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73" r:id="rId4"/>
    <p:sldId id="260" r:id="rId5"/>
    <p:sldId id="266" r:id="rId6"/>
    <p:sldId id="279" r:id="rId7"/>
    <p:sldId id="267" r:id="rId8"/>
    <p:sldId id="268" r:id="rId9"/>
    <p:sldId id="277" r:id="rId10"/>
    <p:sldId id="278" r:id="rId11"/>
    <p:sldId id="261" r:id="rId12"/>
    <p:sldId id="284" r:id="rId13"/>
    <p:sldId id="283" r:id="rId14"/>
    <p:sldId id="285" r:id="rId15"/>
    <p:sldId id="280" r:id="rId16"/>
    <p:sldId id="286" r:id="rId17"/>
    <p:sldId id="281" r:id="rId18"/>
    <p:sldId id="287" r:id="rId19"/>
    <p:sldId id="282" r:id="rId20"/>
    <p:sldId id="288" r:id="rId21"/>
    <p:sldId id="289" r:id="rId22"/>
    <p:sldId id="276" r:id="rId23"/>
    <p:sldId id="262" r:id="rId24"/>
    <p:sldId id="263" r:id="rId25"/>
    <p:sldId id="264" r:id="rId26"/>
    <p:sldId id="272" r:id="rId27"/>
    <p:sldId id="269" r:id="rId28"/>
    <p:sldId id="265" r:id="rId29"/>
    <p:sldId id="270" r:id="rId30"/>
    <p:sldId id="271" r:id="rId31"/>
    <p:sldId id="274" r:id="rId32"/>
    <p:sldId id="2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A47"/>
    <a:srgbClr val="D17B5C"/>
    <a:srgbClr val="DC7A4B"/>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4"/>
    <p:restoredTop sz="88467"/>
  </p:normalViewPr>
  <p:slideViewPr>
    <p:cSldViewPr snapToGrid="0">
      <p:cViewPr>
        <p:scale>
          <a:sx n="97" d="100"/>
          <a:sy n="97" d="100"/>
        </p:scale>
        <p:origin x="696" y="4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400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35495-09FF-43E5-A0FF-5AF55F132ED7}"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5A561961-0EA0-4E63-8A0C-8E59A415E9D5}">
      <dgm:prSet/>
      <dgm:spPr/>
      <dgm:t>
        <a:bodyPr/>
        <a:lstStyle/>
        <a:p>
          <a:r>
            <a:rPr lang="en-US" dirty="0"/>
            <a:t>Learn about legal, contractual, and medical issues that can arise when terminating a provider/patient relationship.</a:t>
          </a:r>
        </a:p>
      </dgm:t>
    </dgm:pt>
    <dgm:pt modelId="{481AC8F7-E45F-47DA-BA21-4127FABF20DF}" type="parTrans" cxnId="{148DE6DB-0EA7-4998-99DA-8409F4DBDBA1}">
      <dgm:prSet/>
      <dgm:spPr/>
      <dgm:t>
        <a:bodyPr/>
        <a:lstStyle/>
        <a:p>
          <a:endParaRPr lang="en-US"/>
        </a:p>
      </dgm:t>
    </dgm:pt>
    <dgm:pt modelId="{7C99B241-E366-4099-8173-1CBEE50FCF29}" type="sibTrans" cxnId="{148DE6DB-0EA7-4998-99DA-8409F4DBDBA1}">
      <dgm:prSet/>
      <dgm:spPr/>
      <dgm:t>
        <a:bodyPr/>
        <a:lstStyle/>
        <a:p>
          <a:endParaRPr lang="en-US"/>
        </a:p>
      </dgm:t>
    </dgm:pt>
    <dgm:pt modelId="{1F19B853-7EE5-4C9F-89C8-646991073727}">
      <dgm:prSet/>
      <dgm:spPr/>
      <dgm:t>
        <a:bodyPr/>
        <a:lstStyle/>
        <a:p>
          <a:r>
            <a:rPr lang="en-US" dirty="0"/>
            <a:t>Become familiar with common patient termination scenarios and learn how to best navigate them.</a:t>
          </a:r>
        </a:p>
      </dgm:t>
    </dgm:pt>
    <dgm:pt modelId="{D0F3895D-19A7-4C2B-804A-66E855CD9846}" type="parTrans" cxnId="{E20EE062-FFA8-49FC-A8DE-B2460B035FCA}">
      <dgm:prSet/>
      <dgm:spPr/>
      <dgm:t>
        <a:bodyPr/>
        <a:lstStyle/>
        <a:p>
          <a:endParaRPr lang="en-US"/>
        </a:p>
      </dgm:t>
    </dgm:pt>
    <dgm:pt modelId="{1E4C52C7-E85A-4B53-A745-4C22312E3F04}" type="sibTrans" cxnId="{E20EE062-FFA8-49FC-A8DE-B2460B035FCA}">
      <dgm:prSet/>
      <dgm:spPr/>
      <dgm:t>
        <a:bodyPr/>
        <a:lstStyle/>
        <a:p>
          <a:endParaRPr lang="en-US"/>
        </a:p>
      </dgm:t>
    </dgm:pt>
    <dgm:pt modelId="{F82E8C91-1B17-40F4-972E-C939C3CE241F}">
      <dgm:prSet/>
      <dgm:spPr/>
      <dgm:t>
        <a:bodyPr/>
        <a:lstStyle/>
        <a:p>
          <a:r>
            <a:rPr lang="en-US" dirty="0"/>
            <a:t>Review tips for crafting patient termination letters that can help minimize risk to the provider, patient, and organization.</a:t>
          </a:r>
        </a:p>
      </dgm:t>
    </dgm:pt>
    <dgm:pt modelId="{D7E5E6FE-75F6-4955-B9F0-CD8BB5BF0B58}" type="parTrans" cxnId="{425CCCD5-EB0F-45D9-B11A-70316D729742}">
      <dgm:prSet/>
      <dgm:spPr/>
      <dgm:t>
        <a:bodyPr/>
        <a:lstStyle/>
        <a:p>
          <a:endParaRPr lang="en-US"/>
        </a:p>
      </dgm:t>
    </dgm:pt>
    <dgm:pt modelId="{4144BFFD-D5F6-442A-ABF1-A1ADE75BE9E4}" type="sibTrans" cxnId="{425CCCD5-EB0F-45D9-B11A-70316D729742}">
      <dgm:prSet/>
      <dgm:spPr/>
      <dgm:t>
        <a:bodyPr/>
        <a:lstStyle/>
        <a:p>
          <a:endParaRPr lang="en-US"/>
        </a:p>
      </dgm:t>
    </dgm:pt>
    <dgm:pt modelId="{9E8B278B-52A0-49AA-A894-AD4759281721}" type="pres">
      <dgm:prSet presAssocID="{8A335495-09FF-43E5-A0FF-5AF55F132ED7}" presName="root" presStyleCnt="0">
        <dgm:presLayoutVars>
          <dgm:dir/>
          <dgm:resizeHandles val="exact"/>
        </dgm:presLayoutVars>
      </dgm:prSet>
      <dgm:spPr/>
    </dgm:pt>
    <dgm:pt modelId="{E4578091-04F4-4C9B-A65A-D25D8792F515}" type="pres">
      <dgm:prSet presAssocID="{5A561961-0EA0-4E63-8A0C-8E59A415E9D5}" presName="compNode" presStyleCnt="0"/>
      <dgm:spPr/>
    </dgm:pt>
    <dgm:pt modelId="{36C12810-0028-411C-BD1E-A9BA0A24899A}" type="pres">
      <dgm:prSet presAssocID="{5A561961-0EA0-4E63-8A0C-8E59A415E9D5}" presName="bgRect" presStyleLbl="bgShp" presStyleIdx="0" presStyleCnt="3"/>
      <dgm:spPr/>
    </dgm:pt>
    <dgm:pt modelId="{A4991FCE-DB1E-4BB9-9D7F-B0353256B4BD}" type="pres">
      <dgm:prSet presAssocID="{5A561961-0EA0-4E63-8A0C-8E59A415E9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0F9ABDA-877B-4734-86C9-BC8BAE6D3A86}" type="pres">
      <dgm:prSet presAssocID="{5A561961-0EA0-4E63-8A0C-8E59A415E9D5}" presName="spaceRect" presStyleCnt="0"/>
      <dgm:spPr/>
    </dgm:pt>
    <dgm:pt modelId="{A42653A1-319B-44DB-89C2-309B8540837B}" type="pres">
      <dgm:prSet presAssocID="{5A561961-0EA0-4E63-8A0C-8E59A415E9D5}" presName="parTx" presStyleLbl="revTx" presStyleIdx="0" presStyleCnt="3">
        <dgm:presLayoutVars>
          <dgm:chMax val="0"/>
          <dgm:chPref val="0"/>
        </dgm:presLayoutVars>
      </dgm:prSet>
      <dgm:spPr/>
    </dgm:pt>
    <dgm:pt modelId="{96912C21-21C5-440E-B03A-0B1BBAF1DF13}" type="pres">
      <dgm:prSet presAssocID="{7C99B241-E366-4099-8173-1CBEE50FCF29}" presName="sibTrans" presStyleCnt="0"/>
      <dgm:spPr/>
    </dgm:pt>
    <dgm:pt modelId="{8C57CB13-6FA1-4E54-BE9B-7F114FEC177E}" type="pres">
      <dgm:prSet presAssocID="{1F19B853-7EE5-4C9F-89C8-646991073727}" presName="compNode" presStyleCnt="0"/>
      <dgm:spPr/>
    </dgm:pt>
    <dgm:pt modelId="{38746849-2055-47BC-B1FE-D50FF20A37E3}" type="pres">
      <dgm:prSet presAssocID="{1F19B853-7EE5-4C9F-89C8-646991073727}" presName="bgRect" presStyleLbl="bgShp" presStyleIdx="1" presStyleCnt="3"/>
      <dgm:spPr/>
    </dgm:pt>
    <dgm:pt modelId="{666D32BF-0FD2-402E-82AA-CB4764DDE608}" type="pres">
      <dgm:prSet presAssocID="{1F19B853-7EE5-4C9F-89C8-6469910737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3783DD88-01B8-4BB2-B3D5-5BC59E5DC21D}" type="pres">
      <dgm:prSet presAssocID="{1F19B853-7EE5-4C9F-89C8-646991073727}" presName="spaceRect" presStyleCnt="0"/>
      <dgm:spPr/>
    </dgm:pt>
    <dgm:pt modelId="{3596882C-98FB-4036-8A2F-6ADF59723C31}" type="pres">
      <dgm:prSet presAssocID="{1F19B853-7EE5-4C9F-89C8-646991073727}" presName="parTx" presStyleLbl="revTx" presStyleIdx="1" presStyleCnt="3">
        <dgm:presLayoutVars>
          <dgm:chMax val="0"/>
          <dgm:chPref val="0"/>
        </dgm:presLayoutVars>
      </dgm:prSet>
      <dgm:spPr/>
    </dgm:pt>
    <dgm:pt modelId="{0C82F86E-67CE-49A5-A481-9B39B0C7054D}" type="pres">
      <dgm:prSet presAssocID="{1E4C52C7-E85A-4B53-A745-4C22312E3F04}" presName="sibTrans" presStyleCnt="0"/>
      <dgm:spPr/>
    </dgm:pt>
    <dgm:pt modelId="{F00CBB4A-BB16-4648-9754-E4E61F16CD0D}" type="pres">
      <dgm:prSet presAssocID="{F82E8C91-1B17-40F4-972E-C939C3CE241F}" presName="compNode" presStyleCnt="0"/>
      <dgm:spPr/>
    </dgm:pt>
    <dgm:pt modelId="{81C16523-E733-4E75-8CFA-7A8EC9039756}" type="pres">
      <dgm:prSet presAssocID="{F82E8C91-1B17-40F4-972E-C939C3CE241F}" presName="bgRect" presStyleLbl="bgShp" presStyleIdx="2" presStyleCnt="3"/>
      <dgm:spPr/>
    </dgm:pt>
    <dgm:pt modelId="{D4DFBCF6-5BFE-4672-84AE-D0D7EE6B89A6}" type="pres">
      <dgm:prSet presAssocID="{F82E8C91-1B17-40F4-972E-C939C3CE24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6475FB07-8FCF-41B9-89D9-00586EC7AF2F}" type="pres">
      <dgm:prSet presAssocID="{F82E8C91-1B17-40F4-972E-C939C3CE241F}" presName="spaceRect" presStyleCnt="0"/>
      <dgm:spPr/>
    </dgm:pt>
    <dgm:pt modelId="{2912BC34-83BE-4DCA-A8DD-3D2632DA35B2}" type="pres">
      <dgm:prSet presAssocID="{F82E8C91-1B17-40F4-972E-C939C3CE241F}" presName="parTx" presStyleLbl="revTx" presStyleIdx="2" presStyleCnt="3">
        <dgm:presLayoutVars>
          <dgm:chMax val="0"/>
          <dgm:chPref val="0"/>
        </dgm:presLayoutVars>
      </dgm:prSet>
      <dgm:spPr/>
    </dgm:pt>
  </dgm:ptLst>
  <dgm:cxnLst>
    <dgm:cxn modelId="{E6431F04-2CEF-4646-9791-B511C828BC37}" type="presOf" srcId="{5A561961-0EA0-4E63-8A0C-8E59A415E9D5}" destId="{A42653A1-319B-44DB-89C2-309B8540837B}" srcOrd="0" destOrd="0" presId="urn:microsoft.com/office/officeart/2018/2/layout/IconVerticalSolidList"/>
    <dgm:cxn modelId="{6464CD37-2C15-854C-9F82-780C95930B1D}" type="presOf" srcId="{1F19B853-7EE5-4C9F-89C8-646991073727}" destId="{3596882C-98FB-4036-8A2F-6ADF59723C31}" srcOrd="0" destOrd="0" presId="urn:microsoft.com/office/officeart/2018/2/layout/IconVerticalSolidList"/>
    <dgm:cxn modelId="{E20EE062-FFA8-49FC-A8DE-B2460B035FCA}" srcId="{8A335495-09FF-43E5-A0FF-5AF55F132ED7}" destId="{1F19B853-7EE5-4C9F-89C8-646991073727}" srcOrd="1" destOrd="0" parTransId="{D0F3895D-19A7-4C2B-804A-66E855CD9846}" sibTransId="{1E4C52C7-E85A-4B53-A745-4C22312E3F04}"/>
    <dgm:cxn modelId="{54A44686-058A-A048-995A-BA75A8DFE8E5}" type="presOf" srcId="{F82E8C91-1B17-40F4-972E-C939C3CE241F}" destId="{2912BC34-83BE-4DCA-A8DD-3D2632DA35B2}" srcOrd="0" destOrd="0" presId="urn:microsoft.com/office/officeart/2018/2/layout/IconVerticalSolidList"/>
    <dgm:cxn modelId="{425CCCD5-EB0F-45D9-B11A-70316D729742}" srcId="{8A335495-09FF-43E5-A0FF-5AF55F132ED7}" destId="{F82E8C91-1B17-40F4-972E-C939C3CE241F}" srcOrd="2" destOrd="0" parTransId="{D7E5E6FE-75F6-4955-B9F0-CD8BB5BF0B58}" sibTransId="{4144BFFD-D5F6-442A-ABF1-A1ADE75BE9E4}"/>
    <dgm:cxn modelId="{148DE6DB-0EA7-4998-99DA-8409F4DBDBA1}" srcId="{8A335495-09FF-43E5-A0FF-5AF55F132ED7}" destId="{5A561961-0EA0-4E63-8A0C-8E59A415E9D5}" srcOrd="0" destOrd="0" parTransId="{481AC8F7-E45F-47DA-BA21-4127FABF20DF}" sibTransId="{7C99B241-E366-4099-8173-1CBEE50FCF29}"/>
    <dgm:cxn modelId="{979FC9F9-3254-D648-8F3A-43B542ABAC5E}" type="presOf" srcId="{8A335495-09FF-43E5-A0FF-5AF55F132ED7}" destId="{9E8B278B-52A0-49AA-A894-AD4759281721}" srcOrd="0" destOrd="0" presId="urn:microsoft.com/office/officeart/2018/2/layout/IconVerticalSolidList"/>
    <dgm:cxn modelId="{4B4528DA-90A4-B844-AC07-D59B5FEA3207}" type="presParOf" srcId="{9E8B278B-52A0-49AA-A894-AD4759281721}" destId="{E4578091-04F4-4C9B-A65A-D25D8792F515}" srcOrd="0" destOrd="0" presId="urn:microsoft.com/office/officeart/2018/2/layout/IconVerticalSolidList"/>
    <dgm:cxn modelId="{824D8EFE-A71E-8B4F-B737-958FDE9BDA38}" type="presParOf" srcId="{E4578091-04F4-4C9B-A65A-D25D8792F515}" destId="{36C12810-0028-411C-BD1E-A9BA0A24899A}" srcOrd="0" destOrd="0" presId="urn:microsoft.com/office/officeart/2018/2/layout/IconVerticalSolidList"/>
    <dgm:cxn modelId="{FDAB93DA-4A66-0743-9642-1E30CD5902E0}" type="presParOf" srcId="{E4578091-04F4-4C9B-A65A-D25D8792F515}" destId="{A4991FCE-DB1E-4BB9-9D7F-B0353256B4BD}" srcOrd="1" destOrd="0" presId="urn:microsoft.com/office/officeart/2018/2/layout/IconVerticalSolidList"/>
    <dgm:cxn modelId="{C724EDCF-047C-6F42-83E7-CDD57A0012CE}" type="presParOf" srcId="{E4578091-04F4-4C9B-A65A-D25D8792F515}" destId="{20F9ABDA-877B-4734-86C9-BC8BAE6D3A86}" srcOrd="2" destOrd="0" presId="urn:microsoft.com/office/officeart/2018/2/layout/IconVerticalSolidList"/>
    <dgm:cxn modelId="{3384C84A-7A53-1449-883B-CCDB15F871FE}" type="presParOf" srcId="{E4578091-04F4-4C9B-A65A-D25D8792F515}" destId="{A42653A1-319B-44DB-89C2-309B8540837B}" srcOrd="3" destOrd="0" presId="urn:microsoft.com/office/officeart/2018/2/layout/IconVerticalSolidList"/>
    <dgm:cxn modelId="{66C3055F-1645-5D4D-BB9A-958373FEF1EB}" type="presParOf" srcId="{9E8B278B-52A0-49AA-A894-AD4759281721}" destId="{96912C21-21C5-440E-B03A-0B1BBAF1DF13}" srcOrd="1" destOrd="0" presId="urn:microsoft.com/office/officeart/2018/2/layout/IconVerticalSolidList"/>
    <dgm:cxn modelId="{6B115AAF-CA76-C045-A955-B20C8365D99F}" type="presParOf" srcId="{9E8B278B-52A0-49AA-A894-AD4759281721}" destId="{8C57CB13-6FA1-4E54-BE9B-7F114FEC177E}" srcOrd="2" destOrd="0" presId="urn:microsoft.com/office/officeart/2018/2/layout/IconVerticalSolidList"/>
    <dgm:cxn modelId="{9D93FDC9-9552-114D-9696-6C4CAA522DA0}" type="presParOf" srcId="{8C57CB13-6FA1-4E54-BE9B-7F114FEC177E}" destId="{38746849-2055-47BC-B1FE-D50FF20A37E3}" srcOrd="0" destOrd="0" presId="urn:microsoft.com/office/officeart/2018/2/layout/IconVerticalSolidList"/>
    <dgm:cxn modelId="{7DBE3CDE-924E-1B4D-94E5-C00DE92543D8}" type="presParOf" srcId="{8C57CB13-6FA1-4E54-BE9B-7F114FEC177E}" destId="{666D32BF-0FD2-402E-82AA-CB4764DDE608}" srcOrd="1" destOrd="0" presId="urn:microsoft.com/office/officeart/2018/2/layout/IconVerticalSolidList"/>
    <dgm:cxn modelId="{5D7B6BA5-6120-654B-9861-01E1560571BA}" type="presParOf" srcId="{8C57CB13-6FA1-4E54-BE9B-7F114FEC177E}" destId="{3783DD88-01B8-4BB2-B3D5-5BC59E5DC21D}" srcOrd="2" destOrd="0" presId="urn:microsoft.com/office/officeart/2018/2/layout/IconVerticalSolidList"/>
    <dgm:cxn modelId="{C2E8EAE3-071D-344A-94B0-370CDC677BA4}" type="presParOf" srcId="{8C57CB13-6FA1-4E54-BE9B-7F114FEC177E}" destId="{3596882C-98FB-4036-8A2F-6ADF59723C31}" srcOrd="3" destOrd="0" presId="urn:microsoft.com/office/officeart/2018/2/layout/IconVerticalSolidList"/>
    <dgm:cxn modelId="{C23922DA-E3DD-AF45-8B23-F9BAFCAB533B}" type="presParOf" srcId="{9E8B278B-52A0-49AA-A894-AD4759281721}" destId="{0C82F86E-67CE-49A5-A481-9B39B0C7054D}" srcOrd="3" destOrd="0" presId="urn:microsoft.com/office/officeart/2018/2/layout/IconVerticalSolidList"/>
    <dgm:cxn modelId="{260AAC4D-4B5B-444D-8F05-22FE3E1BD87F}" type="presParOf" srcId="{9E8B278B-52A0-49AA-A894-AD4759281721}" destId="{F00CBB4A-BB16-4648-9754-E4E61F16CD0D}" srcOrd="4" destOrd="0" presId="urn:microsoft.com/office/officeart/2018/2/layout/IconVerticalSolidList"/>
    <dgm:cxn modelId="{371DDC8B-D81D-4343-A33B-9AA8C107CC70}" type="presParOf" srcId="{F00CBB4A-BB16-4648-9754-E4E61F16CD0D}" destId="{81C16523-E733-4E75-8CFA-7A8EC9039756}" srcOrd="0" destOrd="0" presId="urn:microsoft.com/office/officeart/2018/2/layout/IconVerticalSolidList"/>
    <dgm:cxn modelId="{58F852E9-BDB9-0546-B9E4-92555645A8E8}" type="presParOf" srcId="{F00CBB4A-BB16-4648-9754-E4E61F16CD0D}" destId="{D4DFBCF6-5BFE-4672-84AE-D0D7EE6B89A6}" srcOrd="1" destOrd="0" presId="urn:microsoft.com/office/officeart/2018/2/layout/IconVerticalSolidList"/>
    <dgm:cxn modelId="{1C5D4FAB-68F6-E141-B003-A8C31D2D5074}" type="presParOf" srcId="{F00CBB4A-BB16-4648-9754-E4E61F16CD0D}" destId="{6475FB07-8FCF-41B9-89D9-00586EC7AF2F}" srcOrd="2" destOrd="0" presId="urn:microsoft.com/office/officeart/2018/2/layout/IconVerticalSolidList"/>
    <dgm:cxn modelId="{23A35B11-6BC7-B549-BAB6-6ECF579ED5C0}" type="presParOf" srcId="{F00CBB4A-BB16-4648-9754-E4E61F16CD0D}" destId="{2912BC34-83BE-4DCA-A8DD-3D2632DA35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298B8-19C3-4080-9186-B3921665950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553EB6A-2F55-4F80-B459-EB8FD2736F3B}">
      <dgm:prSet/>
      <dgm:spPr/>
      <dgm:t>
        <a:bodyPr/>
        <a:lstStyle/>
        <a:p>
          <a:r>
            <a:rPr lang="en-US" dirty="0"/>
            <a:t>Rude or disruptive behavior</a:t>
          </a:r>
        </a:p>
      </dgm:t>
    </dgm:pt>
    <dgm:pt modelId="{2B9DDD5A-B142-43E3-B76F-844F89F45653}" type="parTrans" cxnId="{CC814E4D-7C6A-4DE6-86F4-546C6947BC9B}">
      <dgm:prSet/>
      <dgm:spPr/>
      <dgm:t>
        <a:bodyPr/>
        <a:lstStyle/>
        <a:p>
          <a:endParaRPr lang="en-US"/>
        </a:p>
      </dgm:t>
    </dgm:pt>
    <dgm:pt modelId="{13B513AD-BA34-41D9-AACF-0E865773E9EB}" type="sibTrans" cxnId="{CC814E4D-7C6A-4DE6-86F4-546C6947BC9B}">
      <dgm:prSet/>
      <dgm:spPr/>
      <dgm:t>
        <a:bodyPr/>
        <a:lstStyle/>
        <a:p>
          <a:endParaRPr lang="en-US"/>
        </a:p>
      </dgm:t>
    </dgm:pt>
    <dgm:pt modelId="{0A73AF65-687D-4307-8636-A16FB790C3FE}">
      <dgm:prSet/>
      <dgm:spPr/>
      <dgm:t>
        <a:bodyPr/>
        <a:lstStyle/>
        <a:p>
          <a:r>
            <a:rPr lang="en-US" dirty="0"/>
            <a:t>Threatening or aggressive behavior or a crime on premises</a:t>
          </a:r>
        </a:p>
      </dgm:t>
    </dgm:pt>
    <dgm:pt modelId="{2A0BE64E-7C59-4B6B-AA9B-2D67E42B6228}" type="parTrans" cxnId="{EEF996F1-7C1B-4ED1-AAE9-CADF5F725CD4}">
      <dgm:prSet/>
      <dgm:spPr/>
      <dgm:t>
        <a:bodyPr/>
        <a:lstStyle/>
        <a:p>
          <a:endParaRPr lang="en-US"/>
        </a:p>
      </dgm:t>
    </dgm:pt>
    <dgm:pt modelId="{DFC72B0E-386B-4996-8D8C-FC99B5C82D2B}" type="sibTrans" cxnId="{EEF996F1-7C1B-4ED1-AAE9-CADF5F725CD4}">
      <dgm:prSet/>
      <dgm:spPr/>
      <dgm:t>
        <a:bodyPr/>
        <a:lstStyle/>
        <a:p>
          <a:endParaRPr lang="en-US"/>
        </a:p>
      </dgm:t>
    </dgm:pt>
    <dgm:pt modelId="{DEC67F78-6795-4568-A134-7840EF2BD7B6}">
      <dgm:prSet/>
      <dgm:spPr>
        <a:solidFill>
          <a:srgbClr val="ED7D31"/>
        </a:solidFill>
      </dgm:spPr>
      <dgm:t>
        <a:bodyPr/>
        <a:lstStyle/>
        <a:p>
          <a:r>
            <a:rPr lang="en-US" dirty="0"/>
            <a:t>Continued failure to keep appointments</a:t>
          </a:r>
        </a:p>
      </dgm:t>
    </dgm:pt>
    <dgm:pt modelId="{2729D17E-DF5B-45F1-891B-DBD4C9135BBB}" type="parTrans" cxnId="{43E395F3-53C0-43CB-900D-F5C7B2121A18}">
      <dgm:prSet/>
      <dgm:spPr/>
      <dgm:t>
        <a:bodyPr/>
        <a:lstStyle/>
        <a:p>
          <a:endParaRPr lang="en-US"/>
        </a:p>
      </dgm:t>
    </dgm:pt>
    <dgm:pt modelId="{00FF6B05-0CB4-47BA-A75B-A6B8E97D213E}" type="sibTrans" cxnId="{43E395F3-53C0-43CB-900D-F5C7B2121A18}">
      <dgm:prSet/>
      <dgm:spPr/>
      <dgm:t>
        <a:bodyPr/>
        <a:lstStyle/>
        <a:p>
          <a:endParaRPr lang="en-US"/>
        </a:p>
      </dgm:t>
    </dgm:pt>
    <dgm:pt modelId="{FA5FB84B-E1B4-497C-A5F7-2820E46F9ACE}">
      <dgm:prSet/>
      <dgm:spPr>
        <a:solidFill>
          <a:srgbClr val="DC7A4B"/>
        </a:solidFill>
      </dgm:spPr>
      <dgm:t>
        <a:bodyPr/>
        <a:lstStyle/>
        <a:p>
          <a:r>
            <a:rPr lang="en-US" dirty="0"/>
            <a:t>Refusing to adhere to practice policy (non-smoking policy or controlled substance agreement)</a:t>
          </a:r>
        </a:p>
      </dgm:t>
    </dgm:pt>
    <dgm:pt modelId="{453CA090-E6D0-4F81-B00D-1D780B0337DC}" type="parTrans" cxnId="{FC878BFA-4545-43BA-9580-5B782B6810C8}">
      <dgm:prSet/>
      <dgm:spPr/>
      <dgm:t>
        <a:bodyPr/>
        <a:lstStyle/>
        <a:p>
          <a:endParaRPr lang="en-US"/>
        </a:p>
      </dgm:t>
    </dgm:pt>
    <dgm:pt modelId="{92B70649-F3FC-48F9-91A2-8825C414446F}" type="sibTrans" cxnId="{FC878BFA-4545-43BA-9580-5B782B6810C8}">
      <dgm:prSet/>
      <dgm:spPr/>
      <dgm:t>
        <a:bodyPr/>
        <a:lstStyle/>
        <a:p>
          <a:endParaRPr lang="en-US"/>
        </a:p>
      </dgm:t>
    </dgm:pt>
    <dgm:pt modelId="{62806989-3B63-41C4-A4D6-9EF40EC79358}">
      <dgm:prSet/>
      <dgm:spPr>
        <a:solidFill>
          <a:srgbClr val="ED7D31"/>
        </a:solidFill>
      </dgm:spPr>
      <dgm:t>
        <a:bodyPr/>
        <a:lstStyle/>
        <a:p>
          <a:r>
            <a:rPr lang="en-US" dirty="0"/>
            <a:t>Refusal to follow treatment plan; treatment non-compliance</a:t>
          </a:r>
        </a:p>
      </dgm:t>
    </dgm:pt>
    <dgm:pt modelId="{CAA045BA-5E44-4A23-8C0C-4984F9C6F736}" type="parTrans" cxnId="{246B0D7A-F950-4328-84EB-CFB67195AC55}">
      <dgm:prSet/>
      <dgm:spPr/>
      <dgm:t>
        <a:bodyPr/>
        <a:lstStyle/>
        <a:p>
          <a:endParaRPr lang="en-US"/>
        </a:p>
      </dgm:t>
    </dgm:pt>
    <dgm:pt modelId="{93448722-2E31-466C-B40B-F43F77663601}" type="sibTrans" cxnId="{246B0D7A-F950-4328-84EB-CFB67195AC55}">
      <dgm:prSet/>
      <dgm:spPr/>
      <dgm:t>
        <a:bodyPr/>
        <a:lstStyle/>
        <a:p>
          <a:endParaRPr lang="en-US"/>
        </a:p>
      </dgm:t>
    </dgm:pt>
    <dgm:pt modelId="{B5E5C1CD-38BF-4024-8960-86E4EC12E279}">
      <dgm:prSet/>
      <dgm:spPr>
        <a:solidFill>
          <a:srgbClr val="DC7A4B"/>
        </a:solidFill>
      </dgm:spPr>
      <dgm:t>
        <a:bodyPr/>
        <a:lstStyle/>
        <a:p>
          <a:r>
            <a:rPr lang="en-US" dirty="0"/>
            <a:t>Refusal to pay (tricky one and not recommended; try to reach out with ways patient can take care of balance or means of assistance)</a:t>
          </a:r>
        </a:p>
      </dgm:t>
    </dgm:pt>
    <dgm:pt modelId="{1943BAFF-EFF2-4DEA-A33A-763061A9E5C3}" type="parTrans" cxnId="{F457B47F-4AAA-496D-A69A-4B4390EDD981}">
      <dgm:prSet/>
      <dgm:spPr/>
      <dgm:t>
        <a:bodyPr/>
        <a:lstStyle/>
        <a:p>
          <a:endParaRPr lang="en-US"/>
        </a:p>
      </dgm:t>
    </dgm:pt>
    <dgm:pt modelId="{E3668809-B533-4E60-A788-6AD95AA4E6ED}" type="sibTrans" cxnId="{F457B47F-4AAA-496D-A69A-4B4390EDD981}">
      <dgm:prSet/>
      <dgm:spPr/>
      <dgm:t>
        <a:bodyPr/>
        <a:lstStyle/>
        <a:p>
          <a:endParaRPr lang="en-US"/>
        </a:p>
      </dgm:t>
    </dgm:pt>
    <dgm:pt modelId="{FC13015E-AF7D-964A-B65A-297696DDA7B2}" type="pres">
      <dgm:prSet presAssocID="{231298B8-19C3-4080-9186-B39216659506}" presName="linear" presStyleCnt="0">
        <dgm:presLayoutVars>
          <dgm:animLvl val="lvl"/>
          <dgm:resizeHandles val="exact"/>
        </dgm:presLayoutVars>
      </dgm:prSet>
      <dgm:spPr/>
    </dgm:pt>
    <dgm:pt modelId="{E8CFDAF3-1E4A-5849-B043-C9592850213E}" type="pres">
      <dgm:prSet presAssocID="{D553EB6A-2F55-4F80-B459-EB8FD2736F3B}" presName="parentText" presStyleLbl="node1" presStyleIdx="0" presStyleCnt="6">
        <dgm:presLayoutVars>
          <dgm:chMax val="0"/>
          <dgm:bulletEnabled val="1"/>
        </dgm:presLayoutVars>
      </dgm:prSet>
      <dgm:spPr/>
    </dgm:pt>
    <dgm:pt modelId="{A600703F-88BD-7049-94A9-22D551E7B760}" type="pres">
      <dgm:prSet presAssocID="{13B513AD-BA34-41D9-AACF-0E865773E9EB}" presName="spacer" presStyleCnt="0"/>
      <dgm:spPr/>
    </dgm:pt>
    <dgm:pt modelId="{68A6A800-84A4-7149-9869-BA3EEE31CB03}" type="pres">
      <dgm:prSet presAssocID="{0A73AF65-687D-4307-8636-A16FB790C3FE}" presName="parentText" presStyleLbl="node1" presStyleIdx="1" presStyleCnt="6">
        <dgm:presLayoutVars>
          <dgm:chMax val="0"/>
          <dgm:bulletEnabled val="1"/>
        </dgm:presLayoutVars>
      </dgm:prSet>
      <dgm:spPr/>
    </dgm:pt>
    <dgm:pt modelId="{1B426E49-B931-C848-B424-4A1B6DCD45B5}" type="pres">
      <dgm:prSet presAssocID="{DFC72B0E-386B-4996-8D8C-FC99B5C82D2B}" presName="spacer" presStyleCnt="0"/>
      <dgm:spPr/>
    </dgm:pt>
    <dgm:pt modelId="{DB958B77-5FCF-D54C-B378-A337CAEFA3B7}" type="pres">
      <dgm:prSet presAssocID="{DEC67F78-6795-4568-A134-7840EF2BD7B6}" presName="parentText" presStyleLbl="node1" presStyleIdx="2" presStyleCnt="6">
        <dgm:presLayoutVars>
          <dgm:chMax val="0"/>
          <dgm:bulletEnabled val="1"/>
        </dgm:presLayoutVars>
      </dgm:prSet>
      <dgm:spPr/>
    </dgm:pt>
    <dgm:pt modelId="{DAF294AC-60A5-824D-8B7A-14A5CAA52265}" type="pres">
      <dgm:prSet presAssocID="{00FF6B05-0CB4-47BA-A75B-A6B8E97D213E}" presName="spacer" presStyleCnt="0"/>
      <dgm:spPr/>
    </dgm:pt>
    <dgm:pt modelId="{4FB37BCD-DC1A-6148-9914-8982128BFF2A}" type="pres">
      <dgm:prSet presAssocID="{FA5FB84B-E1B4-497C-A5F7-2820E46F9ACE}" presName="parentText" presStyleLbl="node1" presStyleIdx="3" presStyleCnt="6">
        <dgm:presLayoutVars>
          <dgm:chMax val="0"/>
          <dgm:bulletEnabled val="1"/>
        </dgm:presLayoutVars>
      </dgm:prSet>
      <dgm:spPr/>
    </dgm:pt>
    <dgm:pt modelId="{2CE1636D-1FD7-A549-849F-D8C1D2EE2FB4}" type="pres">
      <dgm:prSet presAssocID="{92B70649-F3FC-48F9-91A2-8825C414446F}" presName="spacer" presStyleCnt="0"/>
      <dgm:spPr/>
    </dgm:pt>
    <dgm:pt modelId="{F3C39359-66CD-514F-AF5B-0FEA9ACB7F20}" type="pres">
      <dgm:prSet presAssocID="{62806989-3B63-41C4-A4D6-9EF40EC79358}" presName="parentText" presStyleLbl="node1" presStyleIdx="4" presStyleCnt="6">
        <dgm:presLayoutVars>
          <dgm:chMax val="0"/>
          <dgm:bulletEnabled val="1"/>
        </dgm:presLayoutVars>
      </dgm:prSet>
      <dgm:spPr/>
    </dgm:pt>
    <dgm:pt modelId="{C267B4E7-9AC2-DC45-AAC4-2D7DE57AD9B6}" type="pres">
      <dgm:prSet presAssocID="{93448722-2E31-466C-B40B-F43F77663601}" presName="spacer" presStyleCnt="0"/>
      <dgm:spPr/>
    </dgm:pt>
    <dgm:pt modelId="{9A47D357-ED76-A746-AB7C-B7C9FD315147}" type="pres">
      <dgm:prSet presAssocID="{B5E5C1CD-38BF-4024-8960-86E4EC12E279}" presName="parentText" presStyleLbl="node1" presStyleIdx="5" presStyleCnt="6">
        <dgm:presLayoutVars>
          <dgm:chMax val="0"/>
          <dgm:bulletEnabled val="1"/>
        </dgm:presLayoutVars>
      </dgm:prSet>
      <dgm:spPr/>
    </dgm:pt>
  </dgm:ptLst>
  <dgm:cxnLst>
    <dgm:cxn modelId="{442A7F39-DE29-1846-83F2-0858D21B4C67}" type="presOf" srcId="{D553EB6A-2F55-4F80-B459-EB8FD2736F3B}" destId="{E8CFDAF3-1E4A-5849-B043-C9592850213E}" srcOrd="0" destOrd="0" presId="urn:microsoft.com/office/officeart/2005/8/layout/vList2"/>
    <dgm:cxn modelId="{CC814E4D-7C6A-4DE6-86F4-546C6947BC9B}" srcId="{231298B8-19C3-4080-9186-B39216659506}" destId="{D553EB6A-2F55-4F80-B459-EB8FD2736F3B}" srcOrd="0" destOrd="0" parTransId="{2B9DDD5A-B142-43E3-B76F-844F89F45653}" sibTransId="{13B513AD-BA34-41D9-AACF-0E865773E9EB}"/>
    <dgm:cxn modelId="{F84D4F54-EBE5-8041-AD19-2D3FAD8C85FC}" type="presOf" srcId="{FA5FB84B-E1B4-497C-A5F7-2820E46F9ACE}" destId="{4FB37BCD-DC1A-6148-9914-8982128BFF2A}" srcOrd="0" destOrd="0" presId="urn:microsoft.com/office/officeart/2005/8/layout/vList2"/>
    <dgm:cxn modelId="{246B0D7A-F950-4328-84EB-CFB67195AC55}" srcId="{231298B8-19C3-4080-9186-B39216659506}" destId="{62806989-3B63-41C4-A4D6-9EF40EC79358}" srcOrd="4" destOrd="0" parTransId="{CAA045BA-5E44-4A23-8C0C-4984F9C6F736}" sibTransId="{93448722-2E31-466C-B40B-F43F77663601}"/>
    <dgm:cxn modelId="{F457B47F-4AAA-496D-A69A-4B4390EDD981}" srcId="{231298B8-19C3-4080-9186-B39216659506}" destId="{B5E5C1CD-38BF-4024-8960-86E4EC12E279}" srcOrd="5" destOrd="0" parTransId="{1943BAFF-EFF2-4DEA-A33A-763061A9E5C3}" sibTransId="{E3668809-B533-4E60-A788-6AD95AA4E6ED}"/>
    <dgm:cxn modelId="{321FD181-DAA4-FD4C-AE5F-9525B4CB047E}" type="presOf" srcId="{B5E5C1CD-38BF-4024-8960-86E4EC12E279}" destId="{9A47D357-ED76-A746-AB7C-B7C9FD315147}" srcOrd="0" destOrd="0" presId="urn:microsoft.com/office/officeart/2005/8/layout/vList2"/>
    <dgm:cxn modelId="{2A7F1189-914C-D848-9016-AE2BE9331B6D}" type="presOf" srcId="{231298B8-19C3-4080-9186-B39216659506}" destId="{FC13015E-AF7D-964A-B65A-297696DDA7B2}" srcOrd="0" destOrd="0" presId="urn:microsoft.com/office/officeart/2005/8/layout/vList2"/>
    <dgm:cxn modelId="{E9419EC5-569C-AE44-8B1F-B7204037A1D8}" type="presOf" srcId="{62806989-3B63-41C4-A4D6-9EF40EC79358}" destId="{F3C39359-66CD-514F-AF5B-0FEA9ACB7F20}" srcOrd="0" destOrd="0" presId="urn:microsoft.com/office/officeart/2005/8/layout/vList2"/>
    <dgm:cxn modelId="{ED4D71D5-CB35-4F48-A945-FDDB73792164}" type="presOf" srcId="{0A73AF65-687D-4307-8636-A16FB790C3FE}" destId="{68A6A800-84A4-7149-9869-BA3EEE31CB03}" srcOrd="0" destOrd="0" presId="urn:microsoft.com/office/officeart/2005/8/layout/vList2"/>
    <dgm:cxn modelId="{CDF32BDC-9CA0-F94B-AA62-1E9EB322A2AC}" type="presOf" srcId="{DEC67F78-6795-4568-A134-7840EF2BD7B6}" destId="{DB958B77-5FCF-D54C-B378-A337CAEFA3B7}" srcOrd="0" destOrd="0" presId="urn:microsoft.com/office/officeart/2005/8/layout/vList2"/>
    <dgm:cxn modelId="{EEF996F1-7C1B-4ED1-AAE9-CADF5F725CD4}" srcId="{231298B8-19C3-4080-9186-B39216659506}" destId="{0A73AF65-687D-4307-8636-A16FB790C3FE}" srcOrd="1" destOrd="0" parTransId="{2A0BE64E-7C59-4B6B-AA9B-2D67E42B6228}" sibTransId="{DFC72B0E-386B-4996-8D8C-FC99B5C82D2B}"/>
    <dgm:cxn modelId="{43E395F3-53C0-43CB-900D-F5C7B2121A18}" srcId="{231298B8-19C3-4080-9186-B39216659506}" destId="{DEC67F78-6795-4568-A134-7840EF2BD7B6}" srcOrd="2" destOrd="0" parTransId="{2729D17E-DF5B-45F1-891B-DBD4C9135BBB}" sibTransId="{00FF6B05-0CB4-47BA-A75B-A6B8E97D213E}"/>
    <dgm:cxn modelId="{FC878BFA-4545-43BA-9580-5B782B6810C8}" srcId="{231298B8-19C3-4080-9186-B39216659506}" destId="{FA5FB84B-E1B4-497C-A5F7-2820E46F9ACE}" srcOrd="3" destOrd="0" parTransId="{453CA090-E6D0-4F81-B00D-1D780B0337DC}" sibTransId="{92B70649-F3FC-48F9-91A2-8825C414446F}"/>
    <dgm:cxn modelId="{8D20AB82-29B5-9D4C-9445-92F79C1D9F53}" type="presParOf" srcId="{FC13015E-AF7D-964A-B65A-297696DDA7B2}" destId="{E8CFDAF3-1E4A-5849-B043-C9592850213E}" srcOrd="0" destOrd="0" presId="urn:microsoft.com/office/officeart/2005/8/layout/vList2"/>
    <dgm:cxn modelId="{8978F817-7A6D-E443-B75B-38033D825537}" type="presParOf" srcId="{FC13015E-AF7D-964A-B65A-297696DDA7B2}" destId="{A600703F-88BD-7049-94A9-22D551E7B760}" srcOrd="1" destOrd="0" presId="urn:microsoft.com/office/officeart/2005/8/layout/vList2"/>
    <dgm:cxn modelId="{A0F34141-31BC-144D-B045-A9D9B39A9E33}" type="presParOf" srcId="{FC13015E-AF7D-964A-B65A-297696DDA7B2}" destId="{68A6A800-84A4-7149-9869-BA3EEE31CB03}" srcOrd="2" destOrd="0" presId="urn:microsoft.com/office/officeart/2005/8/layout/vList2"/>
    <dgm:cxn modelId="{85AD27A1-2788-4540-A9DD-B490189B7E96}" type="presParOf" srcId="{FC13015E-AF7D-964A-B65A-297696DDA7B2}" destId="{1B426E49-B931-C848-B424-4A1B6DCD45B5}" srcOrd="3" destOrd="0" presId="urn:microsoft.com/office/officeart/2005/8/layout/vList2"/>
    <dgm:cxn modelId="{EE18FB1F-6CB7-3D4E-8A77-6FDBEBB6E362}" type="presParOf" srcId="{FC13015E-AF7D-964A-B65A-297696DDA7B2}" destId="{DB958B77-5FCF-D54C-B378-A337CAEFA3B7}" srcOrd="4" destOrd="0" presId="urn:microsoft.com/office/officeart/2005/8/layout/vList2"/>
    <dgm:cxn modelId="{39C2F169-C628-4E47-93CF-B1FE54D12666}" type="presParOf" srcId="{FC13015E-AF7D-964A-B65A-297696DDA7B2}" destId="{DAF294AC-60A5-824D-8B7A-14A5CAA52265}" srcOrd="5" destOrd="0" presId="urn:microsoft.com/office/officeart/2005/8/layout/vList2"/>
    <dgm:cxn modelId="{35C6FD03-3BB8-934C-9FC0-C5AD45C41485}" type="presParOf" srcId="{FC13015E-AF7D-964A-B65A-297696DDA7B2}" destId="{4FB37BCD-DC1A-6148-9914-8982128BFF2A}" srcOrd="6" destOrd="0" presId="urn:microsoft.com/office/officeart/2005/8/layout/vList2"/>
    <dgm:cxn modelId="{8A8C7C4B-8786-154C-A0BB-46B61EAA948C}" type="presParOf" srcId="{FC13015E-AF7D-964A-B65A-297696DDA7B2}" destId="{2CE1636D-1FD7-A549-849F-D8C1D2EE2FB4}" srcOrd="7" destOrd="0" presId="urn:microsoft.com/office/officeart/2005/8/layout/vList2"/>
    <dgm:cxn modelId="{DD4794BD-D233-6847-BF94-50D725C9F041}" type="presParOf" srcId="{FC13015E-AF7D-964A-B65A-297696DDA7B2}" destId="{F3C39359-66CD-514F-AF5B-0FEA9ACB7F20}" srcOrd="8" destOrd="0" presId="urn:microsoft.com/office/officeart/2005/8/layout/vList2"/>
    <dgm:cxn modelId="{7175F98B-8522-944B-A1A5-F05FE77F72FA}" type="presParOf" srcId="{FC13015E-AF7D-964A-B65A-297696DDA7B2}" destId="{C267B4E7-9AC2-DC45-AAC4-2D7DE57AD9B6}" srcOrd="9" destOrd="0" presId="urn:microsoft.com/office/officeart/2005/8/layout/vList2"/>
    <dgm:cxn modelId="{19894EFF-38F2-1147-81B2-AB3FE04C0126}" type="presParOf" srcId="{FC13015E-AF7D-964A-B65A-297696DDA7B2}" destId="{9A47D357-ED76-A746-AB7C-B7C9FD31514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FF350-818B-4771-9799-AF22576306A4}"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D3FC904-6D55-40F3-8599-FC460FC8DD1F}">
      <dgm:prSet/>
      <dgm:spPr/>
      <dgm:t>
        <a:bodyPr/>
        <a:lstStyle/>
        <a:p>
          <a:r>
            <a:rPr lang="en-US" dirty="0"/>
            <a:t>Patient is unable to find another provider and suffers an adverse medical event.</a:t>
          </a:r>
        </a:p>
      </dgm:t>
    </dgm:pt>
    <dgm:pt modelId="{51315A6E-58B5-423B-BD3E-F849F67355D7}" type="parTrans" cxnId="{6680D344-7E22-44FA-A7BB-904D31FF982A}">
      <dgm:prSet/>
      <dgm:spPr/>
      <dgm:t>
        <a:bodyPr/>
        <a:lstStyle/>
        <a:p>
          <a:endParaRPr lang="en-US"/>
        </a:p>
      </dgm:t>
    </dgm:pt>
    <dgm:pt modelId="{40239282-0009-4A43-A3DA-380065A67BD3}" type="sibTrans" cxnId="{6680D344-7E22-44FA-A7BB-904D31FF982A}">
      <dgm:prSet/>
      <dgm:spPr/>
      <dgm:t>
        <a:bodyPr/>
        <a:lstStyle/>
        <a:p>
          <a:endParaRPr lang="en-US"/>
        </a:p>
      </dgm:t>
    </dgm:pt>
    <dgm:pt modelId="{654B93F5-5785-457C-8631-66374DCB7DC5}">
      <dgm:prSet/>
      <dgm:spPr/>
      <dgm:t>
        <a:bodyPr/>
        <a:lstStyle/>
        <a:p>
          <a:r>
            <a:rPr lang="en-US" dirty="0"/>
            <a:t>Behavioral health issues, such as suicidal ideation or attempts.</a:t>
          </a:r>
        </a:p>
      </dgm:t>
    </dgm:pt>
    <dgm:pt modelId="{08A8DE6B-B8DE-4FF0-8314-64A53DFAEF3D}" type="parTrans" cxnId="{16A33B76-D4B4-48E2-8BC2-E2CD504B16CB}">
      <dgm:prSet/>
      <dgm:spPr/>
      <dgm:t>
        <a:bodyPr/>
        <a:lstStyle/>
        <a:p>
          <a:endParaRPr lang="en-US"/>
        </a:p>
      </dgm:t>
    </dgm:pt>
    <dgm:pt modelId="{0C762FC0-BA28-408C-BB9C-D7CC25468AD8}" type="sibTrans" cxnId="{16A33B76-D4B4-48E2-8BC2-E2CD504B16CB}">
      <dgm:prSet/>
      <dgm:spPr/>
      <dgm:t>
        <a:bodyPr/>
        <a:lstStyle/>
        <a:p>
          <a:endParaRPr lang="en-US"/>
        </a:p>
      </dgm:t>
    </dgm:pt>
    <dgm:pt modelId="{B78169D8-81E8-4AB7-B8B6-B879812C8EFB}">
      <dgm:prSet/>
      <dgm:spPr/>
      <dgm:t>
        <a:bodyPr/>
        <a:lstStyle/>
        <a:p>
          <a:r>
            <a:rPr lang="en-US" dirty="0"/>
            <a:t>Medication issues, such as withdrawal or inability to find another prescriber.</a:t>
          </a:r>
        </a:p>
      </dgm:t>
    </dgm:pt>
    <dgm:pt modelId="{08F1C744-1CCD-4A7A-8DB5-47448A6A4658}" type="parTrans" cxnId="{1A9B6EFE-2BE3-4452-B17B-8AE8BF9D350B}">
      <dgm:prSet/>
      <dgm:spPr/>
      <dgm:t>
        <a:bodyPr/>
        <a:lstStyle/>
        <a:p>
          <a:endParaRPr lang="en-US"/>
        </a:p>
      </dgm:t>
    </dgm:pt>
    <dgm:pt modelId="{D5F061BD-D271-4347-BBDD-71C88FCF6694}" type="sibTrans" cxnId="{1A9B6EFE-2BE3-4452-B17B-8AE8BF9D350B}">
      <dgm:prSet/>
      <dgm:spPr/>
      <dgm:t>
        <a:bodyPr/>
        <a:lstStyle/>
        <a:p>
          <a:endParaRPr lang="en-US"/>
        </a:p>
      </dgm:t>
    </dgm:pt>
    <dgm:pt modelId="{6703C008-D912-A445-A98B-25019396BAED}" type="pres">
      <dgm:prSet presAssocID="{326FF350-818B-4771-9799-AF22576306A4}" presName="vert0" presStyleCnt="0">
        <dgm:presLayoutVars>
          <dgm:dir/>
          <dgm:animOne val="branch"/>
          <dgm:animLvl val="lvl"/>
        </dgm:presLayoutVars>
      </dgm:prSet>
      <dgm:spPr/>
    </dgm:pt>
    <dgm:pt modelId="{098778B7-CC20-4649-BB92-C1CD9D588E07}" type="pres">
      <dgm:prSet presAssocID="{9D3FC904-6D55-40F3-8599-FC460FC8DD1F}" presName="thickLine" presStyleLbl="alignNode1" presStyleIdx="0" presStyleCnt="3"/>
      <dgm:spPr/>
    </dgm:pt>
    <dgm:pt modelId="{4F7666F5-A638-0347-A9EA-7C051188513D}" type="pres">
      <dgm:prSet presAssocID="{9D3FC904-6D55-40F3-8599-FC460FC8DD1F}" presName="horz1" presStyleCnt="0"/>
      <dgm:spPr/>
    </dgm:pt>
    <dgm:pt modelId="{5C8D8E16-8554-BF47-8F54-C36C5C527828}" type="pres">
      <dgm:prSet presAssocID="{9D3FC904-6D55-40F3-8599-FC460FC8DD1F}" presName="tx1" presStyleLbl="revTx" presStyleIdx="0" presStyleCnt="3"/>
      <dgm:spPr/>
    </dgm:pt>
    <dgm:pt modelId="{47143BBB-BD04-4F47-9142-AE35411A9A2D}" type="pres">
      <dgm:prSet presAssocID="{9D3FC904-6D55-40F3-8599-FC460FC8DD1F}" presName="vert1" presStyleCnt="0"/>
      <dgm:spPr/>
    </dgm:pt>
    <dgm:pt modelId="{82FD3F7D-17E2-3F41-92C4-E195E924ED99}" type="pres">
      <dgm:prSet presAssocID="{654B93F5-5785-457C-8631-66374DCB7DC5}" presName="thickLine" presStyleLbl="alignNode1" presStyleIdx="1" presStyleCnt="3"/>
      <dgm:spPr/>
    </dgm:pt>
    <dgm:pt modelId="{1FF989DE-6112-4E48-916C-74769213D811}" type="pres">
      <dgm:prSet presAssocID="{654B93F5-5785-457C-8631-66374DCB7DC5}" presName="horz1" presStyleCnt="0"/>
      <dgm:spPr/>
    </dgm:pt>
    <dgm:pt modelId="{9AB910AB-DF28-2B4C-83CC-226569EBF355}" type="pres">
      <dgm:prSet presAssocID="{654B93F5-5785-457C-8631-66374DCB7DC5}" presName="tx1" presStyleLbl="revTx" presStyleIdx="1" presStyleCnt="3" custScaleY="72135"/>
      <dgm:spPr/>
    </dgm:pt>
    <dgm:pt modelId="{40507819-DCC4-BC4E-B6D6-95E189812EAD}" type="pres">
      <dgm:prSet presAssocID="{654B93F5-5785-457C-8631-66374DCB7DC5}" presName="vert1" presStyleCnt="0"/>
      <dgm:spPr/>
    </dgm:pt>
    <dgm:pt modelId="{19F06D18-508E-BC43-8D4C-D6FF0A151934}" type="pres">
      <dgm:prSet presAssocID="{B78169D8-81E8-4AB7-B8B6-B879812C8EFB}" presName="thickLine" presStyleLbl="alignNode1" presStyleIdx="2" presStyleCnt="3"/>
      <dgm:spPr/>
    </dgm:pt>
    <dgm:pt modelId="{A7093422-F6D7-C543-B7BC-7AFAB615265E}" type="pres">
      <dgm:prSet presAssocID="{B78169D8-81E8-4AB7-B8B6-B879812C8EFB}" presName="horz1" presStyleCnt="0"/>
      <dgm:spPr/>
    </dgm:pt>
    <dgm:pt modelId="{D161D52D-4417-7344-8711-8BE29FEE359E}" type="pres">
      <dgm:prSet presAssocID="{B78169D8-81E8-4AB7-B8B6-B879812C8EFB}" presName="tx1" presStyleLbl="revTx" presStyleIdx="2" presStyleCnt="3"/>
      <dgm:spPr/>
    </dgm:pt>
    <dgm:pt modelId="{90561F20-7E87-634F-9AFC-CC7E5D997A03}" type="pres">
      <dgm:prSet presAssocID="{B78169D8-81E8-4AB7-B8B6-B879812C8EFB}" presName="vert1" presStyleCnt="0"/>
      <dgm:spPr/>
    </dgm:pt>
  </dgm:ptLst>
  <dgm:cxnLst>
    <dgm:cxn modelId="{6680D344-7E22-44FA-A7BB-904D31FF982A}" srcId="{326FF350-818B-4771-9799-AF22576306A4}" destId="{9D3FC904-6D55-40F3-8599-FC460FC8DD1F}" srcOrd="0" destOrd="0" parTransId="{51315A6E-58B5-423B-BD3E-F849F67355D7}" sibTransId="{40239282-0009-4A43-A3DA-380065A67BD3}"/>
    <dgm:cxn modelId="{C44AEC45-5078-3A46-82D4-FB90CBDE6CBC}" type="presOf" srcId="{654B93F5-5785-457C-8631-66374DCB7DC5}" destId="{9AB910AB-DF28-2B4C-83CC-226569EBF355}" srcOrd="0" destOrd="0" presId="urn:microsoft.com/office/officeart/2008/layout/LinedList"/>
    <dgm:cxn modelId="{16A33B76-D4B4-48E2-8BC2-E2CD504B16CB}" srcId="{326FF350-818B-4771-9799-AF22576306A4}" destId="{654B93F5-5785-457C-8631-66374DCB7DC5}" srcOrd="1" destOrd="0" parTransId="{08A8DE6B-B8DE-4FF0-8314-64A53DFAEF3D}" sibTransId="{0C762FC0-BA28-408C-BB9C-D7CC25468AD8}"/>
    <dgm:cxn modelId="{C13D88D6-5289-7D40-8C0F-3CA81F71C09A}" type="presOf" srcId="{9D3FC904-6D55-40F3-8599-FC460FC8DD1F}" destId="{5C8D8E16-8554-BF47-8F54-C36C5C527828}" srcOrd="0" destOrd="0" presId="urn:microsoft.com/office/officeart/2008/layout/LinedList"/>
    <dgm:cxn modelId="{5709B7E8-8DEA-8F4B-80B7-7D0E321332CC}" type="presOf" srcId="{326FF350-818B-4771-9799-AF22576306A4}" destId="{6703C008-D912-A445-A98B-25019396BAED}" srcOrd="0" destOrd="0" presId="urn:microsoft.com/office/officeart/2008/layout/LinedList"/>
    <dgm:cxn modelId="{086651F6-F6D0-EC48-A843-B7163C4DEE7C}" type="presOf" srcId="{B78169D8-81E8-4AB7-B8B6-B879812C8EFB}" destId="{D161D52D-4417-7344-8711-8BE29FEE359E}" srcOrd="0" destOrd="0" presId="urn:microsoft.com/office/officeart/2008/layout/LinedList"/>
    <dgm:cxn modelId="{1A9B6EFE-2BE3-4452-B17B-8AE8BF9D350B}" srcId="{326FF350-818B-4771-9799-AF22576306A4}" destId="{B78169D8-81E8-4AB7-B8B6-B879812C8EFB}" srcOrd="2" destOrd="0" parTransId="{08F1C744-1CCD-4A7A-8DB5-47448A6A4658}" sibTransId="{D5F061BD-D271-4347-BBDD-71C88FCF6694}"/>
    <dgm:cxn modelId="{1D08B7EF-5E51-9F4D-B486-B4DB35D0277A}" type="presParOf" srcId="{6703C008-D912-A445-A98B-25019396BAED}" destId="{098778B7-CC20-4649-BB92-C1CD9D588E07}" srcOrd="0" destOrd="0" presId="urn:microsoft.com/office/officeart/2008/layout/LinedList"/>
    <dgm:cxn modelId="{31FD74EA-35A7-1743-9B21-C49F6AD68204}" type="presParOf" srcId="{6703C008-D912-A445-A98B-25019396BAED}" destId="{4F7666F5-A638-0347-A9EA-7C051188513D}" srcOrd="1" destOrd="0" presId="urn:microsoft.com/office/officeart/2008/layout/LinedList"/>
    <dgm:cxn modelId="{C13356B2-B5FC-DB44-BB56-74FF71189DAF}" type="presParOf" srcId="{4F7666F5-A638-0347-A9EA-7C051188513D}" destId="{5C8D8E16-8554-BF47-8F54-C36C5C527828}" srcOrd="0" destOrd="0" presId="urn:microsoft.com/office/officeart/2008/layout/LinedList"/>
    <dgm:cxn modelId="{0CEDF1D9-391A-054B-A7B2-04595B28124C}" type="presParOf" srcId="{4F7666F5-A638-0347-A9EA-7C051188513D}" destId="{47143BBB-BD04-4F47-9142-AE35411A9A2D}" srcOrd="1" destOrd="0" presId="urn:microsoft.com/office/officeart/2008/layout/LinedList"/>
    <dgm:cxn modelId="{8ED0FA7B-A214-844E-8D4B-DD2A205F95CA}" type="presParOf" srcId="{6703C008-D912-A445-A98B-25019396BAED}" destId="{82FD3F7D-17E2-3F41-92C4-E195E924ED99}" srcOrd="2" destOrd="0" presId="urn:microsoft.com/office/officeart/2008/layout/LinedList"/>
    <dgm:cxn modelId="{F372FF70-9D21-2949-B935-2B20D3C8B7A4}" type="presParOf" srcId="{6703C008-D912-A445-A98B-25019396BAED}" destId="{1FF989DE-6112-4E48-916C-74769213D811}" srcOrd="3" destOrd="0" presId="urn:microsoft.com/office/officeart/2008/layout/LinedList"/>
    <dgm:cxn modelId="{6C165989-7F57-874F-8DF2-76FDC9F626DB}" type="presParOf" srcId="{1FF989DE-6112-4E48-916C-74769213D811}" destId="{9AB910AB-DF28-2B4C-83CC-226569EBF355}" srcOrd="0" destOrd="0" presId="urn:microsoft.com/office/officeart/2008/layout/LinedList"/>
    <dgm:cxn modelId="{728DF72B-5E9B-CE4D-9CE9-667354588013}" type="presParOf" srcId="{1FF989DE-6112-4E48-916C-74769213D811}" destId="{40507819-DCC4-BC4E-B6D6-95E189812EAD}" srcOrd="1" destOrd="0" presId="urn:microsoft.com/office/officeart/2008/layout/LinedList"/>
    <dgm:cxn modelId="{E0EC2DCA-7FE9-8F43-9C8C-0302FFFD7845}" type="presParOf" srcId="{6703C008-D912-A445-A98B-25019396BAED}" destId="{19F06D18-508E-BC43-8D4C-D6FF0A151934}" srcOrd="4" destOrd="0" presId="urn:microsoft.com/office/officeart/2008/layout/LinedList"/>
    <dgm:cxn modelId="{529AB51A-DD04-C546-9AB0-0BAF02BED753}" type="presParOf" srcId="{6703C008-D912-A445-A98B-25019396BAED}" destId="{A7093422-F6D7-C543-B7BC-7AFAB615265E}" srcOrd="5" destOrd="0" presId="urn:microsoft.com/office/officeart/2008/layout/LinedList"/>
    <dgm:cxn modelId="{660659B5-D5FB-7B41-B4DF-F1B70303138D}" type="presParOf" srcId="{A7093422-F6D7-C543-B7BC-7AFAB615265E}" destId="{D161D52D-4417-7344-8711-8BE29FEE359E}" srcOrd="0" destOrd="0" presId="urn:microsoft.com/office/officeart/2008/layout/LinedList"/>
    <dgm:cxn modelId="{CE0D6E74-B491-0345-87AA-E31CC0E8C697}" type="presParOf" srcId="{A7093422-F6D7-C543-B7BC-7AFAB615265E}" destId="{90561F20-7E87-634F-9AFC-CC7E5D997A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12810-0028-411C-BD1E-A9BA0A24899A}">
      <dsp:nvSpPr>
        <dsp:cNvPr id="0" name=""/>
        <dsp:cNvSpPr/>
      </dsp:nvSpPr>
      <dsp:spPr>
        <a:xfrm>
          <a:off x="0" y="67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91FCE-DB1E-4BB9-9D7F-B0353256B4BD}">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2653A1-319B-44DB-89C2-309B8540837B}">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n-US" sz="2200" kern="1200" dirty="0"/>
            <a:t>Learn about legal, contractual, and medical issues that can arise when terminating a provider/patient relationship.</a:t>
          </a:r>
        </a:p>
      </dsp:txBody>
      <dsp:txXfrm>
        <a:off x="1816103" y="671"/>
        <a:ext cx="4447536" cy="1572384"/>
      </dsp:txXfrm>
    </dsp:sp>
    <dsp:sp modelId="{38746849-2055-47BC-B1FE-D50FF20A37E3}">
      <dsp:nvSpPr>
        <dsp:cNvPr id="0" name=""/>
        <dsp:cNvSpPr/>
      </dsp:nvSpPr>
      <dsp:spPr>
        <a:xfrm>
          <a:off x="0" y="196615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D32BF-0FD2-402E-82AA-CB4764DDE608}">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96882C-98FB-4036-8A2F-6ADF59723C31}">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n-US" sz="2200" kern="1200" dirty="0"/>
            <a:t>Become familiar with common patient termination scenarios and learn how to best navigate them.</a:t>
          </a:r>
        </a:p>
      </dsp:txBody>
      <dsp:txXfrm>
        <a:off x="1816103" y="1966151"/>
        <a:ext cx="4447536" cy="1572384"/>
      </dsp:txXfrm>
    </dsp:sp>
    <dsp:sp modelId="{81C16523-E733-4E75-8CFA-7A8EC9039756}">
      <dsp:nvSpPr>
        <dsp:cNvPr id="0" name=""/>
        <dsp:cNvSpPr/>
      </dsp:nvSpPr>
      <dsp:spPr>
        <a:xfrm>
          <a:off x="0" y="3931632"/>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FBCF6-5BFE-4672-84AE-D0D7EE6B89A6}">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12BC34-83BE-4DCA-A8DD-3D2632DA35B2}">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77900">
            <a:lnSpc>
              <a:spcPct val="90000"/>
            </a:lnSpc>
            <a:spcBef>
              <a:spcPct val="0"/>
            </a:spcBef>
            <a:spcAft>
              <a:spcPct val="35000"/>
            </a:spcAft>
            <a:buNone/>
          </a:pPr>
          <a:r>
            <a:rPr lang="en-US" sz="2200" kern="1200" dirty="0"/>
            <a:t>Review tips for crafting patient termination letters that can help minimize risk to the provider, patient, and organization.</a:t>
          </a:r>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FDAF3-1E4A-5849-B043-C9592850213E}">
      <dsp:nvSpPr>
        <dsp:cNvPr id="0" name=""/>
        <dsp:cNvSpPr/>
      </dsp:nvSpPr>
      <dsp:spPr>
        <a:xfrm>
          <a:off x="0" y="616984"/>
          <a:ext cx="6291714"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Rude or disruptive behavior</a:t>
          </a:r>
        </a:p>
      </dsp:txBody>
      <dsp:txXfrm>
        <a:off x="32967" y="649951"/>
        <a:ext cx="6225780" cy="609393"/>
      </dsp:txXfrm>
    </dsp:sp>
    <dsp:sp modelId="{68A6A800-84A4-7149-9869-BA3EEE31CB03}">
      <dsp:nvSpPr>
        <dsp:cNvPr id="0" name=""/>
        <dsp:cNvSpPr/>
      </dsp:nvSpPr>
      <dsp:spPr>
        <a:xfrm>
          <a:off x="0" y="1341272"/>
          <a:ext cx="6291714" cy="675327"/>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Threatening or aggressive behavior or a crime on premises</a:t>
          </a:r>
        </a:p>
      </dsp:txBody>
      <dsp:txXfrm>
        <a:off x="32967" y="1374239"/>
        <a:ext cx="6225780" cy="609393"/>
      </dsp:txXfrm>
    </dsp:sp>
    <dsp:sp modelId="{DB958B77-5FCF-D54C-B378-A337CAEFA3B7}">
      <dsp:nvSpPr>
        <dsp:cNvPr id="0" name=""/>
        <dsp:cNvSpPr/>
      </dsp:nvSpPr>
      <dsp:spPr>
        <a:xfrm>
          <a:off x="0" y="2065559"/>
          <a:ext cx="6291714" cy="675327"/>
        </a:xfrm>
        <a:prstGeom prst="roundRect">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Continued failure to keep appointments</a:t>
          </a:r>
        </a:p>
      </dsp:txBody>
      <dsp:txXfrm>
        <a:off x="32967" y="2098526"/>
        <a:ext cx="6225780" cy="609393"/>
      </dsp:txXfrm>
    </dsp:sp>
    <dsp:sp modelId="{4FB37BCD-DC1A-6148-9914-8982128BFF2A}">
      <dsp:nvSpPr>
        <dsp:cNvPr id="0" name=""/>
        <dsp:cNvSpPr/>
      </dsp:nvSpPr>
      <dsp:spPr>
        <a:xfrm>
          <a:off x="0" y="2789847"/>
          <a:ext cx="6291714" cy="675327"/>
        </a:xfrm>
        <a:prstGeom prst="roundRect">
          <a:avLst/>
        </a:prstGeom>
        <a:solidFill>
          <a:srgbClr val="DC7A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Refusing to adhere to practice policy (non-smoking policy or controlled substance agreement)</a:t>
          </a:r>
        </a:p>
      </dsp:txBody>
      <dsp:txXfrm>
        <a:off x="32967" y="2822814"/>
        <a:ext cx="6225780" cy="609393"/>
      </dsp:txXfrm>
    </dsp:sp>
    <dsp:sp modelId="{F3C39359-66CD-514F-AF5B-0FEA9ACB7F20}">
      <dsp:nvSpPr>
        <dsp:cNvPr id="0" name=""/>
        <dsp:cNvSpPr/>
      </dsp:nvSpPr>
      <dsp:spPr>
        <a:xfrm>
          <a:off x="0" y="3514135"/>
          <a:ext cx="6291714" cy="675327"/>
        </a:xfrm>
        <a:prstGeom prst="roundRect">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Refusal to follow treatment plan; treatment non-compliance</a:t>
          </a:r>
        </a:p>
      </dsp:txBody>
      <dsp:txXfrm>
        <a:off x="32967" y="3547102"/>
        <a:ext cx="6225780" cy="609393"/>
      </dsp:txXfrm>
    </dsp:sp>
    <dsp:sp modelId="{9A47D357-ED76-A746-AB7C-B7C9FD315147}">
      <dsp:nvSpPr>
        <dsp:cNvPr id="0" name=""/>
        <dsp:cNvSpPr/>
      </dsp:nvSpPr>
      <dsp:spPr>
        <a:xfrm>
          <a:off x="0" y="4238422"/>
          <a:ext cx="6291714" cy="675327"/>
        </a:xfrm>
        <a:prstGeom prst="roundRect">
          <a:avLst/>
        </a:prstGeom>
        <a:solidFill>
          <a:srgbClr val="DC7A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Refusal to pay (tricky one and not recommended; try to reach out with ways patient can take care of balance or means of assistance)</a:t>
          </a:r>
        </a:p>
      </dsp:txBody>
      <dsp:txXfrm>
        <a:off x="32967" y="4271389"/>
        <a:ext cx="6225780" cy="60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778B7-CC20-4649-BB92-C1CD9D588E07}">
      <dsp:nvSpPr>
        <dsp:cNvPr id="0" name=""/>
        <dsp:cNvSpPr/>
      </dsp:nvSpPr>
      <dsp:spPr>
        <a:xfrm>
          <a:off x="0" y="2087"/>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D8E16-8554-BF47-8F54-C36C5C527828}">
      <dsp:nvSpPr>
        <dsp:cNvPr id="0" name=""/>
        <dsp:cNvSpPr/>
      </dsp:nvSpPr>
      <dsp:spPr>
        <a:xfrm>
          <a:off x="0" y="2087"/>
          <a:ext cx="6900512" cy="203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Patient is unable to find another provider and suffers an adverse medical event.</a:t>
          </a:r>
        </a:p>
      </dsp:txBody>
      <dsp:txXfrm>
        <a:off x="0" y="2087"/>
        <a:ext cx="6900512" cy="2032801"/>
      </dsp:txXfrm>
    </dsp:sp>
    <dsp:sp modelId="{82FD3F7D-17E2-3F41-92C4-E195E924ED99}">
      <dsp:nvSpPr>
        <dsp:cNvPr id="0" name=""/>
        <dsp:cNvSpPr/>
      </dsp:nvSpPr>
      <dsp:spPr>
        <a:xfrm>
          <a:off x="0" y="203488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910AB-DF28-2B4C-83CC-226569EBF355}">
      <dsp:nvSpPr>
        <dsp:cNvPr id="0" name=""/>
        <dsp:cNvSpPr/>
      </dsp:nvSpPr>
      <dsp:spPr>
        <a:xfrm>
          <a:off x="0" y="2034889"/>
          <a:ext cx="6900512" cy="146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Behavioral health issues, such as suicidal ideation or attempts.</a:t>
          </a:r>
        </a:p>
      </dsp:txBody>
      <dsp:txXfrm>
        <a:off x="0" y="2034889"/>
        <a:ext cx="6900512" cy="1466361"/>
      </dsp:txXfrm>
    </dsp:sp>
    <dsp:sp modelId="{19F06D18-508E-BC43-8D4C-D6FF0A151934}">
      <dsp:nvSpPr>
        <dsp:cNvPr id="0" name=""/>
        <dsp:cNvSpPr/>
      </dsp:nvSpPr>
      <dsp:spPr>
        <a:xfrm>
          <a:off x="0" y="350125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1D52D-4417-7344-8711-8BE29FEE359E}">
      <dsp:nvSpPr>
        <dsp:cNvPr id="0" name=""/>
        <dsp:cNvSpPr/>
      </dsp:nvSpPr>
      <dsp:spPr>
        <a:xfrm>
          <a:off x="0" y="3501251"/>
          <a:ext cx="6900512" cy="203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Medication issues, such as withdrawal or inability to find another prescriber.</a:t>
          </a:r>
        </a:p>
      </dsp:txBody>
      <dsp:txXfrm>
        <a:off x="0" y="3501251"/>
        <a:ext cx="6900512" cy="20328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C10EC-F860-2242-B2B1-1EFF1E6406EE}" type="datetimeFigureOut">
              <a:rPr lang="en-US" smtClean="0"/>
              <a:t>4/3/23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1DDC8-5E8D-594A-AA89-C8A89177982A}" type="slidenum">
              <a:rPr lang="en-US" smtClean="0"/>
              <a:t>‹#›</a:t>
            </a:fld>
            <a:endParaRPr lang="en-US" dirty="0"/>
          </a:p>
        </p:txBody>
      </p:sp>
    </p:spTree>
    <p:extLst>
      <p:ext uri="{BB962C8B-B14F-4D97-AF65-F5344CB8AC3E}">
        <p14:creationId xmlns:p14="http://schemas.microsoft.com/office/powerpoint/2010/main" val="35207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1</a:t>
            </a:fld>
            <a:endParaRPr lang="en-US" dirty="0"/>
          </a:p>
        </p:txBody>
      </p:sp>
    </p:spTree>
    <p:extLst>
      <p:ext uri="{BB962C8B-B14F-4D97-AF65-F5344CB8AC3E}">
        <p14:creationId xmlns:p14="http://schemas.microsoft.com/office/powerpoint/2010/main" val="290009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2</a:t>
            </a:fld>
            <a:endParaRPr lang="en-US" dirty="0"/>
          </a:p>
        </p:txBody>
      </p:sp>
    </p:spTree>
    <p:extLst>
      <p:ext uri="{BB962C8B-B14F-4D97-AF65-F5344CB8AC3E}">
        <p14:creationId xmlns:p14="http://schemas.microsoft.com/office/powerpoint/2010/main" val="74972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3</a:t>
            </a:fld>
            <a:endParaRPr lang="en-US" dirty="0"/>
          </a:p>
        </p:txBody>
      </p:sp>
    </p:spTree>
    <p:extLst>
      <p:ext uri="{BB962C8B-B14F-4D97-AF65-F5344CB8AC3E}">
        <p14:creationId xmlns:p14="http://schemas.microsoft.com/office/powerpoint/2010/main" val="168930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5</a:t>
            </a:fld>
            <a:endParaRPr lang="en-US" dirty="0"/>
          </a:p>
        </p:txBody>
      </p:sp>
    </p:spTree>
    <p:extLst>
      <p:ext uri="{BB962C8B-B14F-4D97-AF65-F5344CB8AC3E}">
        <p14:creationId xmlns:p14="http://schemas.microsoft.com/office/powerpoint/2010/main" val="96854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6</a:t>
            </a:fld>
            <a:endParaRPr lang="en-US" dirty="0"/>
          </a:p>
        </p:txBody>
      </p:sp>
    </p:spTree>
    <p:extLst>
      <p:ext uri="{BB962C8B-B14F-4D97-AF65-F5344CB8AC3E}">
        <p14:creationId xmlns:p14="http://schemas.microsoft.com/office/powerpoint/2010/main" val="347170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7</a:t>
            </a:fld>
            <a:endParaRPr lang="en-US" dirty="0"/>
          </a:p>
        </p:txBody>
      </p:sp>
    </p:spTree>
    <p:extLst>
      <p:ext uri="{BB962C8B-B14F-4D97-AF65-F5344CB8AC3E}">
        <p14:creationId xmlns:p14="http://schemas.microsoft.com/office/powerpoint/2010/main" val="304997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8</a:t>
            </a:fld>
            <a:endParaRPr lang="en-US" dirty="0"/>
          </a:p>
        </p:txBody>
      </p:sp>
    </p:spTree>
    <p:extLst>
      <p:ext uri="{BB962C8B-B14F-4D97-AF65-F5344CB8AC3E}">
        <p14:creationId xmlns:p14="http://schemas.microsoft.com/office/powerpoint/2010/main" val="354622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20</a:t>
            </a:fld>
            <a:endParaRPr lang="en-US" dirty="0"/>
          </a:p>
        </p:txBody>
      </p:sp>
    </p:spTree>
    <p:extLst>
      <p:ext uri="{BB962C8B-B14F-4D97-AF65-F5344CB8AC3E}">
        <p14:creationId xmlns:p14="http://schemas.microsoft.com/office/powerpoint/2010/main" val="91936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DDC8-5E8D-594A-AA89-C8A89177982A}" type="slidenum">
              <a:rPr lang="en-US" smtClean="0"/>
              <a:t>22</a:t>
            </a:fld>
            <a:endParaRPr lang="en-US" dirty="0"/>
          </a:p>
        </p:txBody>
      </p:sp>
    </p:spTree>
    <p:extLst>
      <p:ext uri="{BB962C8B-B14F-4D97-AF65-F5344CB8AC3E}">
        <p14:creationId xmlns:p14="http://schemas.microsoft.com/office/powerpoint/2010/main" val="350416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FE1A-EB45-B631-E597-4A6B984D9A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3745A0-590B-8D0A-29F8-17F9ED3FE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16EC81-3B5D-9A86-F31B-1FB112C88E00}"/>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5" name="Footer Placeholder 4">
            <a:extLst>
              <a:ext uri="{FF2B5EF4-FFF2-40B4-BE49-F238E27FC236}">
                <a16:creationId xmlns:a16="http://schemas.microsoft.com/office/drawing/2014/main" id="{2996B3DB-8BF9-6BEE-2580-3A8C4DA51F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2EC849-578D-34C2-98E2-A66C4199EC3A}"/>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128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3DBD-CCED-3B4C-F58B-4010D5F59C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E85FD-FEBB-BB9F-6A1C-701766FE7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B3D83-D4AF-4DC0-DB79-A81800048BFC}"/>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5" name="Footer Placeholder 4">
            <a:extLst>
              <a:ext uri="{FF2B5EF4-FFF2-40B4-BE49-F238E27FC236}">
                <a16:creationId xmlns:a16="http://schemas.microsoft.com/office/drawing/2014/main" id="{8EA6D734-595F-8170-C20E-410C24098F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215E0E-87F4-D219-2715-FC6D9B31E8DB}"/>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55643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5321B-1547-B812-E08D-C2A0EF2D77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C98A2F-2C2D-B5FE-4A99-C2209AE281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11A79-44A2-92E4-5E38-66726712ACFA}"/>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5" name="Footer Placeholder 4">
            <a:extLst>
              <a:ext uri="{FF2B5EF4-FFF2-40B4-BE49-F238E27FC236}">
                <a16:creationId xmlns:a16="http://schemas.microsoft.com/office/drawing/2014/main" id="{464AEC46-D8CE-9F76-9CEA-EF0082E0C8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ABA265-D5ED-ADFF-0D91-758A916C13EE}"/>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21296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F2DB-7047-823F-89E7-28B74A2DD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19EB8-04D9-8440-2119-02FC3C32F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98EC5-890D-353E-4DE5-052EA52F6787}"/>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5" name="Footer Placeholder 4">
            <a:extLst>
              <a:ext uri="{FF2B5EF4-FFF2-40B4-BE49-F238E27FC236}">
                <a16:creationId xmlns:a16="http://schemas.microsoft.com/office/drawing/2014/main" id="{2AAEC98F-DB76-593A-62B6-203D8BCBD3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A9579F-70A5-A212-40AE-9F27BC2285F4}"/>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174333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201A-B48E-9813-418A-733E896BE6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3F0BD8-3BAF-E925-F0CF-B1714E417E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D549F-7F7C-6CE5-2081-53DF6AFC88C3}"/>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5" name="Footer Placeholder 4">
            <a:extLst>
              <a:ext uri="{FF2B5EF4-FFF2-40B4-BE49-F238E27FC236}">
                <a16:creationId xmlns:a16="http://schemas.microsoft.com/office/drawing/2014/main" id="{28288223-959C-A504-1B47-EE89753874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ED0C6F-E629-7D61-B1A5-0764515C6201}"/>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20892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93C4-CDEC-7B55-1072-7514966DC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CD483-B246-4FC2-DEA8-5E3DBD54D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95715B-BC3B-E345-4D7E-864C11E43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328CEB-7DD2-642D-DB86-50081149851E}"/>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6" name="Footer Placeholder 5">
            <a:extLst>
              <a:ext uri="{FF2B5EF4-FFF2-40B4-BE49-F238E27FC236}">
                <a16:creationId xmlns:a16="http://schemas.microsoft.com/office/drawing/2014/main" id="{54DAB55A-8D9E-7554-A8A6-C75541675E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D9B022-DFB1-8F53-6B06-A7D922C232BA}"/>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69636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4CFF-5F9F-7694-6A0A-69952C1FD6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0731B6-3E72-B856-4147-1B97E0F3F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8F41C-2EA8-232A-3B96-971C4C04F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11C3C-77F6-A51C-E16D-54F798022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8DFDC6-7DA9-DDD3-A264-BE73621EF6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2F6CAB-F18B-0FE8-A300-BFC641DE8A04}"/>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8" name="Footer Placeholder 7">
            <a:extLst>
              <a:ext uri="{FF2B5EF4-FFF2-40B4-BE49-F238E27FC236}">
                <a16:creationId xmlns:a16="http://schemas.microsoft.com/office/drawing/2014/main" id="{90FF7C79-2334-8E30-B3CC-31ACFA0487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E72876-45BF-118C-C7D4-B1C9154523E8}"/>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383763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CB30-997D-65A3-62DC-5744D59A04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0AE825-7761-FF12-8BEF-1D9BBCC3DF2F}"/>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4" name="Footer Placeholder 3">
            <a:extLst>
              <a:ext uri="{FF2B5EF4-FFF2-40B4-BE49-F238E27FC236}">
                <a16:creationId xmlns:a16="http://schemas.microsoft.com/office/drawing/2014/main" id="{ED890988-A929-4672-380A-9BB6E2F4CD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70CBBE5-43EB-BF6A-DB8F-2427A8B13182}"/>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156571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B1B72-3604-6765-2618-8B99379AAD9E}"/>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3" name="Footer Placeholder 2">
            <a:extLst>
              <a:ext uri="{FF2B5EF4-FFF2-40B4-BE49-F238E27FC236}">
                <a16:creationId xmlns:a16="http://schemas.microsoft.com/office/drawing/2014/main" id="{A6088CF8-0D05-DC0B-1F95-224384BB13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306D03B-6CF8-D8CC-BCA7-65FC26B6EBB4}"/>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229768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A121-5246-CA80-9911-66E505148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A9A6C8-5CA7-D656-7FA9-3A72AD1C8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51CC6B-830C-9A1F-EDEC-10D3AA6DF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B160F0-83D6-EBA8-3D4C-209957478E48}"/>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6" name="Footer Placeholder 5">
            <a:extLst>
              <a:ext uri="{FF2B5EF4-FFF2-40B4-BE49-F238E27FC236}">
                <a16:creationId xmlns:a16="http://schemas.microsoft.com/office/drawing/2014/main" id="{B18BC19E-6283-30D8-A958-964C9F7A5F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022D53-1FA1-8187-924B-692C931D73A2}"/>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32204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4395-87D1-E079-7125-901F31959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49C63-FFEA-6916-A0EE-A248B1489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9D7F6A-498A-13F0-FA2D-E9B3F5907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A4A4B-E369-6FC9-4C06-2495245A4149}"/>
              </a:ext>
            </a:extLst>
          </p:cNvPr>
          <p:cNvSpPr>
            <a:spLocks noGrp="1"/>
          </p:cNvSpPr>
          <p:nvPr>
            <p:ph type="dt" sz="half" idx="10"/>
          </p:nvPr>
        </p:nvSpPr>
        <p:spPr/>
        <p:txBody>
          <a:bodyPr/>
          <a:lstStyle/>
          <a:p>
            <a:fld id="{8106141E-CC93-5D4E-94C5-D17E8980A2FE}" type="datetimeFigureOut">
              <a:rPr lang="en-US" smtClean="0"/>
              <a:t>4/3/23</a:t>
            </a:fld>
            <a:endParaRPr lang="en-US" dirty="0"/>
          </a:p>
        </p:txBody>
      </p:sp>
      <p:sp>
        <p:nvSpPr>
          <p:cNvPr id="6" name="Footer Placeholder 5">
            <a:extLst>
              <a:ext uri="{FF2B5EF4-FFF2-40B4-BE49-F238E27FC236}">
                <a16:creationId xmlns:a16="http://schemas.microsoft.com/office/drawing/2014/main" id="{BBDF52BD-CEAF-3247-3C42-C5551EDDC2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E3CCD2-E8AE-E398-FF39-E25DC3B261BE}"/>
              </a:ext>
            </a:extLst>
          </p:cNvPr>
          <p:cNvSpPr>
            <a:spLocks noGrp="1"/>
          </p:cNvSpPr>
          <p:nvPr>
            <p:ph type="sldNum" sz="quarter" idx="12"/>
          </p:nvPr>
        </p:nvSpPr>
        <p:spPr/>
        <p:txBody>
          <a:bodyPr/>
          <a:lstStyle/>
          <a:p>
            <a:fld id="{66765976-C781-0F40-9B15-14BFA261F1F1}" type="slidenum">
              <a:rPr lang="en-US" smtClean="0"/>
              <a:t>‹#›</a:t>
            </a:fld>
            <a:endParaRPr lang="en-US" dirty="0"/>
          </a:p>
        </p:txBody>
      </p:sp>
    </p:spTree>
    <p:extLst>
      <p:ext uri="{BB962C8B-B14F-4D97-AF65-F5344CB8AC3E}">
        <p14:creationId xmlns:p14="http://schemas.microsoft.com/office/powerpoint/2010/main" val="575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A15FA-9BE5-D211-1D59-21DD3BF2B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749D8-8A99-9805-2731-EF3E820BD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CB93C-79A1-7AF2-2BA8-1BE87FB9C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6141E-CC93-5D4E-94C5-D17E8980A2FE}" type="datetimeFigureOut">
              <a:rPr lang="en-US" smtClean="0"/>
              <a:t>4/3/23</a:t>
            </a:fld>
            <a:endParaRPr lang="en-US" dirty="0"/>
          </a:p>
        </p:txBody>
      </p:sp>
      <p:sp>
        <p:nvSpPr>
          <p:cNvPr id="5" name="Footer Placeholder 4">
            <a:extLst>
              <a:ext uri="{FF2B5EF4-FFF2-40B4-BE49-F238E27FC236}">
                <a16:creationId xmlns:a16="http://schemas.microsoft.com/office/drawing/2014/main" id="{1D3AAFB0-31BA-B800-A8B9-D2E0D00DC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995630C-EBA3-56FA-610A-8AEF8227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65976-C781-0F40-9B15-14BFA261F1F1}" type="slidenum">
              <a:rPr lang="en-US" smtClean="0"/>
              <a:t>‹#›</a:t>
            </a:fld>
            <a:endParaRPr lang="en-US" dirty="0"/>
          </a:p>
        </p:txBody>
      </p:sp>
    </p:spTree>
    <p:extLst>
      <p:ext uri="{BB962C8B-B14F-4D97-AF65-F5344CB8AC3E}">
        <p14:creationId xmlns:p14="http://schemas.microsoft.com/office/powerpoint/2010/main" val="77143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Open doors">
            <a:extLst>
              <a:ext uri="{FF2B5EF4-FFF2-40B4-BE49-F238E27FC236}">
                <a16:creationId xmlns:a16="http://schemas.microsoft.com/office/drawing/2014/main" id="{F100C385-F427-62D1-EDDA-36B04D747EDC}"/>
              </a:ext>
            </a:extLst>
          </p:cNvPr>
          <p:cNvPicPr>
            <a:picLocks noChangeAspect="1"/>
          </p:cNvPicPr>
          <p:nvPr/>
        </p:nvPicPr>
        <p:blipFill rotWithShape="1">
          <a:blip r:embed="rId4"/>
          <a:srcRect l="21338" r="-1"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31" name="Freeform: Shape 13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3" name="Freeform: Shape 13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7581B0-1D0B-9584-AF68-E7FD3390F8A6}"/>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3700" b="1" dirty="0">
                <a:effectLst/>
              </a:rPr>
              <a:t>You’re Dismissed:</a:t>
            </a:r>
            <a:br>
              <a:rPr lang="en-US" sz="3700" dirty="0">
                <a:effectLst/>
              </a:rPr>
            </a:br>
            <a:r>
              <a:rPr lang="en-US" sz="3700" dirty="0">
                <a:effectLst/>
              </a:rPr>
              <a:t>Considerations When Ending the Provider/Patient Relationship</a:t>
            </a:r>
            <a:br>
              <a:rPr lang="en-US" sz="3700" dirty="0">
                <a:effectLst/>
              </a:rPr>
            </a:br>
            <a:endParaRPr lang="en-US" sz="3700" dirty="0"/>
          </a:p>
        </p:txBody>
      </p:sp>
      <p:sp>
        <p:nvSpPr>
          <p:cNvPr id="3" name="Subtitle 2">
            <a:extLst>
              <a:ext uri="{FF2B5EF4-FFF2-40B4-BE49-F238E27FC236}">
                <a16:creationId xmlns:a16="http://schemas.microsoft.com/office/drawing/2014/main" id="{4A5182C0-8506-3A65-E142-4CD84A5DDFA9}"/>
              </a:ext>
            </a:extLst>
          </p:cNvPr>
          <p:cNvSpPr>
            <a:spLocks noGrp="1"/>
          </p:cNvSpPr>
          <p:nvPr>
            <p:ph type="subTitle" idx="1"/>
          </p:nvPr>
        </p:nvSpPr>
        <p:spPr>
          <a:xfrm>
            <a:off x="477981" y="4872922"/>
            <a:ext cx="3933306" cy="1208141"/>
          </a:xfrm>
        </p:spPr>
        <p:txBody>
          <a:bodyPr vert="horz" lIns="91440" tIns="45720" rIns="91440" bIns="45720" rtlCol="0">
            <a:normAutofit/>
          </a:bodyPr>
          <a:lstStyle/>
          <a:p>
            <a:pPr algn="l"/>
            <a:r>
              <a:rPr lang="en-US" sz="2000" b="1" dirty="0"/>
              <a:t>Jenna Misiti, Esq, MHA, CHC</a:t>
            </a:r>
          </a:p>
          <a:p>
            <a:pPr algn="l"/>
            <a:r>
              <a:rPr lang="en-US" sz="2000" b="1" dirty="0"/>
              <a:t>Appalachian Healthcare Legal Consulting, PLLC</a:t>
            </a:r>
          </a:p>
          <a:p>
            <a:pPr algn="l"/>
            <a:endParaRPr lang="en-US" sz="2000" dirty="0"/>
          </a:p>
        </p:txBody>
      </p:sp>
      <p:sp>
        <p:nvSpPr>
          <p:cNvPr id="135" name="Rectangle 1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E885CE-E8AF-54EF-5EFA-A6E67603CC25}"/>
              </a:ext>
            </a:extLst>
          </p:cNvPr>
          <p:cNvSpPr txBox="1"/>
          <p:nvPr/>
        </p:nvSpPr>
        <p:spPr>
          <a:xfrm>
            <a:off x="152400" y="6234674"/>
            <a:ext cx="11165942" cy="553998"/>
          </a:xfrm>
          <a:prstGeom prst="rect">
            <a:avLst/>
          </a:prstGeom>
          <a:noFill/>
        </p:spPr>
        <p:txBody>
          <a:bodyPr wrap="none" rtlCol="0">
            <a:spAutoFit/>
          </a:bodyPr>
          <a:lstStyle/>
          <a:p>
            <a:r>
              <a:rPr lang="en-US" sz="1500" b="0" i="0" dirty="0">
                <a:solidFill>
                  <a:srgbClr val="000000"/>
                </a:solidFill>
                <a:effectLst/>
                <a:latin typeface="Publico"/>
              </a:rPr>
              <a:t>*The information in this presentation does not, and is not intended to, constitute legal advice and is for general informational purposes only. </a:t>
            </a:r>
          </a:p>
          <a:p>
            <a:r>
              <a:rPr lang="en-US" sz="1500" b="0" i="0" dirty="0">
                <a:solidFill>
                  <a:srgbClr val="000000"/>
                </a:solidFill>
                <a:effectLst/>
                <a:latin typeface="Publico"/>
              </a:rPr>
              <a:t>Attendees should contact their attorney to obtain advice with respect to any particular legal matter. </a:t>
            </a:r>
            <a:endParaRPr lang="en-US" sz="1500" dirty="0"/>
          </a:p>
        </p:txBody>
      </p:sp>
      <p:sp>
        <p:nvSpPr>
          <p:cNvPr id="5" name="TextBox 4">
            <a:extLst>
              <a:ext uri="{FF2B5EF4-FFF2-40B4-BE49-F238E27FC236}">
                <a16:creationId xmlns:a16="http://schemas.microsoft.com/office/drawing/2014/main" id="{8E443336-2905-EA6C-AA95-4E6C6DE823D9}"/>
              </a:ext>
            </a:extLst>
          </p:cNvPr>
          <p:cNvSpPr txBox="1"/>
          <p:nvPr/>
        </p:nvSpPr>
        <p:spPr>
          <a:xfrm>
            <a:off x="2942492" y="7502769"/>
            <a:ext cx="184731" cy="369332"/>
          </a:xfrm>
          <a:prstGeom prst="rect">
            <a:avLst/>
          </a:prstGeom>
          <a:noFill/>
        </p:spPr>
        <p:txBody>
          <a:bodyPr wrap="none" rtlCol="0">
            <a:spAutoFit/>
          </a:bodyPr>
          <a:lstStyle/>
          <a:p>
            <a:endParaRPr lang="en-US" dirty="0"/>
          </a:p>
        </p:txBody>
      </p:sp>
      <p:pic>
        <p:nvPicPr>
          <p:cNvPr id="9" name="Picture 8" descr="Qr code&#10;&#10;Description automatically generated">
            <a:extLst>
              <a:ext uri="{FF2B5EF4-FFF2-40B4-BE49-F238E27FC236}">
                <a16:creationId xmlns:a16="http://schemas.microsoft.com/office/drawing/2014/main" id="{CDAE305B-3522-E782-2519-E91EF386A33B}"/>
              </a:ext>
            </a:extLst>
          </p:cNvPr>
          <p:cNvPicPr>
            <a:picLocks noChangeAspect="1"/>
          </p:cNvPicPr>
          <p:nvPr/>
        </p:nvPicPr>
        <p:blipFill>
          <a:blip r:embed="rId5"/>
          <a:stretch>
            <a:fillRect/>
          </a:stretch>
        </p:blipFill>
        <p:spPr>
          <a:xfrm>
            <a:off x="9449688" y="188036"/>
            <a:ext cx="1868654" cy="1868654"/>
          </a:xfrm>
          <a:prstGeom prst="rect">
            <a:avLst/>
          </a:prstGeom>
        </p:spPr>
      </p:pic>
    </p:spTree>
    <p:extLst>
      <p:ext uri="{BB962C8B-B14F-4D97-AF65-F5344CB8AC3E}">
        <p14:creationId xmlns:p14="http://schemas.microsoft.com/office/powerpoint/2010/main" val="16703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B7E20-DB09-EA1B-EE96-BF3BF8CCFE02}"/>
              </a:ext>
            </a:extLst>
          </p:cNvPr>
          <p:cNvSpPr>
            <a:spLocks noGrp="1"/>
          </p:cNvSpPr>
          <p:nvPr>
            <p:ph type="title"/>
          </p:nvPr>
        </p:nvSpPr>
        <p:spPr>
          <a:xfrm>
            <a:off x="0" y="643467"/>
            <a:ext cx="12192000" cy="744836"/>
          </a:xfrm>
          <a:solidFill>
            <a:srgbClr val="DF7A47"/>
          </a:solidFill>
        </p:spPr>
        <p:txBody>
          <a:bodyPr vert="horz" lIns="91440" tIns="45720" rIns="91440" bIns="45720" rtlCol="0" anchor="ctr">
            <a:normAutofit/>
          </a:bodyPr>
          <a:lstStyle/>
          <a:p>
            <a:pPr algn="ctr"/>
            <a:r>
              <a:rPr lang="en-US" sz="2700" b="1" dirty="0">
                <a:solidFill>
                  <a:schemeClr val="bg1"/>
                </a:solidFill>
              </a:rPr>
              <a:t>Kentucky Board of Medical Licensure</a:t>
            </a:r>
            <a:endParaRPr lang="en-US" sz="2700" b="1" kern="1200" dirty="0">
              <a:solidFill>
                <a:schemeClr val="bg1"/>
              </a:solidFill>
              <a:latin typeface="+mj-lt"/>
              <a:ea typeface="+mj-ea"/>
              <a:cs typeface="+mj-cs"/>
            </a:endParaRPr>
          </a:p>
        </p:txBody>
      </p:sp>
      <p:pic>
        <p:nvPicPr>
          <p:cNvPr id="7" name="Content Placeholder 6">
            <a:extLst>
              <a:ext uri="{FF2B5EF4-FFF2-40B4-BE49-F238E27FC236}">
                <a16:creationId xmlns:a16="http://schemas.microsoft.com/office/drawing/2014/main" id="{408162F9-7F7E-355D-C07C-AAF73612C2BC}"/>
              </a:ext>
            </a:extLst>
          </p:cNvPr>
          <p:cNvPicPr>
            <a:picLocks noGrp="1" noChangeAspect="1"/>
          </p:cNvPicPr>
          <p:nvPr>
            <p:ph idx="1"/>
          </p:nvPr>
        </p:nvPicPr>
        <p:blipFill>
          <a:blip r:embed="rId2"/>
          <a:stretch>
            <a:fillRect/>
          </a:stretch>
        </p:blipFill>
        <p:spPr>
          <a:xfrm>
            <a:off x="1040839" y="1741715"/>
            <a:ext cx="10480020" cy="4365172"/>
          </a:xfrm>
        </p:spPr>
      </p:pic>
      <p:sp>
        <p:nvSpPr>
          <p:cNvPr id="8" name="TextBox 7">
            <a:extLst>
              <a:ext uri="{FF2B5EF4-FFF2-40B4-BE49-F238E27FC236}">
                <a16:creationId xmlns:a16="http://schemas.microsoft.com/office/drawing/2014/main" id="{65E975BE-8B96-4FDC-1888-BDBF216D67B1}"/>
              </a:ext>
            </a:extLst>
          </p:cNvPr>
          <p:cNvSpPr txBox="1"/>
          <p:nvPr/>
        </p:nvSpPr>
        <p:spPr>
          <a:xfrm>
            <a:off x="6448116" y="6183300"/>
            <a:ext cx="4746171" cy="276999"/>
          </a:xfrm>
          <a:prstGeom prst="rect">
            <a:avLst/>
          </a:prstGeom>
          <a:noFill/>
        </p:spPr>
        <p:txBody>
          <a:bodyPr wrap="square" rtlCol="0">
            <a:spAutoFit/>
          </a:bodyPr>
          <a:lstStyle/>
          <a:p>
            <a:r>
              <a:rPr lang="en-US" sz="1200" dirty="0"/>
              <a:t>https://kbml.ky.gov/grievances/Documents/Grievance%20FAQ%27s.pdf</a:t>
            </a:r>
          </a:p>
        </p:txBody>
      </p:sp>
    </p:spTree>
    <p:extLst>
      <p:ext uri="{BB962C8B-B14F-4D97-AF65-F5344CB8AC3E}">
        <p14:creationId xmlns:p14="http://schemas.microsoft.com/office/powerpoint/2010/main" val="280625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3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548734B-4039-43C0-0918-74DF7FCA3935}"/>
              </a:ext>
            </a:extLst>
          </p:cNvPr>
          <p:cNvSpPr>
            <a:spLocks noGrp="1"/>
          </p:cNvSpPr>
          <p:nvPr>
            <p:ph type="ctrTitle"/>
          </p:nvPr>
        </p:nvSpPr>
        <p:spPr>
          <a:xfrm>
            <a:off x="1524000" y="929452"/>
            <a:ext cx="9144000" cy="2526738"/>
          </a:xfrm>
        </p:spPr>
        <p:txBody>
          <a:bodyPr>
            <a:normAutofit fontScale="90000"/>
          </a:bodyPr>
          <a:lstStyle/>
          <a:p>
            <a:r>
              <a:rPr lang="en-US" sz="6600" dirty="0">
                <a:solidFill>
                  <a:srgbClr val="FFFFFF"/>
                </a:solidFill>
              </a:rPr>
              <a:t>Navigating Common Patient Termination Scenarios</a:t>
            </a:r>
          </a:p>
        </p:txBody>
      </p:sp>
      <p:sp>
        <p:nvSpPr>
          <p:cNvPr id="46"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685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640080" y="325369"/>
            <a:ext cx="4368602" cy="1956841"/>
          </a:xfrm>
        </p:spPr>
        <p:txBody>
          <a:bodyPr anchor="b">
            <a:normAutofit/>
          </a:bodyPr>
          <a:lstStyle/>
          <a:p>
            <a:r>
              <a:rPr lang="en-US" sz="5400" dirty="0"/>
              <a:t>Scenario 1</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640080" y="2872899"/>
            <a:ext cx="4243589" cy="3320668"/>
          </a:xfrm>
        </p:spPr>
        <p:txBody>
          <a:bodyPr>
            <a:normAutofit lnSpcReduction="10000"/>
          </a:bodyPr>
          <a:lstStyle/>
          <a:p>
            <a:pPr marL="0" indent="0">
              <a:buNone/>
            </a:pPr>
            <a:r>
              <a:rPr lang="en-US" sz="2200" dirty="0"/>
              <a:t>A primary care patient becomes angry during their appointment because they do not agree with the provider’s suggested treatment plan. They lose their temper, pick up the trashcan, throw it against the wall, and storm out of the health center, cussing at the office staff as they go.</a:t>
            </a:r>
          </a:p>
          <a:p>
            <a:pPr marL="0" indent="0">
              <a:buNone/>
            </a:pPr>
            <a:r>
              <a:rPr lang="en-US" sz="2200" b="1" dirty="0"/>
              <a:t>What concerns might you have when terminating this patient?</a:t>
            </a:r>
          </a:p>
        </p:txBody>
      </p:sp>
      <p:pic>
        <p:nvPicPr>
          <p:cNvPr id="25" name="Picture 16" descr="Stethoscope on white background">
            <a:extLst>
              <a:ext uri="{FF2B5EF4-FFF2-40B4-BE49-F238E27FC236}">
                <a16:creationId xmlns:a16="http://schemas.microsoft.com/office/drawing/2014/main" id="{FE7CC848-EC28-3C41-9992-D46F40277F7C}"/>
              </a:ext>
            </a:extLst>
          </p:cNvPr>
          <p:cNvPicPr>
            <a:picLocks noChangeAspect="1"/>
          </p:cNvPicPr>
          <p:nvPr/>
        </p:nvPicPr>
        <p:blipFill rotWithShape="1">
          <a:blip r:embed="rId2"/>
          <a:srcRect r="335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0715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387423" y="882315"/>
            <a:ext cx="4759569" cy="2414488"/>
          </a:xfrm>
        </p:spPr>
        <p:txBody>
          <a:bodyPr anchor="t">
            <a:normAutofit/>
          </a:bodyPr>
          <a:lstStyle/>
          <a:p>
            <a:r>
              <a:rPr lang="en-US" sz="5400" dirty="0">
                <a:solidFill>
                  <a:srgbClr val="FFFFFF"/>
                </a:solidFill>
              </a:rPr>
              <a:t>Violent or aggressive patient</a:t>
            </a:r>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6407916" y="781676"/>
            <a:ext cx="5254754" cy="5294647"/>
          </a:xfrm>
        </p:spPr>
        <p:txBody>
          <a:bodyPr>
            <a:normAutofit lnSpcReduction="10000"/>
          </a:bodyPr>
          <a:lstStyle/>
          <a:p>
            <a:r>
              <a:rPr lang="en-US" dirty="0"/>
              <a:t>Take special care regarding safety when terminating a patient determined to be aggressive or violent. </a:t>
            </a:r>
          </a:p>
          <a:p>
            <a:endParaRPr lang="en-US" sz="800" dirty="0"/>
          </a:p>
          <a:p>
            <a:r>
              <a:rPr lang="en-US" dirty="0"/>
              <a:t>Consider a certified letter stating they are no longer allowed on property or authorities will be notified. Make staff aware of who the patient is and what the patient looks like.</a:t>
            </a:r>
          </a:p>
          <a:p>
            <a:endParaRPr lang="en-US" sz="800" dirty="0"/>
          </a:p>
          <a:p>
            <a:r>
              <a:rPr lang="en-US" dirty="0"/>
              <a:t>Depending on the circumstance, consider temporary security or a restraining order.</a:t>
            </a:r>
          </a:p>
          <a:p>
            <a:endParaRPr lang="en-US" sz="1700" dirty="0"/>
          </a:p>
        </p:txBody>
      </p:sp>
    </p:spTree>
    <p:extLst>
      <p:ext uri="{BB962C8B-B14F-4D97-AF65-F5344CB8AC3E}">
        <p14:creationId xmlns:p14="http://schemas.microsoft.com/office/powerpoint/2010/main" val="93365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5297762" y="329184"/>
            <a:ext cx="6251110" cy="1783080"/>
          </a:xfrm>
        </p:spPr>
        <p:txBody>
          <a:bodyPr anchor="b">
            <a:normAutofit/>
          </a:bodyPr>
          <a:lstStyle/>
          <a:p>
            <a:r>
              <a:rPr lang="en-US" sz="5400" dirty="0"/>
              <a:t>Scenario 2</a:t>
            </a:r>
          </a:p>
        </p:txBody>
      </p:sp>
      <p:pic>
        <p:nvPicPr>
          <p:cNvPr id="17" name="Picture 16" descr="Close-up unopened pill packets">
            <a:extLst>
              <a:ext uri="{FF2B5EF4-FFF2-40B4-BE49-F238E27FC236}">
                <a16:creationId xmlns:a16="http://schemas.microsoft.com/office/drawing/2014/main" id="{737BE161-CBC2-8027-E23D-976EA4890EC7}"/>
              </a:ext>
            </a:extLst>
          </p:cNvPr>
          <p:cNvPicPr>
            <a:picLocks noChangeAspect="1"/>
          </p:cNvPicPr>
          <p:nvPr/>
        </p:nvPicPr>
        <p:blipFill rotWithShape="1">
          <a:blip r:embed="rId2"/>
          <a:srcRect l="30700" r="2464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5297762" y="2706624"/>
            <a:ext cx="6251110" cy="3483864"/>
          </a:xfrm>
        </p:spPr>
        <p:txBody>
          <a:bodyPr>
            <a:normAutofit/>
          </a:bodyPr>
          <a:lstStyle/>
          <a:p>
            <a:pPr marL="0" indent="0">
              <a:buNone/>
            </a:pPr>
            <a:r>
              <a:rPr lang="en-US" sz="2200" dirty="0"/>
              <a:t>A behavioral health patient who is on prescription medication for anxiety and panic disorder has been continuously rude and disrespectful to staff (despite multiple warnings). A decision was made to discharge this patient. </a:t>
            </a:r>
          </a:p>
          <a:p>
            <a:pPr marL="0" indent="0">
              <a:buNone/>
            </a:pPr>
            <a:r>
              <a:rPr lang="en-US" sz="2200" b="1" dirty="0"/>
              <a:t>What are some concerns you might have when terminating this patient?</a:t>
            </a:r>
          </a:p>
        </p:txBody>
      </p:sp>
    </p:spTree>
    <p:extLst>
      <p:ext uri="{BB962C8B-B14F-4D97-AF65-F5344CB8AC3E}">
        <p14:creationId xmlns:p14="http://schemas.microsoft.com/office/powerpoint/2010/main" val="106276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217438" y="753361"/>
            <a:ext cx="5040362" cy="2414488"/>
          </a:xfrm>
        </p:spPr>
        <p:txBody>
          <a:bodyPr anchor="t">
            <a:normAutofit fontScale="90000"/>
          </a:bodyPr>
          <a:lstStyle/>
          <a:p>
            <a:r>
              <a:rPr lang="en-US" sz="5400" dirty="0">
                <a:solidFill>
                  <a:srgbClr val="FFFFFF"/>
                </a:solidFill>
              </a:rPr>
              <a:t>Patient on medication causing withdrawal</a:t>
            </a:r>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6095999" y="882315"/>
            <a:ext cx="5254754" cy="5294647"/>
          </a:xfrm>
        </p:spPr>
        <p:txBody>
          <a:bodyPr>
            <a:normAutofit/>
          </a:bodyPr>
          <a:lstStyle/>
          <a:p>
            <a:r>
              <a:rPr lang="en-US" dirty="0"/>
              <a:t>If patient is on a medication that can cause serious or life-threatening withdrawal (such as a benzodiazepine), make sure to include appropriate medication refills and/or taper instructions in certified discharge letter.</a:t>
            </a:r>
          </a:p>
          <a:p>
            <a:r>
              <a:rPr lang="en-US" dirty="0"/>
              <a:t>Also consider whether a patient is in crisis at time of behavior, and whether discharge is currently appropriate.</a:t>
            </a:r>
          </a:p>
        </p:txBody>
      </p:sp>
    </p:spTree>
    <p:extLst>
      <p:ext uri="{BB962C8B-B14F-4D97-AF65-F5344CB8AC3E}">
        <p14:creationId xmlns:p14="http://schemas.microsoft.com/office/powerpoint/2010/main" val="59397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5297762" y="329184"/>
            <a:ext cx="6251110" cy="1783080"/>
          </a:xfrm>
        </p:spPr>
        <p:txBody>
          <a:bodyPr anchor="b">
            <a:normAutofit/>
          </a:bodyPr>
          <a:lstStyle/>
          <a:p>
            <a:r>
              <a:rPr lang="en-US" sz="5400" dirty="0"/>
              <a:t>Scenario 3</a:t>
            </a:r>
          </a:p>
        </p:txBody>
      </p:sp>
      <p:pic>
        <p:nvPicPr>
          <p:cNvPr id="17" name="Picture 16" descr="Desk with stethoscope and computer keyboard">
            <a:extLst>
              <a:ext uri="{FF2B5EF4-FFF2-40B4-BE49-F238E27FC236}">
                <a16:creationId xmlns:a16="http://schemas.microsoft.com/office/drawing/2014/main" id="{3F465278-5952-3BE6-DF10-A47A90B4A8E5}"/>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5297762" y="2706624"/>
            <a:ext cx="6251110" cy="3483864"/>
          </a:xfrm>
        </p:spPr>
        <p:txBody>
          <a:bodyPr>
            <a:normAutofit lnSpcReduction="10000"/>
          </a:bodyPr>
          <a:lstStyle/>
          <a:p>
            <a:pPr marL="0" indent="0">
              <a:buNone/>
            </a:pPr>
            <a:r>
              <a:rPr lang="en-US" sz="3000" dirty="0"/>
              <a:t>A patient is 30 weeks pregnant and has no-showed 3 appointments in a row. These no-call/no-shows are impacting the ability to get other patients scheduled, and the provider would like to send a letter terminating the patient from care.</a:t>
            </a:r>
          </a:p>
          <a:p>
            <a:pPr marL="0" indent="0">
              <a:buNone/>
            </a:pPr>
            <a:r>
              <a:rPr lang="en-US" sz="3000" b="1" dirty="0"/>
              <a:t>What concerns might you have?</a:t>
            </a:r>
          </a:p>
          <a:p>
            <a:endParaRPr lang="en-US" sz="2200" dirty="0"/>
          </a:p>
        </p:txBody>
      </p:sp>
    </p:spTree>
    <p:extLst>
      <p:ext uri="{BB962C8B-B14F-4D97-AF65-F5344CB8AC3E}">
        <p14:creationId xmlns:p14="http://schemas.microsoft.com/office/powerpoint/2010/main" val="369694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668215" y="600961"/>
            <a:ext cx="4759569" cy="2414488"/>
          </a:xfrm>
        </p:spPr>
        <p:txBody>
          <a:bodyPr anchor="t">
            <a:normAutofit/>
          </a:bodyPr>
          <a:lstStyle/>
          <a:p>
            <a:r>
              <a:rPr lang="en-US" sz="5600" dirty="0">
                <a:solidFill>
                  <a:srgbClr val="FFFFFF"/>
                </a:solidFill>
              </a:rPr>
              <a:t>Pregnant patient</a:t>
            </a:r>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6095999" y="882315"/>
            <a:ext cx="5254754" cy="5294647"/>
          </a:xfrm>
        </p:spPr>
        <p:txBody>
          <a:bodyPr>
            <a:normAutofit/>
          </a:bodyPr>
          <a:lstStyle/>
          <a:p>
            <a:r>
              <a:rPr lang="en-US" sz="3000" dirty="0"/>
              <a:t>Terminating a patient in late pregnancy is never advisable and could be seen as patient abandonment.</a:t>
            </a:r>
          </a:p>
          <a:p>
            <a:r>
              <a:rPr lang="en-US" sz="3000" dirty="0"/>
              <a:t>Consider other alternatives such as sending a letter or calling the patient to convey the importance of keeping appointments for her and her baby’s health.</a:t>
            </a:r>
            <a:br>
              <a:rPr lang="en-US" sz="3000" dirty="0"/>
            </a:br>
            <a:endParaRPr lang="en-US" sz="3000" dirty="0"/>
          </a:p>
        </p:txBody>
      </p:sp>
    </p:spTree>
    <p:extLst>
      <p:ext uri="{BB962C8B-B14F-4D97-AF65-F5344CB8AC3E}">
        <p14:creationId xmlns:p14="http://schemas.microsoft.com/office/powerpoint/2010/main" val="395199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640080" y="325369"/>
            <a:ext cx="4368602" cy="1956841"/>
          </a:xfrm>
        </p:spPr>
        <p:txBody>
          <a:bodyPr anchor="b">
            <a:normAutofit/>
          </a:bodyPr>
          <a:lstStyle/>
          <a:p>
            <a:r>
              <a:rPr lang="en-US" sz="5400" dirty="0"/>
              <a:t>Scenario 4</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640080" y="2872899"/>
            <a:ext cx="5212080" cy="3320668"/>
          </a:xfrm>
        </p:spPr>
        <p:txBody>
          <a:bodyPr>
            <a:normAutofit/>
          </a:bodyPr>
          <a:lstStyle/>
          <a:p>
            <a:pPr marL="0" indent="0">
              <a:buNone/>
            </a:pPr>
            <a:r>
              <a:rPr lang="en-US" dirty="0"/>
              <a:t>A patient files a lawsuit against their primary care provider for medical malpractice. A month later, the patient calls to schedule a visit with that same provider.</a:t>
            </a:r>
          </a:p>
          <a:p>
            <a:pPr marL="0" indent="0">
              <a:buNone/>
            </a:pPr>
            <a:r>
              <a:rPr lang="en-US" b="1" dirty="0"/>
              <a:t>Is that individual still considered a patient of the provider? How should this be handled?</a:t>
            </a:r>
          </a:p>
        </p:txBody>
      </p:sp>
      <p:pic>
        <p:nvPicPr>
          <p:cNvPr id="17" name="Picture 16" descr="Gavel resting on block">
            <a:extLst>
              <a:ext uri="{FF2B5EF4-FFF2-40B4-BE49-F238E27FC236}">
                <a16:creationId xmlns:a16="http://schemas.microsoft.com/office/drawing/2014/main" id="{58CC734A-DB85-B6FA-8DC6-935935365FA9}"/>
              </a:ext>
            </a:extLst>
          </p:cNvPr>
          <p:cNvPicPr>
            <a:picLocks noChangeAspect="1"/>
          </p:cNvPicPr>
          <p:nvPr/>
        </p:nvPicPr>
        <p:blipFill>
          <a:blip r:embed="rId2"/>
          <a:srcRect l="16566" r="16566"/>
          <a:stretch/>
        </p:blipFill>
        <p:spPr>
          <a:xfrm>
            <a:off x="6096000" y="325369"/>
            <a:ext cx="609600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60674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668215" y="600961"/>
            <a:ext cx="4759569" cy="2414488"/>
          </a:xfrm>
        </p:spPr>
        <p:txBody>
          <a:bodyPr anchor="t">
            <a:normAutofit/>
          </a:bodyPr>
          <a:lstStyle/>
          <a:p>
            <a:r>
              <a:rPr lang="en-US" sz="5400" dirty="0">
                <a:solidFill>
                  <a:srgbClr val="FFFFFF"/>
                </a:solidFill>
              </a:rPr>
              <a:t>Patient who has filed lawsuit or complaint</a:t>
            </a:r>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6095999" y="882315"/>
            <a:ext cx="5254754" cy="5294647"/>
          </a:xfrm>
        </p:spPr>
        <p:txBody>
          <a:bodyPr>
            <a:normAutofit/>
          </a:bodyPr>
          <a:lstStyle/>
          <a:p>
            <a:r>
              <a:rPr lang="en-US" sz="3000" dirty="0"/>
              <a:t>When a patient files a lawsuit or complaint against a health center or provider, this does </a:t>
            </a:r>
            <a:r>
              <a:rPr lang="en-US" sz="3000" u="sng" dirty="0"/>
              <a:t>not</a:t>
            </a:r>
            <a:r>
              <a:rPr lang="en-US" sz="3000" dirty="0"/>
              <a:t> automatically terminate the provider/patient relationship. </a:t>
            </a:r>
          </a:p>
          <a:p>
            <a:r>
              <a:rPr lang="en-US" sz="3000" dirty="0"/>
              <a:t>Take special care and seek legal advice when dealing with dismissal of such a patient. Exact steps will depend on the patient’s specific circumstances.</a:t>
            </a:r>
          </a:p>
        </p:txBody>
      </p:sp>
    </p:spTree>
    <p:extLst>
      <p:ext uri="{BB962C8B-B14F-4D97-AF65-F5344CB8AC3E}">
        <p14:creationId xmlns:p14="http://schemas.microsoft.com/office/powerpoint/2010/main" val="389475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786292-C661-7311-8CA0-CA57809E17B2}"/>
              </a:ext>
            </a:extLst>
          </p:cNvPr>
          <p:cNvSpPr>
            <a:spLocks noGrp="1"/>
          </p:cNvSpPr>
          <p:nvPr>
            <p:ph type="title"/>
          </p:nvPr>
        </p:nvSpPr>
        <p:spPr>
          <a:xfrm>
            <a:off x="838200" y="557189"/>
            <a:ext cx="3374136" cy="5567891"/>
          </a:xfrm>
        </p:spPr>
        <p:txBody>
          <a:bodyPr>
            <a:normAutofit/>
          </a:bodyPr>
          <a:lstStyle/>
          <a:p>
            <a:r>
              <a:rPr lang="en-US" sz="5200" b="1" dirty="0"/>
              <a:t>Learning Objectives</a:t>
            </a:r>
          </a:p>
        </p:txBody>
      </p:sp>
      <p:graphicFrame>
        <p:nvGraphicFramePr>
          <p:cNvPr id="12" name="Content Placeholder 2">
            <a:extLst>
              <a:ext uri="{FF2B5EF4-FFF2-40B4-BE49-F238E27FC236}">
                <a16:creationId xmlns:a16="http://schemas.microsoft.com/office/drawing/2014/main" id="{BB8CA7E6-C2E6-305F-F2AB-5C83A98CC425}"/>
              </a:ext>
            </a:extLst>
          </p:cNvPr>
          <p:cNvGraphicFramePr>
            <a:graphicFrameLocks noGrp="1"/>
          </p:cNvGraphicFramePr>
          <p:nvPr>
            <p:ph idx="1"/>
            <p:extLst>
              <p:ext uri="{D42A27DB-BD31-4B8C-83A1-F6EECF244321}">
                <p14:modId xmlns:p14="http://schemas.microsoft.com/office/powerpoint/2010/main" val="427069638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88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640080" y="325369"/>
            <a:ext cx="4368602" cy="1956841"/>
          </a:xfrm>
        </p:spPr>
        <p:txBody>
          <a:bodyPr anchor="b">
            <a:normAutofit/>
          </a:bodyPr>
          <a:lstStyle/>
          <a:p>
            <a:r>
              <a:rPr lang="en-US" sz="5400" dirty="0"/>
              <a:t>Scenario 5</a:t>
            </a: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441065" y="2909771"/>
            <a:ext cx="5766098" cy="3320668"/>
          </a:xfrm>
        </p:spPr>
        <p:txBody>
          <a:bodyPr>
            <a:noAutofit/>
          </a:bodyPr>
          <a:lstStyle/>
          <a:p>
            <a:pPr marL="0" indent="0">
              <a:buNone/>
            </a:pPr>
            <a:r>
              <a:rPr lang="en-US" sz="3000" dirty="0"/>
              <a:t>A patient has been terminated from the practice. 2 weeks after receipt of the termination letter, results of a recent scan are received by the practice.</a:t>
            </a:r>
          </a:p>
          <a:p>
            <a:pPr marL="0" indent="0">
              <a:buNone/>
            </a:pPr>
            <a:r>
              <a:rPr lang="en-US" sz="3000" b="1" dirty="0"/>
              <a:t>What is the provider’s responsibility regarding these results?</a:t>
            </a:r>
          </a:p>
        </p:txBody>
      </p:sp>
      <p:pic>
        <p:nvPicPr>
          <p:cNvPr id="17" name="Picture 16" descr="Scan of a human brain in a neurology clinic">
            <a:extLst>
              <a:ext uri="{FF2B5EF4-FFF2-40B4-BE49-F238E27FC236}">
                <a16:creationId xmlns:a16="http://schemas.microsoft.com/office/drawing/2014/main" id="{D07E875F-B751-E81E-57D2-E30A461496DF}"/>
              </a:ext>
            </a:extLst>
          </p:cNvPr>
          <p:cNvPicPr>
            <a:picLocks noChangeAspect="1"/>
          </p:cNvPicPr>
          <p:nvPr/>
        </p:nvPicPr>
        <p:blipFill rotWithShape="1">
          <a:blip r:embed="rId3"/>
          <a:srcRect l="24773"/>
          <a:stretch/>
        </p:blipFill>
        <p:spPr>
          <a:xfrm>
            <a:off x="6572922" y="10"/>
            <a:ext cx="561755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5299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A5382D13-D022-181F-3020-1F30689F8E57}"/>
              </a:ext>
            </a:extLst>
          </p:cNvPr>
          <p:cNvSpPr>
            <a:spLocks noGrp="1"/>
          </p:cNvSpPr>
          <p:nvPr>
            <p:ph type="title"/>
          </p:nvPr>
        </p:nvSpPr>
        <p:spPr>
          <a:xfrm>
            <a:off x="387423" y="568688"/>
            <a:ext cx="4759569" cy="2414488"/>
          </a:xfrm>
        </p:spPr>
        <p:txBody>
          <a:bodyPr anchor="t">
            <a:normAutofit fontScale="90000"/>
          </a:bodyPr>
          <a:lstStyle/>
          <a:p>
            <a:r>
              <a:rPr lang="en-US" sz="5400" dirty="0">
                <a:solidFill>
                  <a:srgbClr val="FFFFFF"/>
                </a:solidFill>
              </a:rPr>
              <a:t>Patient results or appointment received post-termination</a:t>
            </a:r>
          </a:p>
        </p:txBody>
      </p:sp>
      <p:sp>
        <p:nvSpPr>
          <p:cNvPr id="3" name="Content Placeholder 2">
            <a:extLst>
              <a:ext uri="{FF2B5EF4-FFF2-40B4-BE49-F238E27FC236}">
                <a16:creationId xmlns:a16="http://schemas.microsoft.com/office/drawing/2014/main" id="{E84062E1-0BA4-101B-AB1E-E3D9B95C1DE7}"/>
              </a:ext>
            </a:extLst>
          </p:cNvPr>
          <p:cNvSpPr>
            <a:spLocks noGrp="1"/>
          </p:cNvSpPr>
          <p:nvPr>
            <p:ph idx="1"/>
          </p:nvPr>
        </p:nvSpPr>
        <p:spPr>
          <a:xfrm>
            <a:off x="6094476" y="335852"/>
            <a:ext cx="5254754" cy="5294647"/>
          </a:xfrm>
        </p:spPr>
        <p:txBody>
          <a:bodyPr>
            <a:noAutofit/>
          </a:bodyPr>
          <a:lstStyle/>
          <a:p>
            <a:r>
              <a:rPr lang="en-US" dirty="0"/>
              <a:t>If results or appointments are received for a previously terminated patient, these cannot be ignored.</a:t>
            </a:r>
          </a:p>
          <a:p>
            <a:r>
              <a:rPr lang="en-US" dirty="0"/>
              <a:t>Provide the results to the patient in whatever way is necessary (depending on the seriousness of the results) and encourage them to seek continued care in a certified letter.</a:t>
            </a:r>
          </a:p>
          <a:p>
            <a:r>
              <a:rPr lang="en-US" dirty="0"/>
              <a:t>If you are still in the window for providing emergency care while the patient seeks a new provider, do so.</a:t>
            </a:r>
          </a:p>
        </p:txBody>
      </p:sp>
    </p:spTree>
    <p:extLst>
      <p:ext uri="{BB962C8B-B14F-4D97-AF65-F5344CB8AC3E}">
        <p14:creationId xmlns:p14="http://schemas.microsoft.com/office/powerpoint/2010/main" val="128917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69CC8F-C52A-730F-4A23-5363F0A14B02}"/>
              </a:ext>
            </a:extLst>
          </p:cNvPr>
          <p:cNvSpPr>
            <a:spLocks noGrp="1"/>
          </p:cNvSpPr>
          <p:nvPr>
            <p:ph type="title"/>
          </p:nvPr>
        </p:nvSpPr>
        <p:spPr>
          <a:xfrm>
            <a:off x="175845" y="1153572"/>
            <a:ext cx="3845169" cy="4461163"/>
          </a:xfrm>
        </p:spPr>
        <p:txBody>
          <a:bodyPr>
            <a:normAutofit/>
          </a:bodyPr>
          <a:lstStyle/>
          <a:p>
            <a:br>
              <a:rPr lang="en-US" dirty="0">
                <a:solidFill>
                  <a:srgbClr val="FFFFFF"/>
                </a:solidFill>
              </a:rPr>
            </a:br>
            <a:r>
              <a:rPr lang="en-US" dirty="0">
                <a:solidFill>
                  <a:srgbClr val="FFFFFF"/>
                </a:solidFill>
              </a:rPr>
              <a:t>Communication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3B192F6-F307-1699-C1E2-E394FFB3246F}"/>
              </a:ext>
            </a:extLst>
          </p:cNvPr>
          <p:cNvSpPr>
            <a:spLocks noGrp="1"/>
          </p:cNvSpPr>
          <p:nvPr>
            <p:ph idx="1"/>
          </p:nvPr>
        </p:nvSpPr>
        <p:spPr>
          <a:xfrm>
            <a:off x="4447308" y="591344"/>
            <a:ext cx="6906491" cy="5585619"/>
          </a:xfrm>
        </p:spPr>
        <p:txBody>
          <a:bodyPr anchor="ctr">
            <a:normAutofit/>
          </a:bodyPr>
          <a:lstStyle/>
          <a:p>
            <a:r>
              <a:rPr lang="en-US" sz="3000" dirty="0"/>
              <a:t>Have a standardized process in place.</a:t>
            </a:r>
          </a:p>
          <a:p>
            <a:r>
              <a:rPr lang="en-US" sz="3000" dirty="0"/>
              <a:t>Counsel the patient first at least once (unless safety risk) and document the conversation in chart. </a:t>
            </a:r>
          </a:p>
          <a:p>
            <a:r>
              <a:rPr lang="en-US" sz="3000" dirty="0"/>
              <a:t>Insight may be gained as to why the patient is noncompliant and the issue might be fixable.</a:t>
            </a:r>
          </a:p>
          <a:p>
            <a:r>
              <a:rPr lang="en-US" sz="3000" dirty="0"/>
              <a:t>Make sure the office staff has a way of knowing about the dismissal so the patient is not scheduled after the effective termination date. For example, put an alert on the EMR.</a:t>
            </a:r>
          </a:p>
        </p:txBody>
      </p:sp>
    </p:spTree>
    <p:extLst>
      <p:ext uri="{BB962C8B-B14F-4D97-AF65-F5344CB8AC3E}">
        <p14:creationId xmlns:p14="http://schemas.microsoft.com/office/powerpoint/2010/main" val="44943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3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548734B-4039-43C0-0918-74DF7FCA3935}"/>
              </a:ext>
            </a:extLst>
          </p:cNvPr>
          <p:cNvSpPr>
            <a:spLocks noGrp="1"/>
          </p:cNvSpPr>
          <p:nvPr>
            <p:ph type="ctrTitle"/>
          </p:nvPr>
        </p:nvSpPr>
        <p:spPr>
          <a:xfrm>
            <a:off x="1524000" y="929452"/>
            <a:ext cx="9144000" cy="2526738"/>
          </a:xfrm>
        </p:spPr>
        <p:txBody>
          <a:bodyPr>
            <a:normAutofit/>
          </a:bodyPr>
          <a:lstStyle/>
          <a:p>
            <a:r>
              <a:rPr lang="en-US" sz="6600" dirty="0">
                <a:solidFill>
                  <a:srgbClr val="FFFFFF"/>
                </a:solidFill>
              </a:rPr>
              <a:t>Patient Termination </a:t>
            </a:r>
            <a:br>
              <a:rPr lang="en-US" sz="6600" dirty="0">
                <a:solidFill>
                  <a:srgbClr val="FFFFFF"/>
                </a:solidFill>
              </a:rPr>
            </a:br>
            <a:r>
              <a:rPr lang="en-US" sz="6600" dirty="0">
                <a:solidFill>
                  <a:srgbClr val="FFFFFF"/>
                </a:solidFill>
              </a:rPr>
              <a:t>Letter Tips</a:t>
            </a:r>
          </a:p>
        </p:txBody>
      </p:sp>
      <p:sp>
        <p:nvSpPr>
          <p:cNvPr id="46"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865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F7378F18-9617-DCA8-8B52-77A7A6D5856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Termination Letter Tips</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E56F5D5B-88EC-4CA2-8F34-2E3578881811}"/>
              </a:ext>
            </a:extLst>
          </p:cNvPr>
          <p:cNvSpPr>
            <a:spLocks noGrp="1"/>
          </p:cNvSpPr>
          <p:nvPr>
            <p:ph idx="1"/>
          </p:nvPr>
        </p:nvSpPr>
        <p:spPr>
          <a:xfrm>
            <a:off x="4447308" y="591344"/>
            <a:ext cx="6906491" cy="5585619"/>
          </a:xfrm>
        </p:spPr>
        <p:txBody>
          <a:bodyPr anchor="ctr">
            <a:normAutofit lnSpcReduction="10000"/>
          </a:bodyPr>
          <a:lstStyle/>
          <a:p>
            <a:r>
              <a:rPr lang="en-US" dirty="0"/>
              <a:t>Provide the Patient with written notice, preferably by certified mail, return receipt requested as future proof.</a:t>
            </a:r>
          </a:p>
          <a:p>
            <a:r>
              <a:rPr lang="en-US" dirty="0"/>
              <a:t>Place letter in patient chart.</a:t>
            </a:r>
          </a:p>
          <a:p>
            <a:r>
              <a:rPr lang="en-US" dirty="0"/>
              <a:t>Provide the patient with a </a:t>
            </a:r>
            <a:r>
              <a:rPr lang="en-US" u="sng" dirty="0"/>
              <a:t>brief</a:t>
            </a:r>
            <a:r>
              <a:rPr lang="en-US" dirty="0"/>
              <a:t> explanation for why the relationship is being terminated (for example, noncompliance or threatening behavior). Do not go into detail.</a:t>
            </a:r>
          </a:p>
          <a:p>
            <a:r>
              <a:rPr lang="en-US" dirty="0"/>
              <a:t>Make clear whether the dismissal is from one provider or the whole practice.</a:t>
            </a:r>
          </a:p>
          <a:p>
            <a:r>
              <a:rPr lang="en-US" dirty="0"/>
              <a:t>Give sufficient notice. Agree to continue care or offer emergency care for at least 30 days, to allow a patient time to secure the services of another provider.</a:t>
            </a:r>
          </a:p>
        </p:txBody>
      </p:sp>
    </p:spTree>
    <p:extLst>
      <p:ext uri="{BB962C8B-B14F-4D97-AF65-F5344CB8AC3E}">
        <p14:creationId xmlns:p14="http://schemas.microsoft.com/office/powerpoint/2010/main" val="81012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D067CA-79EE-FFBA-0303-D68836223DB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Termination Letter Tips</a:t>
            </a:r>
            <a:br>
              <a:rPr lang="en-US" dirty="0">
                <a:solidFill>
                  <a:srgbClr val="FFFFFF"/>
                </a:solidFill>
              </a:rPr>
            </a:br>
            <a:r>
              <a:rPr lang="en-US" dirty="0">
                <a:solidFill>
                  <a:srgbClr val="FFFFFF"/>
                </a:solidFill>
              </a:rPr>
              <a:t>(cont’d)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F800408-7EFC-2B5F-5281-EA3FDB4F9C3B}"/>
              </a:ext>
            </a:extLst>
          </p:cNvPr>
          <p:cNvSpPr>
            <a:spLocks noGrp="1"/>
          </p:cNvSpPr>
          <p:nvPr>
            <p:ph idx="1"/>
          </p:nvPr>
        </p:nvSpPr>
        <p:spPr>
          <a:xfrm>
            <a:off x="4447308" y="591344"/>
            <a:ext cx="6906491" cy="5585619"/>
          </a:xfrm>
        </p:spPr>
        <p:txBody>
          <a:bodyPr anchor="ctr">
            <a:normAutofit fontScale="92500" lnSpcReduction="10000"/>
          </a:bodyPr>
          <a:lstStyle/>
          <a:p>
            <a:r>
              <a:rPr lang="en-US" dirty="0"/>
              <a:t>Remember to check medication lists to see if it is is necessary to offer refills or a taper to avoid withdrawal or other negative medical consequences.</a:t>
            </a:r>
          </a:p>
          <a:p>
            <a:r>
              <a:rPr lang="en-US" dirty="0"/>
              <a:t>Check for outstanding referrals.</a:t>
            </a:r>
          </a:p>
          <a:p>
            <a:r>
              <a:rPr lang="en-US" dirty="0"/>
              <a:t>Provide resources to help the patient locate another physician (for example the state medical association or patient’s insurance company). Do not suggest another facility by name.</a:t>
            </a:r>
          </a:p>
          <a:p>
            <a:r>
              <a:rPr lang="en-US" dirty="0"/>
              <a:t>Offer to transfer records to the new physician upon receipt of a signed authorization to do so.</a:t>
            </a:r>
          </a:p>
          <a:p>
            <a:r>
              <a:rPr lang="en-US" dirty="0"/>
              <a:t>Ask—does the patient represent a credible threat to the health center staff or patients?</a:t>
            </a:r>
          </a:p>
        </p:txBody>
      </p:sp>
    </p:spTree>
    <p:extLst>
      <p:ext uri="{BB962C8B-B14F-4D97-AF65-F5344CB8AC3E}">
        <p14:creationId xmlns:p14="http://schemas.microsoft.com/office/powerpoint/2010/main" val="139984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5BEAE-89F1-F2AB-00AE-472588DB4C90}"/>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Sample Letter Language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D729E3-3324-C68B-0E6E-D96391510096}"/>
              </a:ext>
            </a:extLst>
          </p:cNvPr>
          <p:cNvSpPr>
            <a:spLocks noGrp="1"/>
          </p:cNvSpPr>
          <p:nvPr>
            <p:ph idx="1"/>
          </p:nvPr>
        </p:nvSpPr>
        <p:spPr>
          <a:xfrm>
            <a:off x="5370153" y="1526033"/>
            <a:ext cx="5911799" cy="4619938"/>
          </a:xfrm>
        </p:spPr>
        <p:txBody>
          <a:bodyPr>
            <a:normAutofit/>
          </a:bodyPr>
          <a:lstStyle/>
          <a:p>
            <a:pPr marL="0" indent="0">
              <a:buNone/>
            </a:pPr>
            <a:r>
              <a:rPr lang="en-US" dirty="0">
                <a:latin typeface="Times New Roman" panose="02020603050405020304" pitchFamily="18" charset="0"/>
              </a:rPr>
              <a:t>Due to your </a:t>
            </a:r>
            <a:r>
              <a:rPr lang="en-US" i="1" dirty="0">
                <a:latin typeface="Times New Roman" panose="02020603050405020304" pitchFamily="18" charset="0"/>
              </a:rPr>
              <a:t>[disrespectful treatment of/inappropriate language towards our staff]</a:t>
            </a:r>
            <a:r>
              <a:rPr lang="en-US" dirty="0">
                <a:latin typeface="Times New Roman" panose="02020603050405020304" pitchFamily="18" charset="0"/>
              </a:rPr>
              <a:t> or </a:t>
            </a:r>
            <a:r>
              <a:rPr lang="en-US" i="1" dirty="0">
                <a:latin typeface="Times New Roman" panose="02020603050405020304" pitchFamily="18" charset="0"/>
              </a:rPr>
              <a:t>[continuous appointment no-shows and noncompliance with treatment]</a:t>
            </a:r>
            <a:r>
              <a:rPr lang="en-US" dirty="0">
                <a:latin typeface="Times New Roman" panose="02020603050405020304" pitchFamily="18" charset="0"/>
              </a:rPr>
              <a:t>, we feel we are no longer able to foster a therapeutic relationship with you as a patient at </a:t>
            </a:r>
            <a:r>
              <a:rPr lang="en-US" i="1" dirty="0">
                <a:latin typeface="Times New Roman" panose="02020603050405020304" pitchFamily="18" charset="0"/>
              </a:rPr>
              <a:t>[name of health center]. </a:t>
            </a:r>
            <a:r>
              <a:rPr lang="en-US" dirty="0">
                <a:latin typeface="Times New Roman" panose="02020603050405020304" pitchFamily="18" charset="0"/>
              </a:rPr>
              <a:t>Therefore, we are terminating your provider-patient relationships with all </a:t>
            </a:r>
            <a:r>
              <a:rPr lang="en-US" i="1" dirty="0">
                <a:latin typeface="Times New Roman" panose="02020603050405020304" pitchFamily="18" charset="0"/>
              </a:rPr>
              <a:t>[name of health center] </a:t>
            </a:r>
            <a:r>
              <a:rPr lang="en-US" dirty="0">
                <a:latin typeface="Times New Roman" panose="02020603050405020304" pitchFamily="18" charset="0"/>
              </a:rPr>
              <a:t>providers, effective immediately.</a:t>
            </a:r>
            <a:endParaRPr lang="en-US" dirty="0">
              <a:effectLst/>
              <a:latin typeface="Times New Roman" panose="02020603050405020304" pitchFamily="18" charset="0"/>
            </a:endParaRPr>
          </a:p>
          <a:p>
            <a:endParaRPr lang="en-US" dirty="0">
              <a:effectLst/>
              <a:latin typeface="Times New Roman" panose="02020603050405020304" pitchFamily="18" charset="0"/>
            </a:endParaRPr>
          </a:p>
          <a:p>
            <a:endParaRPr lang="en-US"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459775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5BEAE-89F1-F2AB-00AE-472588DB4C90}"/>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Sample Letter Language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D729E3-3324-C68B-0E6E-D96391510096}"/>
              </a:ext>
            </a:extLst>
          </p:cNvPr>
          <p:cNvSpPr>
            <a:spLocks noGrp="1"/>
          </p:cNvSpPr>
          <p:nvPr>
            <p:ph idx="1"/>
          </p:nvPr>
        </p:nvSpPr>
        <p:spPr>
          <a:xfrm>
            <a:off x="4925028" y="1264165"/>
            <a:ext cx="5888746" cy="5593835"/>
          </a:xfrm>
        </p:spPr>
        <p:txBody>
          <a:bodyPr>
            <a:normAutofit fontScale="85000" lnSpcReduction="10000"/>
          </a:bodyPr>
          <a:lstStyle/>
          <a:p>
            <a:r>
              <a:rPr lang="en-US" dirty="0"/>
              <a:t>We will provide you with emergency care for the next thirty days, giving you time to locate a new provider. We strongly urge you to make arrangements for the services of another primary care provider as soon as possible to maintain the continuity of your care. We recommend contacting your insurance company or state medical society for assistance in finding a new provider.</a:t>
            </a:r>
          </a:p>
          <a:p>
            <a:r>
              <a:rPr lang="en-US" dirty="0"/>
              <a:t>Our office is happy to forward your patient records to a new provider of your choice upon receiving an appropriately executed release. A release form has been enclosed with this letter for your convenience.</a:t>
            </a:r>
          </a:p>
          <a:p>
            <a:r>
              <a:rPr lang="en-US" dirty="0"/>
              <a:t>We appreciate your understanding in this matter and assure you we will do all we can to facilitate a smooth transition in your care.</a:t>
            </a:r>
          </a:p>
        </p:txBody>
      </p:sp>
    </p:spTree>
    <p:extLst>
      <p:ext uri="{BB962C8B-B14F-4D97-AF65-F5344CB8AC3E}">
        <p14:creationId xmlns:p14="http://schemas.microsoft.com/office/powerpoint/2010/main" val="569951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5BEAE-89F1-F2AB-00AE-472588DB4C90}"/>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Sample Letter Language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D729E3-3324-C68B-0E6E-D96391510096}"/>
              </a:ext>
            </a:extLst>
          </p:cNvPr>
          <p:cNvSpPr>
            <a:spLocks noGrp="1"/>
          </p:cNvSpPr>
          <p:nvPr>
            <p:ph idx="1"/>
          </p:nvPr>
        </p:nvSpPr>
        <p:spPr>
          <a:xfrm>
            <a:off x="5370153" y="1526033"/>
            <a:ext cx="5536397" cy="4619938"/>
          </a:xfrm>
        </p:spPr>
        <p:txBody>
          <a:bodyPr>
            <a:normAutofit fontScale="85000" lnSpcReduction="20000"/>
          </a:bodyPr>
          <a:lstStyle/>
          <a:p>
            <a:pPr marL="0" indent="0">
              <a:buNone/>
            </a:pPr>
            <a:r>
              <a:rPr lang="en-US" dirty="0">
                <a:latin typeface="Times New Roman" panose="02020603050405020304" pitchFamily="18" charset="0"/>
              </a:rPr>
              <a:t>If the patient commits a crime on premises or demonstrates threatening behavior:</a:t>
            </a:r>
          </a:p>
          <a:p>
            <a:r>
              <a:rPr lang="en-US" dirty="0">
                <a:effectLst/>
                <a:latin typeface="Times New Roman" panose="02020603050405020304" pitchFamily="18" charset="0"/>
              </a:rPr>
              <a:t>Recently you demonstrated aggressive and threatening behavior towards our staff.  Due to your behavior, we are no longer able to see you as a patient. Further, because of safety concerns for our staff, </a:t>
            </a:r>
            <a:r>
              <a:rPr lang="en-US" u="sng" dirty="0">
                <a:effectLst/>
                <a:latin typeface="Times New Roman" panose="02020603050405020304" pitchFamily="18" charset="0"/>
              </a:rPr>
              <a:t>you are no longer allowed on </a:t>
            </a:r>
            <a:r>
              <a:rPr lang="en-US" i="1" u="sng" dirty="0">
                <a:effectLst/>
                <a:latin typeface="Times New Roman" panose="02020603050405020304" pitchFamily="18" charset="0"/>
              </a:rPr>
              <a:t>[name of health center] </a:t>
            </a:r>
            <a:r>
              <a:rPr lang="en-US" u="sng" dirty="0">
                <a:effectLst/>
                <a:latin typeface="Times New Roman" panose="02020603050405020304" pitchFamily="18" charset="0"/>
              </a:rPr>
              <a:t>premises, for any reason</a:t>
            </a:r>
            <a:r>
              <a:rPr lang="en-US" dirty="0">
                <a:effectLst/>
                <a:latin typeface="Times New Roman" panose="02020603050405020304" pitchFamily="18" charset="0"/>
              </a:rPr>
              <a:t>.  </a:t>
            </a:r>
            <a:r>
              <a:rPr lang="en-US" u="sng" dirty="0">
                <a:effectLst/>
                <a:latin typeface="Times New Roman" panose="02020603050405020304" pitchFamily="18" charset="0"/>
              </a:rPr>
              <a:t>If you are seen on </a:t>
            </a:r>
            <a:r>
              <a:rPr lang="en-US" i="1" u="sng" dirty="0">
                <a:effectLst/>
                <a:latin typeface="Times New Roman" panose="02020603050405020304" pitchFamily="18" charset="0"/>
              </a:rPr>
              <a:t>[name of health center] </a:t>
            </a:r>
            <a:r>
              <a:rPr lang="en-US" u="sng" dirty="0">
                <a:effectLst/>
                <a:latin typeface="Times New Roman" panose="02020603050405020304" pitchFamily="18" charset="0"/>
              </a:rPr>
              <a:t>property, at any of our health centers, law enforcement officials will be promptly notified.</a:t>
            </a:r>
          </a:p>
          <a:p>
            <a:pPr marL="0" indent="0">
              <a:buNone/>
            </a:pPr>
            <a:r>
              <a:rPr lang="en-US" dirty="0">
                <a:effectLst/>
                <a:latin typeface="Times New Roman" panose="02020603050405020304" pitchFamily="18" charset="0"/>
              </a:rPr>
              <a:t>OR</a:t>
            </a:r>
          </a:p>
          <a:p>
            <a:r>
              <a:rPr lang="en-US" dirty="0">
                <a:latin typeface="Times New Roman" panose="02020603050405020304" pitchFamily="18" charset="0"/>
              </a:rPr>
              <a:t>Due to your recent theft on health center property…</a:t>
            </a:r>
            <a:endParaRPr lang="en-US" dirty="0">
              <a:effectLst/>
              <a:latin typeface="Times New Roman" panose="02020603050405020304" pitchFamily="18" charset="0"/>
            </a:endParaRPr>
          </a:p>
          <a:p>
            <a:endParaRPr lang="en-US" b="1" dirty="0">
              <a:effectLst/>
              <a:latin typeface="Times New Roman" panose="02020603050405020304" pitchFamily="18" charset="0"/>
            </a:endParaRPr>
          </a:p>
          <a:p>
            <a:endParaRPr lang="en-US"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02119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5BEAE-89F1-F2AB-00AE-472588DB4C90}"/>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Sample Letter Language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D729E3-3324-C68B-0E6E-D96391510096}"/>
              </a:ext>
            </a:extLst>
          </p:cNvPr>
          <p:cNvSpPr>
            <a:spLocks noGrp="1"/>
          </p:cNvSpPr>
          <p:nvPr>
            <p:ph idx="1"/>
          </p:nvPr>
        </p:nvSpPr>
        <p:spPr>
          <a:xfrm>
            <a:off x="5208105" y="1698312"/>
            <a:ext cx="6639339" cy="4619938"/>
          </a:xfrm>
        </p:spPr>
        <p:txBody>
          <a:bodyPr>
            <a:normAutofit/>
          </a:bodyPr>
          <a:lstStyle/>
          <a:p>
            <a:pPr marL="0" indent="0">
              <a:buNone/>
            </a:pPr>
            <a:r>
              <a:rPr lang="en-US" dirty="0">
                <a:latin typeface="Times New Roman" panose="02020603050405020304" pitchFamily="18" charset="0"/>
              </a:rPr>
              <a:t>If patient is on medication that could cause withdrawal: </a:t>
            </a:r>
          </a:p>
          <a:p>
            <a:r>
              <a:rPr lang="en-US" u="sng" dirty="0">
                <a:effectLst/>
                <a:latin typeface="Times New Roman" panose="02020603050405020304" pitchFamily="18" charset="0"/>
              </a:rPr>
              <a:t>Attached with this letter are important weaning instructions for your [insert medication name] prescription.  Following these instructions </a:t>
            </a:r>
            <a:r>
              <a:rPr lang="en-US" u="sng" dirty="0">
                <a:latin typeface="Times New Roman" panose="02020603050405020304" pitchFamily="18" charset="0"/>
              </a:rPr>
              <a:t>is</a:t>
            </a:r>
            <a:r>
              <a:rPr lang="en-US" u="sng" dirty="0">
                <a:effectLst/>
                <a:latin typeface="Times New Roman" panose="02020603050405020304" pitchFamily="18" charset="0"/>
              </a:rPr>
              <a:t> critical in order to avoid potential serious symptoms from withdrawal</a:t>
            </a:r>
            <a:r>
              <a:rPr lang="en-US" dirty="0">
                <a:effectLst/>
                <a:latin typeface="Times New Roman" panose="02020603050405020304" pitchFamily="18" charset="0"/>
              </a:rPr>
              <a:t>.</a:t>
            </a:r>
          </a:p>
          <a:p>
            <a:endParaRPr lang="en-US" dirty="0">
              <a:effectLst/>
              <a:latin typeface="Times New Roman" panose="02020603050405020304" pitchFamily="18" charset="0"/>
            </a:endParaRPr>
          </a:p>
          <a:p>
            <a:endParaRPr lang="en-US"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223712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3F63696E-CFE0-A52A-8947-74CF489F05C9}"/>
              </a:ext>
            </a:extLst>
          </p:cNvPr>
          <p:cNvSpPr>
            <a:spLocks noGrp="1"/>
          </p:cNvSpPr>
          <p:nvPr>
            <p:ph type="title"/>
          </p:nvPr>
        </p:nvSpPr>
        <p:spPr>
          <a:xfrm>
            <a:off x="838200" y="643467"/>
            <a:ext cx="2951205" cy="5571066"/>
          </a:xfrm>
        </p:spPr>
        <p:txBody>
          <a:bodyPr>
            <a:normAutofit/>
          </a:bodyPr>
          <a:lstStyle/>
          <a:p>
            <a:r>
              <a:rPr lang="en-US" b="1" dirty="0">
                <a:solidFill>
                  <a:srgbClr val="FFFFFF"/>
                </a:solidFill>
              </a:rPr>
              <a:t>Why Terminate Patients from Care?</a:t>
            </a:r>
          </a:p>
        </p:txBody>
      </p:sp>
      <p:graphicFrame>
        <p:nvGraphicFramePr>
          <p:cNvPr id="25" name="Content Placeholder 2">
            <a:extLst>
              <a:ext uri="{FF2B5EF4-FFF2-40B4-BE49-F238E27FC236}">
                <a16:creationId xmlns:a16="http://schemas.microsoft.com/office/drawing/2014/main" id="{4D620FCE-ACA1-AB87-5151-2C3444CA61BB}"/>
              </a:ext>
            </a:extLst>
          </p:cNvPr>
          <p:cNvGraphicFramePr>
            <a:graphicFrameLocks noGrp="1"/>
          </p:cNvGraphicFramePr>
          <p:nvPr>
            <p:ph idx="1"/>
            <p:extLst>
              <p:ext uri="{D42A27DB-BD31-4B8C-83A1-F6EECF244321}">
                <p14:modId xmlns:p14="http://schemas.microsoft.com/office/powerpoint/2010/main" val="113073729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567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5BEAE-89F1-F2AB-00AE-472588DB4C90}"/>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Sample Letter Language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D729E3-3324-C68B-0E6E-D96391510096}"/>
              </a:ext>
            </a:extLst>
          </p:cNvPr>
          <p:cNvSpPr>
            <a:spLocks noGrp="1"/>
          </p:cNvSpPr>
          <p:nvPr>
            <p:ph idx="1"/>
          </p:nvPr>
        </p:nvSpPr>
        <p:spPr>
          <a:xfrm>
            <a:off x="5370153" y="1526033"/>
            <a:ext cx="5911799" cy="4755497"/>
          </a:xfrm>
        </p:spPr>
        <p:txBody>
          <a:bodyPr>
            <a:normAutofit fontScale="92500" lnSpcReduction="10000"/>
          </a:bodyPr>
          <a:lstStyle/>
          <a:p>
            <a:pPr marL="0" indent="0">
              <a:buNone/>
            </a:pPr>
            <a:r>
              <a:rPr lang="en-US" sz="3200" dirty="0">
                <a:latin typeface="Times New Roman" panose="02020603050405020304" pitchFamily="18" charset="0"/>
              </a:rPr>
              <a:t>If patient needs refills for medication or has a referral outstanding:</a:t>
            </a:r>
          </a:p>
          <a:p>
            <a:r>
              <a:rPr lang="en-US" sz="3200" dirty="0">
                <a:effectLst/>
                <a:latin typeface="Times New Roman" panose="02020603050405020304" pitchFamily="18" charset="0"/>
              </a:rPr>
              <a:t>You will be informed of the dates and times of any specialty referral appointments once our office receives them. It is your responsibility to keep such appointments.</a:t>
            </a:r>
          </a:p>
          <a:p>
            <a:pPr marL="0" indent="0">
              <a:buNone/>
            </a:pPr>
            <a:r>
              <a:rPr lang="en-US" sz="3200" dirty="0">
                <a:effectLst/>
                <a:latin typeface="Times New Roman" panose="02020603050405020304" pitchFamily="18" charset="0"/>
              </a:rPr>
              <a:t>OR</a:t>
            </a:r>
          </a:p>
          <a:p>
            <a:r>
              <a:rPr lang="en-US" sz="3200" dirty="0">
                <a:effectLst/>
                <a:latin typeface="Times New Roman" panose="02020603050405020304" pitchFamily="18" charset="0"/>
              </a:rPr>
              <a:t>A two-month supply of your medications has also been called in.</a:t>
            </a:r>
          </a:p>
          <a:p>
            <a:endParaRPr lang="en-US" dirty="0">
              <a:effectLst/>
              <a:latin typeface="Times New Roman" panose="02020603050405020304" pitchFamily="18" charset="0"/>
            </a:endParaRPr>
          </a:p>
          <a:p>
            <a:endParaRPr lang="en-US"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4152846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5BEAE-89F1-F2AB-00AE-472588DB4C90}"/>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Sample Letter Language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D729E3-3324-C68B-0E6E-D96391510096}"/>
              </a:ext>
            </a:extLst>
          </p:cNvPr>
          <p:cNvSpPr>
            <a:spLocks noGrp="1"/>
          </p:cNvSpPr>
          <p:nvPr>
            <p:ph idx="1"/>
          </p:nvPr>
        </p:nvSpPr>
        <p:spPr>
          <a:xfrm>
            <a:off x="5221297" y="1630602"/>
            <a:ext cx="5536397" cy="5461315"/>
          </a:xfrm>
        </p:spPr>
        <p:txBody>
          <a:bodyPr>
            <a:normAutofit/>
          </a:bodyPr>
          <a:lstStyle/>
          <a:p>
            <a:pPr marL="0" indent="0">
              <a:buNone/>
            </a:pPr>
            <a:r>
              <a:rPr lang="en-US" sz="3200" dirty="0"/>
              <a:t>If the patient indicated they were ending the provider/patient relationship, I still recommend memorializing this in writing.</a:t>
            </a:r>
          </a:p>
          <a:p>
            <a:pPr marL="0" indent="0">
              <a:buNone/>
            </a:pPr>
            <a:r>
              <a:rPr lang="en-US" sz="3200" dirty="0"/>
              <a:t>“As you stated during your </a:t>
            </a:r>
            <a:r>
              <a:rPr lang="en-US" sz="3200" i="1" dirty="0"/>
              <a:t>[date] </a:t>
            </a:r>
            <a:r>
              <a:rPr lang="en-US" sz="3200" dirty="0"/>
              <a:t>appointment, it is your wish to no longer continue our provider/patient relationship. Therefore…” </a:t>
            </a:r>
            <a:endParaRPr lang="en-US" sz="3200" i="1" dirty="0"/>
          </a:p>
        </p:txBody>
      </p:sp>
    </p:spTree>
    <p:extLst>
      <p:ext uri="{BB962C8B-B14F-4D97-AF65-F5344CB8AC3E}">
        <p14:creationId xmlns:p14="http://schemas.microsoft.com/office/powerpoint/2010/main" val="780584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1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3A3A929-EA18-ACFC-8AEC-3BF7D8D86260}"/>
              </a:ext>
            </a:extLst>
          </p:cNvPr>
          <p:cNvSpPr>
            <a:spLocks noGrp="1"/>
          </p:cNvSpPr>
          <p:nvPr>
            <p:ph type="title"/>
          </p:nvPr>
        </p:nvSpPr>
        <p:spPr>
          <a:xfrm>
            <a:off x="838200" y="401221"/>
            <a:ext cx="10515600" cy="1348065"/>
          </a:xfrm>
        </p:spPr>
        <p:txBody>
          <a:bodyPr>
            <a:normAutofit/>
          </a:bodyPr>
          <a:lstStyle/>
          <a:p>
            <a:r>
              <a:rPr lang="en-US" sz="5400" b="1" dirty="0">
                <a:solidFill>
                  <a:srgbClr val="FFFFFF"/>
                </a:solidFill>
              </a:rPr>
              <a:t>Contact Information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F7CD3A01-CEBF-0F7C-962A-A4306DC8A823}"/>
              </a:ext>
            </a:extLst>
          </p:cNvPr>
          <p:cNvSpPr>
            <a:spLocks noGrp="1"/>
          </p:cNvSpPr>
          <p:nvPr>
            <p:ph idx="1"/>
          </p:nvPr>
        </p:nvSpPr>
        <p:spPr>
          <a:xfrm>
            <a:off x="838200" y="2586789"/>
            <a:ext cx="10515600" cy="3590174"/>
          </a:xfrm>
        </p:spPr>
        <p:txBody>
          <a:bodyPr>
            <a:normAutofit/>
          </a:bodyPr>
          <a:lstStyle/>
          <a:p>
            <a:pPr marL="0" indent="0">
              <a:buNone/>
            </a:pPr>
            <a:r>
              <a:rPr lang="en-US" sz="2200" b="1" dirty="0"/>
              <a:t>Jenna Misiti, Esq, MHA, CHC</a:t>
            </a:r>
          </a:p>
          <a:p>
            <a:pPr marL="0" indent="0">
              <a:buNone/>
            </a:pPr>
            <a:r>
              <a:rPr lang="en-US" sz="2200" b="1" dirty="0"/>
              <a:t>Appalachian Healthcare Legal Consulting, PLLC</a:t>
            </a:r>
          </a:p>
          <a:p>
            <a:pPr marL="0" indent="0">
              <a:buNone/>
            </a:pPr>
            <a:r>
              <a:rPr lang="en-US" sz="2200" b="1" dirty="0"/>
              <a:t>Email: </a:t>
            </a:r>
            <a:r>
              <a:rPr lang="en-US" sz="2200" dirty="0"/>
              <a:t>Jenna@AHLCWV.com</a:t>
            </a:r>
          </a:p>
          <a:p>
            <a:pPr marL="0" indent="0">
              <a:buNone/>
            </a:pPr>
            <a:r>
              <a:rPr lang="en-US" sz="2200" b="1" dirty="0"/>
              <a:t>Website: </a:t>
            </a:r>
            <a:r>
              <a:rPr lang="en-US" sz="2200" dirty="0"/>
              <a:t>AHLCWV.com</a:t>
            </a:r>
          </a:p>
          <a:p>
            <a:pPr marL="0" indent="0">
              <a:buNone/>
            </a:pPr>
            <a:r>
              <a:rPr lang="en-US" sz="2200" b="1" dirty="0"/>
              <a:t>Phone: </a:t>
            </a:r>
            <a:r>
              <a:rPr lang="en-US" sz="2200" dirty="0"/>
              <a:t>(304) 220-0055</a:t>
            </a:r>
          </a:p>
          <a:p>
            <a:pPr marL="0" indent="0">
              <a:buNone/>
            </a:pPr>
            <a:r>
              <a:rPr lang="en-US" sz="2200" b="1" dirty="0"/>
              <a:t>Address: </a:t>
            </a:r>
            <a:r>
              <a:rPr lang="en-US" sz="2200" dirty="0"/>
              <a:t>418 8</a:t>
            </a:r>
            <a:r>
              <a:rPr lang="en-US" sz="2200" baseline="30000" dirty="0"/>
              <a:t>th</a:t>
            </a:r>
            <a:r>
              <a:rPr lang="en-US" sz="2200" dirty="0"/>
              <a:t> Street, Suite 302, Huntington, WV 25701</a:t>
            </a:r>
          </a:p>
        </p:txBody>
      </p:sp>
      <p:pic>
        <p:nvPicPr>
          <p:cNvPr id="5" name="Picture 4" descr="Qr code&#10;&#10;Description automatically generated">
            <a:extLst>
              <a:ext uri="{FF2B5EF4-FFF2-40B4-BE49-F238E27FC236}">
                <a16:creationId xmlns:a16="http://schemas.microsoft.com/office/drawing/2014/main" id="{F798CF1C-8C92-C9B0-4F9F-2BCB0A0FE385}"/>
              </a:ext>
            </a:extLst>
          </p:cNvPr>
          <p:cNvPicPr>
            <a:picLocks noChangeAspect="1"/>
          </p:cNvPicPr>
          <p:nvPr/>
        </p:nvPicPr>
        <p:blipFill>
          <a:blip r:embed="rId2"/>
          <a:stretch>
            <a:fillRect/>
          </a:stretch>
        </p:blipFill>
        <p:spPr>
          <a:xfrm>
            <a:off x="8509927" y="2586789"/>
            <a:ext cx="2344540" cy="2344540"/>
          </a:xfrm>
          <a:prstGeom prst="rect">
            <a:avLst/>
          </a:prstGeom>
        </p:spPr>
      </p:pic>
    </p:spTree>
    <p:extLst>
      <p:ext uri="{BB962C8B-B14F-4D97-AF65-F5344CB8AC3E}">
        <p14:creationId xmlns:p14="http://schemas.microsoft.com/office/powerpoint/2010/main" val="175011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3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548734B-4039-43C0-0918-74DF7FCA3935}"/>
              </a:ext>
            </a:extLst>
          </p:cNvPr>
          <p:cNvSpPr>
            <a:spLocks noGrp="1"/>
          </p:cNvSpPr>
          <p:nvPr>
            <p:ph type="ctrTitle"/>
          </p:nvPr>
        </p:nvSpPr>
        <p:spPr>
          <a:xfrm>
            <a:off x="1524000" y="929452"/>
            <a:ext cx="9144000" cy="2526738"/>
          </a:xfrm>
        </p:spPr>
        <p:txBody>
          <a:bodyPr>
            <a:normAutofit fontScale="90000"/>
          </a:bodyPr>
          <a:lstStyle/>
          <a:p>
            <a:r>
              <a:rPr lang="en-US" sz="6600" dirty="0">
                <a:solidFill>
                  <a:srgbClr val="FFFFFF"/>
                </a:solidFill>
              </a:rPr>
              <a:t>Potential Legal, Contractual, and Medical Issues</a:t>
            </a:r>
          </a:p>
        </p:txBody>
      </p:sp>
      <p:sp>
        <p:nvSpPr>
          <p:cNvPr id="46"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703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B35520-6656-9060-901D-B2CE5D2F5C3D}"/>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Legal and Ethical Issues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B1E081-9E21-6BFA-89BC-2E5B88C3FEFB}"/>
              </a:ext>
            </a:extLst>
          </p:cNvPr>
          <p:cNvSpPr>
            <a:spLocks noGrp="1"/>
          </p:cNvSpPr>
          <p:nvPr>
            <p:ph idx="1"/>
          </p:nvPr>
        </p:nvSpPr>
        <p:spPr>
          <a:xfrm>
            <a:off x="4447308" y="591344"/>
            <a:ext cx="6906491" cy="5585619"/>
          </a:xfrm>
        </p:spPr>
        <p:txBody>
          <a:bodyPr anchor="ctr">
            <a:normAutofit/>
          </a:bodyPr>
          <a:lstStyle/>
          <a:p>
            <a:r>
              <a:rPr lang="en-US" b="1" dirty="0"/>
              <a:t>Patient Abandonment</a:t>
            </a:r>
          </a:p>
          <a:p>
            <a:pPr lvl="1"/>
            <a:r>
              <a:rPr lang="en-US" dirty="0"/>
              <a:t>When “without reasonable notice to the patient, a physician unilaterally discontinues treatment at a time when continued medical treatment is necessary.”</a:t>
            </a:r>
          </a:p>
          <a:p>
            <a:pPr lvl="1"/>
            <a:r>
              <a:rPr lang="en-US" dirty="0"/>
              <a:t>Form of medical malpractice.</a:t>
            </a:r>
          </a:p>
          <a:p>
            <a:pPr lvl="1"/>
            <a:r>
              <a:rPr lang="en-US" dirty="0"/>
              <a:t>Requires harm/injury.</a:t>
            </a:r>
          </a:p>
          <a:p>
            <a:pPr lvl="1"/>
            <a:r>
              <a:rPr lang="en-US" dirty="0"/>
              <a:t>Could also lead to licensing board complaint.</a:t>
            </a:r>
          </a:p>
          <a:p>
            <a:pPr marL="457200" lvl="1" indent="0">
              <a:buNone/>
            </a:pPr>
            <a:endParaRPr lang="en-US" dirty="0"/>
          </a:p>
          <a:p>
            <a:r>
              <a:rPr lang="en-US" b="1" dirty="0"/>
              <a:t>Civil Rights Considerations</a:t>
            </a:r>
          </a:p>
          <a:p>
            <a:pPr lvl="1"/>
            <a:r>
              <a:rPr lang="en-US" dirty="0"/>
              <a:t>Because of federal and state civil rights laws a patient cannot be dismissed </a:t>
            </a:r>
            <a:r>
              <a:rPr lang="en-US" i="1" dirty="0"/>
              <a:t>because of </a:t>
            </a:r>
            <a:r>
              <a:rPr lang="en-US" dirty="0"/>
              <a:t>race, ethnicity, religion, sexual orientation, HIV/AIDS status, or gender identity.</a:t>
            </a:r>
          </a:p>
          <a:p>
            <a:endParaRPr lang="en-US" dirty="0"/>
          </a:p>
        </p:txBody>
      </p:sp>
    </p:spTree>
    <p:extLst>
      <p:ext uri="{BB962C8B-B14F-4D97-AF65-F5344CB8AC3E}">
        <p14:creationId xmlns:p14="http://schemas.microsoft.com/office/powerpoint/2010/main" val="92307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B35520-6656-9060-901D-B2CE5D2F5C3D}"/>
              </a:ext>
            </a:extLst>
          </p:cNvPr>
          <p:cNvSpPr>
            <a:spLocks noGrp="1"/>
          </p:cNvSpPr>
          <p:nvPr>
            <p:ph type="title"/>
          </p:nvPr>
        </p:nvSpPr>
        <p:spPr>
          <a:xfrm>
            <a:off x="257908" y="591344"/>
            <a:ext cx="3909360" cy="5585619"/>
          </a:xfrm>
        </p:spPr>
        <p:txBody>
          <a:bodyPr>
            <a:normAutofit/>
          </a:bodyPr>
          <a:lstStyle/>
          <a:p>
            <a:r>
              <a:rPr lang="en-US" dirty="0">
                <a:solidFill>
                  <a:srgbClr val="FFFFFF"/>
                </a:solidFill>
              </a:rPr>
              <a:t>Could a Claim be Made for Patient Abandonment?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B1E081-9E21-6BFA-89BC-2E5B88C3FEFB}"/>
              </a:ext>
            </a:extLst>
          </p:cNvPr>
          <p:cNvSpPr>
            <a:spLocks noGrp="1"/>
          </p:cNvSpPr>
          <p:nvPr>
            <p:ph idx="1"/>
          </p:nvPr>
        </p:nvSpPr>
        <p:spPr>
          <a:xfrm>
            <a:off x="4422128" y="367507"/>
            <a:ext cx="6906491" cy="5809456"/>
          </a:xfrm>
        </p:spPr>
        <p:txBody>
          <a:bodyPr anchor="ctr">
            <a:normAutofit fontScale="85000" lnSpcReduction="20000"/>
          </a:bodyPr>
          <a:lstStyle/>
          <a:p>
            <a:pPr marL="0" indent="0">
              <a:buNone/>
            </a:pPr>
            <a:endParaRPr lang="en-US" b="1" dirty="0"/>
          </a:p>
          <a:p>
            <a:r>
              <a:rPr lang="en-US" sz="3200" dirty="0"/>
              <a:t>Provider permanently shuts down office without notice to patients and without making sure there is another source of follow-up care.</a:t>
            </a:r>
          </a:p>
          <a:p>
            <a:endParaRPr lang="en-US" sz="900" dirty="0"/>
          </a:p>
          <a:p>
            <a:r>
              <a:rPr lang="en-US" sz="3200" dirty="0"/>
              <a:t>Provider does not feel they have the necessary skill to treat a particular ailment, so they refer the patient to another provider.</a:t>
            </a:r>
          </a:p>
          <a:p>
            <a:endParaRPr lang="en-US" sz="900" dirty="0"/>
          </a:p>
          <a:p>
            <a:r>
              <a:rPr lang="en-US" sz="3200" dirty="0"/>
              <a:t>Patient is continually verbally abusive to staff and is terminated and given 30 days emergency care to locate another provider.</a:t>
            </a:r>
          </a:p>
          <a:p>
            <a:endParaRPr lang="en-US" sz="900" dirty="0"/>
          </a:p>
          <a:p>
            <a:r>
              <a:rPr lang="en-US" sz="3200" dirty="0"/>
              <a:t>Provider refuses to continue seeing 8-month pregnant patient because of failure to pay bill.</a:t>
            </a:r>
          </a:p>
          <a:p>
            <a:endParaRPr lang="en-US" sz="900" dirty="0"/>
          </a:p>
          <a:p>
            <a:r>
              <a:rPr lang="en-US" sz="3200" dirty="0"/>
              <a:t>On-call provider forgets to respond to an after-hours call by a patient experiencing chest pain.</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7092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D6827-622D-3953-F4DD-0383CB232C1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Contractual Issues</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0D0F1B-82A1-EAC2-4BFA-3FA3C7EEA9A1}"/>
              </a:ext>
            </a:extLst>
          </p:cNvPr>
          <p:cNvSpPr>
            <a:spLocks noGrp="1"/>
          </p:cNvSpPr>
          <p:nvPr>
            <p:ph idx="1"/>
          </p:nvPr>
        </p:nvSpPr>
        <p:spPr>
          <a:xfrm>
            <a:off x="4447308" y="591344"/>
            <a:ext cx="6906491" cy="5585619"/>
          </a:xfrm>
        </p:spPr>
        <p:txBody>
          <a:bodyPr anchor="ctr">
            <a:normAutofit/>
          </a:bodyPr>
          <a:lstStyle/>
          <a:p>
            <a:r>
              <a:rPr lang="en-US" dirty="0"/>
              <a:t>Issues with language in payor contracts--Medicare, Medicaid, and private health insurance plans may stipulate that certain patients must be accepted and/or specify the steps for dismissing a patient.</a:t>
            </a:r>
          </a:p>
          <a:p>
            <a:endParaRPr lang="en-US" sz="800" dirty="0"/>
          </a:p>
          <a:p>
            <a:r>
              <a:rPr lang="en-US" dirty="0"/>
              <a:t>Could lead to breach of contract claim.</a:t>
            </a:r>
          </a:p>
          <a:p>
            <a:pPr marL="0" indent="0">
              <a:buNone/>
            </a:pPr>
            <a:endParaRPr lang="en-US" sz="800" dirty="0"/>
          </a:p>
          <a:p>
            <a:r>
              <a:rPr lang="en-US" dirty="0"/>
              <a:t>Review contractual language of major payors in advance to note any limitations.</a:t>
            </a:r>
          </a:p>
        </p:txBody>
      </p:sp>
    </p:spTree>
    <p:extLst>
      <p:ext uri="{BB962C8B-B14F-4D97-AF65-F5344CB8AC3E}">
        <p14:creationId xmlns:p14="http://schemas.microsoft.com/office/powerpoint/2010/main" val="328677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A5C91A-7B96-A5CD-E8AC-150AF1A4CE08}"/>
              </a:ext>
            </a:extLst>
          </p:cNvPr>
          <p:cNvSpPr>
            <a:spLocks noGrp="1"/>
          </p:cNvSpPr>
          <p:nvPr>
            <p:ph type="title"/>
          </p:nvPr>
        </p:nvSpPr>
        <p:spPr>
          <a:xfrm>
            <a:off x="635000" y="640823"/>
            <a:ext cx="3418659" cy="5583148"/>
          </a:xfrm>
        </p:spPr>
        <p:txBody>
          <a:bodyPr anchor="ctr">
            <a:normAutofit/>
          </a:bodyPr>
          <a:lstStyle/>
          <a:p>
            <a:r>
              <a:rPr lang="en-US" sz="5400" dirty="0"/>
              <a:t>Medical Issues</a:t>
            </a:r>
          </a:p>
        </p:txBody>
      </p:sp>
      <p:sp>
        <p:nvSpPr>
          <p:cNvPr id="2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48F34AC4-0477-91A1-D020-FBA0F5602BA1}"/>
              </a:ext>
            </a:extLst>
          </p:cNvPr>
          <p:cNvGraphicFramePr>
            <a:graphicFrameLocks noGrp="1"/>
          </p:cNvGraphicFramePr>
          <p:nvPr>
            <p:ph idx="1"/>
            <p:extLst>
              <p:ext uri="{D42A27DB-BD31-4B8C-83A1-F6EECF244321}">
                <p14:modId xmlns:p14="http://schemas.microsoft.com/office/powerpoint/2010/main" val="8360914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B7E20-DB09-EA1B-EE96-BF3BF8CCFE02}"/>
              </a:ext>
            </a:extLst>
          </p:cNvPr>
          <p:cNvSpPr>
            <a:spLocks noGrp="1"/>
          </p:cNvSpPr>
          <p:nvPr>
            <p:ph type="title"/>
          </p:nvPr>
        </p:nvSpPr>
        <p:spPr>
          <a:xfrm>
            <a:off x="0" y="643467"/>
            <a:ext cx="12192000" cy="744836"/>
          </a:xfrm>
          <a:solidFill>
            <a:srgbClr val="DF7A47"/>
          </a:solidFill>
        </p:spPr>
        <p:txBody>
          <a:bodyPr vert="horz" lIns="91440" tIns="45720" rIns="91440" bIns="45720" rtlCol="0" anchor="ctr">
            <a:normAutofit/>
          </a:bodyPr>
          <a:lstStyle/>
          <a:p>
            <a:pPr algn="ctr"/>
            <a:r>
              <a:rPr lang="en-US" sz="2700" b="1" i="0" kern="1200" dirty="0">
                <a:solidFill>
                  <a:schemeClr val="bg1"/>
                </a:solidFill>
                <a:effectLst/>
                <a:latin typeface="+mj-lt"/>
                <a:ea typeface="+mj-ea"/>
                <a:cs typeface="+mj-cs"/>
              </a:rPr>
              <a:t>AMA Code of Medical Ethics Opinion 8.115 on Patient-Physician Relationships</a:t>
            </a:r>
            <a:endParaRPr lang="en-US" sz="2700" b="1" kern="1200" dirty="0">
              <a:solidFill>
                <a:schemeClr val="bg1"/>
              </a:solidFill>
              <a:latin typeface="+mj-lt"/>
              <a:ea typeface="+mj-ea"/>
              <a:cs typeface="+mj-cs"/>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3A579E53-7741-3FE7-F816-3845C50A1266}"/>
              </a:ext>
            </a:extLst>
          </p:cNvPr>
          <p:cNvPicPr>
            <a:picLocks noGrp="1" noChangeAspect="1"/>
          </p:cNvPicPr>
          <p:nvPr>
            <p:ph idx="1"/>
          </p:nvPr>
        </p:nvPicPr>
        <p:blipFill>
          <a:blip r:embed="rId2"/>
          <a:stretch>
            <a:fillRect/>
          </a:stretch>
        </p:blipFill>
        <p:spPr>
          <a:xfrm>
            <a:off x="1396321" y="1675227"/>
            <a:ext cx="9399358" cy="4394199"/>
          </a:xfrm>
          <a:prstGeom prst="rect">
            <a:avLst/>
          </a:prstGeom>
        </p:spPr>
      </p:pic>
    </p:spTree>
    <p:extLst>
      <p:ext uri="{BB962C8B-B14F-4D97-AF65-F5344CB8AC3E}">
        <p14:creationId xmlns:p14="http://schemas.microsoft.com/office/powerpoint/2010/main" val="27484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75185</TotalTime>
  <Words>1915</Words>
  <Application>Microsoft Macintosh PowerPoint</Application>
  <PresentationFormat>Widescreen</PresentationFormat>
  <Paragraphs>145</Paragraphs>
  <Slides>32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Publico</vt:lpstr>
      <vt:lpstr>Times New Roman</vt:lpstr>
      <vt:lpstr>Office Theme</vt:lpstr>
      <vt:lpstr>You’re Dismissed: Considerations When Ending the Provider/Patient Relationship </vt:lpstr>
      <vt:lpstr>Learning Objectives</vt:lpstr>
      <vt:lpstr>Why Terminate Patients from Care?</vt:lpstr>
      <vt:lpstr>Potential Legal, Contractual, and Medical Issues</vt:lpstr>
      <vt:lpstr>Legal and Ethical Issues</vt:lpstr>
      <vt:lpstr>Could a Claim be Made for Patient Abandonment?</vt:lpstr>
      <vt:lpstr>Contractual Issues</vt:lpstr>
      <vt:lpstr>Medical Issues</vt:lpstr>
      <vt:lpstr>AMA Code of Medical Ethics Opinion 8.115 on Patient-Physician Relationships</vt:lpstr>
      <vt:lpstr>Kentucky Board of Medical Licensure</vt:lpstr>
      <vt:lpstr>Navigating Common Patient Termination Scenarios</vt:lpstr>
      <vt:lpstr>Scenario 1</vt:lpstr>
      <vt:lpstr>Violent or aggressive patient</vt:lpstr>
      <vt:lpstr>Scenario 2</vt:lpstr>
      <vt:lpstr>Patient on medication causing withdrawal</vt:lpstr>
      <vt:lpstr>Scenario 3</vt:lpstr>
      <vt:lpstr>Pregnant patient</vt:lpstr>
      <vt:lpstr>Scenario 4</vt:lpstr>
      <vt:lpstr>Patient who has filed lawsuit or complaint</vt:lpstr>
      <vt:lpstr>Scenario 5</vt:lpstr>
      <vt:lpstr>Patient results or appointment received post-termination</vt:lpstr>
      <vt:lpstr> Communication</vt:lpstr>
      <vt:lpstr>Patient Termination  Letter Tips</vt:lpstr>
      <vt:lpstr>Termination Letter Tips</vt:lpstr>
      <vt:lpstr>Termination Letter Tips (cont’d)</vt:lpstr>
      <vt:lpstr>Sample Letter Language</vt:lpstr>
      <vt:lpstr>Sample Letter Language</vt:lpstr>
      <vt:lpstr>Sample Letter Language</vt:lpstr>
      <vt:lpstr>Sample Letter Language</vt:lpstr>
      <vt:lpstr>Sample Letter Language</vt:lpstr>
      <vt:lpstr>Sample Letter Language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You’re Dismissed: Considerations When Ending the Provider/Patient Relationship </dc:title>
  <dc:creator>Jenna Misiti</dc:creator>
  <cp:lastModifiedBy>Jenna Misiti</cp:lastModifiedBy>
  <cp:revision>131</cp:revision>
  <dcterms:created xsi:type="dcterms:W3CDTF">2023-02-01T13:26:33Z</dcterms:created>
  <dcterms:modified xsi:type="dcterms:W3CDTF">2023-04-06T19:41:32Z</dcterms:modified>
</cp:coreProperties>
</file>