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56"/>
  </p:notesMasterIdLst>
  <p:handoutMasterIdLst>
    <p:handoutMasterId r:id="rId57"/>
  </p:handoutMasterIdLst>
  <p:sldIdLst>
    <p:sldId id="1487" r:id="rId5"/>
    <p:sldId id="1483" r:id="rId6"/>
    <p:sldId id="1490" r:id="rId7"/>
    <p:sldId id="1491" r:id="rId8"/>
    <p:sldId id="1492" r:id="rId9"/>
    <p:sldId id="1499" r:id="rId10"/>
    <p:sldId id="1485" r:id="rId11"/>
    <p:sldId id="1496" r:id="rId12"/>
    <p:sldId id="1497" r:id="rId13"/>
    <p:sldId id="1493" r:id="rId14"/>
    <p:sldId id="1494" r:id="rId15"/>
    <p:sldId id="1495" r:id="rId16"/>
    <p:sldId id="1489" r:id="rId17"/>
    <p:sldId id="1488" r:id="rId18"/>
    <p:sldId id="1498" r:id="rId19"/>
    <p:sldId id="256" r:id="rId20"/>
    <p:sldId id="359" r:id="rId21"/>
    <p:sldId id="357" r:id="rId22"/>
    <p:sldId id="894" r:id="rId23"/>
    <p:sldId id="266" r:id="rId24"/>
    <p:sldId id="901" r:id="rId25"/>
    <p:sldId id="902" r:id="rId26"/>
    <p:sldId id="917" r:id="rId27"/>
    <p:sldId id="1478" r:id="rId28"/>
    <p:sldId id="907" r:id="rId29"/>
    <p:sldId id="908" r:id="rId30"/>
    <p:sldId id="909" r:id="rId31"/>
    <p:sldId id="912" r:id="rId32"/>
    <p:sldId id="913" r:id="rId33"/>
    <p:sldId id="915" r:id="rId34"/>
    <p:sldId id="916" r:id="rId35"/>
    <p:sldId id="911" r:id="rId36"/>
    <p:sldId id="904" r:id="rId37"/>
    <p:sldId id="905" r:id="rId38"/>
    <p:sldId id="918" r:id="rId39"/>
    <p:sldId id="906" r:id="rId40"/>
    <p:sldId id="353" r:id="rId41"/>
    <p:sldId id="323" r:id="rId42"/>
    <p:sldId id="356" r:id="rId43"/>
    <p:sldId id="354" r:id="rId44"/>
    <p:sldId id="307" r:id="rId45"/>
    <p:sldId id="257" r:id="rId46"/>
    <p:sldId id="258" r:id="rId47"/>
    <p:sldId id="263" r:id="rId48"/>
    <p:sldId id="1479" r:id="rId49"/>
    <p:sldId id="1480" r:id="rId50"/>
    <p:sldId id="259" r:id="rId51"/>
    <p:sldId id="260" r:id="rId52"/>
    <p:sldId id="261" r:id="rId53"/>
    <p:sldId id="264" r:id="rId54"/>
    <p:sldId id="1482" r:id="rId55"/>
  </p:sldIdLst>
  <p:sldSz cx="12192000" cy="6858000"/>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03D"/>
    <a:srgbClr val="62BCF0"/>
    <a:srgbClr val="84BC49"/>
    <a:srgbClr val="FFFFFF"/>
    <a:srgbClr val="005EAA"/>
    <a:srgbClr val="007C91"/>
    <a:srgbClr val="FCBE4D"/>
    <a:srgbClr val="AF4448"/>
    <a:srgbClr val="4B830D"/>
    <a:srgbClr val="705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71930" autoAdjust="0"/>
  </p:normalViewPr>
  <p:slideViewPr>
    <p:cSldViewPr snapToGrid="0" showGuides="1">
      <p:cViewPr varScale="1">
        <p:scale>
          <a:sx n="48" d="100"/>
          <a:sy n="48" d="100"/>
        </p:scale>
        <p:origin x="1284" y="3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78" d="100"/>
          <a:sy n="78" d="100"/>
        </p:scale>
        <p:origin x="324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laire.holladay\Documents\Viral%20Hepatitis%20Program\Viral%20Hep%20Conf%20July%202022\Rates_HepC_US_27JUN2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laire.holladay\Documents\Viral%20Hepatitis%20Program\Viral%20Hep%20Conf%20July%202022\Rates_HepC_US_27JUN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as.ds.ky.gov\dfs\CHFSHome\DPH\AmandaB.Wilburn\HEPATITIS\Perinatal%20HCV\Number%20of%20Resident%20Birth%20in%20KY%202010-2020%20Final.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26330199291113E-2"/>
          <c:y val="9.2413604873694905E-2"/>
          <c:w val="0.89655796150481193"/>
          <c:h val="0.66167709414009079"/>
        </c:manualLayout>
      </c:layout>
      <c:lineChart>
        <c:grouping val="standard"/>
        <c:varyColors val="0"/>
        <c:ser>
          <c:idx val="0"/>
          <c:order val="0"/>
          <c:tx>
            <c:strRef>
              <c:f>Sheet2!$A$2</c:f>
              <c:strCache>
                <c:ptCount val="1"/>
                <c:pt idx="0">
                  <c:v>Kentucky</c:v>
                </c:pt>
              </c:strCache>
            </c:strRef>
          </c:tx>
          <c:spPr>
            <a:ln w="28575" cap="rnd">
              <a:solidFill>
                <a:schemeClr val="accent1"/>
              </a:solidFill>
              <a:round/>
            </a:ln>
            <a:effectLst/>
          </c:spPr>
          <c:marker>
            <c:symbol val="none"/>
          </c:marker>
          <c:dPt>
            <c:idx val="5"/>
            <c:marker>
              <c:symbol val="none"/>
            </c:marker>
            <c:bubble3D val="0"/>
            <c:spPr>
              <a:ln w="28575" cap="rnd">
                <a:solidFill>
                  <a:srgbClr val="C00000"/>
                </a:solidFill>
                <a:round/>
              </a:ln>
              <a:effectLst/>
            </c:spPr>
            <c:extLst>
              <c:ext xmlns:c16="http://schemas.microsoft.com/office/drawing/2014/chart" uri="{C3380CC4-5D6E-409C-BE32-E72D297353CC}">
                <c16:uniqueId val="{00000001-E070-43D7-AA03-9A1C9C6DF52B}"/>
              </c:ext>
            </c:extLst>
          </c:dPt>
          <c:dPt>
            <c:idx val="6"/>
            <c:marker>
              <c:symbol val="none"/>
            </c:marker>
            <c:bubble3D val="0"/>
            <c:spPr>
              <a:ln w="28575" cap="rnd">
                <a:solidFill>
                  <a:srgbClr val="C00000"/>
                </a:solidFill>
                <a:round/>
              </a:ln>
              <a:effectLst/>
            </c:spPr>
            <c:extLst>
              <c:ext xmlns:c16="http://schemas.microsoft.com/office/drawing/2014/chart" uri="{C3380CC4-5D6E-409C-BE32-E72D297353CC}">
                <c16:uniqueId val="{00000000-E070-43D7-AA03-9A1C9C6DF52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Sheet2!$B$1:$H$1</c:f>
              <c:numCache>
                <c:formatCode>General</c:formatCode>
                <c:ptCount val="7"/>
                <c:pt idx="0">
                  <c:v>2015</c:v>
                </c:pt>
                <c:pt idx="1">
                  <c:v>2016</c:v>
                </c:pt>
                <c:pt idx="2">
                  <c:v>2017</c:v>
                </c:pt>
                <c:pt idx="3">
                  <c:v>2018</c:v>
                </c:pt>
                <c:pt idx="4">
                  <c:v>2019</c:v>
                </c:pt>
                <c:pt idx="5">
                  <c:v>2020</c:v>
                </c:pt>
                <c:pt idx="6">
                  <c:v>2021</c:v>
                </c:pt>
              </c:numCache>
            </c:numRef>
          </c:cat>
          <c:val>
            <c:numRef>
              <c:f>Sheet2!$B$2:$H$2</c:f>
              <c:numCache>
                <c:formatCode>General</c:formatCode>
                <c:ptCount val="7"/>
                <c:pt idx="0">
                  <c:v>2.7</c:v>
                </c:pt>
                <c:pt idx="1">
                  <c:v>2.2999999999999998</c:v>
                </c:pt>
                <c:pt idx="2">
                  <c:v>1.9</c:v>
                </c:pt>
                <c:pt idx="3">
                  <c:v>3.7</c:v>
                </c:pt>
                <c:pt idx="4">
                  <c:v>2.9</c:v>
                </c:pt>
                <c:pt idx="5">
                  <c:v>3.22</c:v>
                </c:pt>
                <c:pt idx="6">
                  <c:v>4.49</c:v>
                </c:pt>
              </c:numCache>
            </c:numRef>
          </c:val>
          <c:smooth val="0"/>
          <c:extLst>
            <c:ext xmlns:c16="http://schemas.microsoft.com/office/drawing/2014/chart" uri="{C3380CC4-5D6E-409C-BE32-E72D297353CC}">
              <c16:uniqueId val="{00000000-1484-40C8-83DE-CA459076B08A}"/>
            </c:ext>
          </c:extLst>
        </c:ser>
        <c:dLbls>
          <c:showLegendKey val="0"/>
          <c:showVal val="0"/>
          <c:showCatName val="0"/>
          <c:showSerName val="0"/>
          <c:showPercent val="0"/>
          <c:showBubbleSize val="0"/>
        </c:dLbls>
        <c:smooth val="0"/>
        <c:axId val="390432696"/>
        <c:axId val="390433024"/>
      </c:lineChart>
      <c:catAx>
        <c:axId val="3904326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0433024"/>
        <c:crosses val="autoZero"/>
        <c:auto val="1"/>
        <c:lblAlgn val="ctr"/>
        <c:lblOffset val="100"/>
        <c:noMultiLvlLbl val="0"/>
      </c:catAx>
      <c:valAx>
        <c:axId val="390433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90432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9675507429041E-2"/>
          <c:y val="3.4192011744433551E-2"/>
          <c:w val="0.90445941245296146"/>
          <c:h val="0.69991552023768322"/>
        </c:manualLayout>
      </c:layout>
      <c:lineChart>
        <c:grouping val="standard"/>
        <c:varyColors val="0"/>
        <c:ser>
          <c:idx val="0"/>
          <c:order val="0"/>
          <c:tx>
            <c:strRef>
              <c:f>Sheet2!$A$2</c:f>
              <c:strCache>
                <c:ptCount val="1"/>
                <c:pt idx="0">
                  <c:v>Kentucky</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Sheet2!$B$1:$F$1</c:f>
              <c:numCache>
                <c:formatCode>General</c:formatCode>
                <c:ptCount val="5"/>
                <c:pt idx="0">
                  <c:v>2015</c:v>
                </c:pt>
                <c:pt idx="1">
                  <c:v>2016</c:v>
                </c:pt>
                <c:pt idx="2">
                  <c:v>2017</c:v>
                </c:pt>
                <c:pt idx="3">
                  <c:v>2018</c:v>
                </c:pt>
                <c:pt idx="4">
                  <c:v>2019</c:v>
                </c:pt>
              </c:numCache>
            </c:numRef>
          </c:cat>
          <c:val>
            <c:numRef>
              <c:f>Sheet2!$B$2:$F$2</c:f>
              <c:numCache>
                <c:formatCode>General</c:formatCode>
                <c:ptCount val="5"/>
                <c:pt idx="0">
                  <c:v>2.7</c:v>
                </c:pt>
                <c:pt idx="1">
                  <c:v>2.2999999999999998</c:v>
                </c:pt>
                <c:pt idx="2">
                  <c:v>1.9</c:v>
                </c:pt>
                <c:pt idx="3">
                  <c:v>3.7</c:v>
                </c:pt>
                <c:pt idx="4">
                  <c:v>2.9</c:v>
                </c:pt>
              </c:numCache>
            </c:numRef>
          </c:val>
          <c:smooth val="0"/>
          <c:extLst>
            <c:ext xmlns:c16="http://schemas.microsoft.com/office/drawing/2014/chart" uri="{C3380CC4-5D6E-409C-BE32-E72D297353CC}">
              <c16:uniqueId val="{00000000-A68B-4B57-95D8-67F223958858}"/>
            </c:ext>
          </c:extLst>
        </c:ser>
        <c:ser>
          <c:idx val="1"/>
          <c:order val="1"/>
          <c:tx>
            <c:strRef>
              <c:f>Sheet2!$A$3</c:f>
              <c:strCache>
                <c:ptCount val="1"/>
                <c:pt idx="0">
                  <c:v>United States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Sheet2!$B$1:$F$1</c:f>
              <c:numCache>
                <c:formatCode>General</c:formatCode>
                <c:ptCount val="5"/>
                <c:pt idx="0">
                  <c:v>2015</c:v>
                </c:pt>
                <c:pt idx="1">
                  <c:v>2016</c:v>
                </c:pt>
                <c:pt idx="2">
                  <c:v>2017</c:v>
                </c:pt>
                <c:pt idx="3">
                  <c:v>2018</c:v>
                </c:pt>
                <c:pt idx="4">
                  <c:v>2019</c:v>
                </c:pt>
              </c:numCache>
            </c:numRef>
          </c:cat>
          <c:val>
            <c:numRef>
              <c:f>Sheet2!$B$3:$F$3</c:f>
              <c:numCache>
                <c:formatCode>General</c:formatCode>
                <c:ptCount val="5"/>
                <c:pt idx="0">
                  <c:v>0.8</c:v>
                </c:pt>
                <c:pt idx="1">
                  <c:v>1</c:v>
                </c:pt>
                <c:pt idx="2">
                  <c:v>1</c:v>
                </c:pt>
                <c:pt idx="3">
                  <c:v>1.2</c:v>
                </c:pt>
                <c:pt idx="4">
                  <c:v>1.3</c:v>
                </c:pt>
              </c:numCache>
            </c:numRef>
          </c:val>
          <c:smooth val="0"/>
          <c:extLst>
            <c:ext xmlns:c16="http://schemas.microsoft.com/office/drawing/2014/chart" uri="{C3380CC4-5D6E-409C-BE32-E72D297353CC}">
              <c16:uniqueId val="{00000001-A68B-4B57-95D8-67F223958858}"/>
            </c:ext>
          </c:extLst>
        </c:ser>
        <c:dLbls>
          <c:showLegendKey val="0"/>
          <c:showVal val="0"/>
          <c:showCatName val="0"/>
          <c:showSerName val="0"/>
          <c:showPercent val="0"/>
          <c:showBubbleSize val="0"/>
        </c:dLbls>
        <c:smooth val="0"/>
        <c:axId val="497383208"/>
        <c:axId val="497385504"/>
      </c:lineChart>
      <c:catAx>
        <c:axId val="497383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7385504"/>
        <c:crosses val="autoZero"/>
        <c:auto val="1"/>
        <c:lblAlgn val="ctr"/>
        <c:lblOffset val="100"/>
        <c:noMultiLvlLbl val="0"/>
      </c:catAx>
      <c:valAx>
        <c:axId val="497385504"/>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97383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female</c:v>
                </c:pt>
              </c:strCache>
            </c:strRef>
          </c:tx>
          <c:spPr>
            <a:solidFill>
              <a:schemeClr val="accent3">
                <a:lumMod val="75000"/>
              </a:schemeClr>
            </a:solidFill>
            <a:ln>
              <a:noFill/>
            </a:ln>
            <a:effectLst/>
          </c:spPr>
          <c:invertIfNegative val="0"/>
          <c:cat>
            <c:strRef>
              <c:f>Sheet1!$A$2:$A$9</c:f>
              <c:strCache>
                <c:ptCount val="8"/>
                <c:pt idx="0">
                  <c:v>0-19</c:v>
                </c:pt>
                <c:pt idx="1">
                  <c:v>20-29</c:v>
                </c:pt>
                <c:pt idx="2">
                  <c:v>30-39</c:v>
                </c:pt>
                <c:pt idx="3">
                  <c:v>40-49</c:v>
                </c:pt>
                <c:pt idx="4">
                  <c:v>50-59</c:v>
                </c:pt>
                <c:pt idx="5">
                  <c:v>60-69</c:v>
                </c:pt>
                <c:pt idx="6">
                  <c:v>70-79</c:v>
                </c:pt>
                <c:pt idx="7">
                  <c:v>80-89</c:v>
                </c:pt>
              </c:strCache>
            </c:strRef>
          </c:cat>
          <c:val>
            <c:numRef>
              <c:f>Sheet1!$B$2:$B$9</c:f>
              <c:numCache>
                <c:formatCode>General</c:formatCode>
                <c:ptCount val="8"/>
                <c:pt idx="0">
                  <c:v>11</c:v>
                </c:pt>
                <c:pt idx="1">
                  <c:v>135</c:v>
                </c:pt>
                <c:pt idx="2">
                  <c:v>130</c:v>
                </c:pt>
                <c:pt idx="3">
                  <c:v>67</c:v>
                </c:pt>
                <c:pt idx="4">
                  <c:v>41</c:v>
                </c:pt>
                <c:pt idx="5">
                  <c:v>12</c:v>
                </c:pt>
                <c:pt idx="6">
                  <c:v>1</c:v>
                </c:pt>
                <c:pt idx="7">
                  <c:v>1</c:v>
                </c:pt>
              </c:numCache>
            </c:numRef>
          </c:val>
          <c:extLst>
            <c:ext xmlns:c16="http://schemas.microsoft.com/office/drawing/2014/chart" uri="{C3380CC4-5D6E-409C-BE32-E72D297353CC}">
              <c16:uniqueId val="{00000000-EE8C-4D58-B380-35AC08E4F95B}"/>
            </c:ext>
          </c:extLst>
        </c:ser>
        <c:ser>
          <c:idx val="1"/>
          <c:order val="1"/>
          <c:tx>
            <c:strRef>
              <c:f>Sheet1!$C$1</c:f>
              <c:strCache>
                <c:ptCount val="1"/>
                <c:pt idx="0">
                  <c:v>male</c:v>
                </c:pt>
              </c:strCache>
            </c:strRef>
          </c:tx>
          <c:spPr>
            <a:solidFill>
              <a:schemeClr val="accent5">
                <a:lumMod val="75000"/>
              </a:schemeClr>
            </a:solidFill>
            <a:ln>
              <a:noFill/>
            </a:ln>
            <a:effectLst/>
          </c:spPr>
          <c:invertIfNegative val="0"/>
          <c:cat>
            <c:strRef>
              <c:f>Sheet1!$A$2:$A$9</c:f>
              <c:strCache>
                <c:ptCount val="8"/>
                <c:pt idx="0">
                  <c:v>0-19</c:v>
                </c:pt>
                <c:pt idx="1">
                  <c:v>20-29</c:v>
                </c:pt>
                <c:pt idx="2">
                  <c:v>30-39</c:v>
                </c:pt>
                <c:pt idx="3">
                  <c:v>40-49</c:v>
                </c:pt>
                <c:pt idx="4">
                  <c:v>50-59</c:v>
                </c:pt>
                <c:pt idx="5">
                  <c:v>60-69</c:v>
                </c:pt>
                <c:pt idx="6">
                  <c:v>70-79</c:v>
                </c:pt>
                <c:pt idx="7">
                  <c:v>80-89</c:v>
                </c:pt>
              </c:strCache>
            </c:strRef>
          </c:cat>
          <c:val>
            <c:numRef>
              <c:f>Sheet1!$C$2:$C$9</c:f>
              <c:numCache>
                <c:formatCode>General</c:formatCode>
                <c:ptCount val="8"/>
                <c:pt idx="0">
                  <c:v>8</c:v>
                </c:pt>
                <c:pt idx="1">
                  <c:v>182</c:v>
                </c:pt>
                <c:pt idx="2">
                  <c:v>221</c:v>
                </c:pt>
                <c:pt idx="3">
                  <c:v>133</c:v>
                </c:pt>
                <c:pt idx="4">
                  <c:v>88</c:v>
                </c:pt>
                <c:pt idx="5">
                  <c:v>34</c:v>
                </c:pt>
                <c:pt idx="6">
                  <c:v>8</c:v>
                </c:pt>
                <c:pt idx="7">
                  <c:v>0</c:v>
                </c:pt>
              </c:numCache>
            </c:numRef>
          </c:val>
          <c:extLst>
            <c:ext xmlns:c16="http://schemas.microsoft.com/office/drawing/2014/chart" uri="{C3380CC4-5D6E-409C-BE32-E72D297353CC}">
              <c16:uniqueId val="{00000001-EE8C-4D58-B380-35AC08E4F95B}"/>
            </c:ext>
          </c:extLst>
        </c:ser>
        <c:dLbls>
          <c:showLegendKey val="0"/>
          <c:showVal val="0"/>
          <c:showCatName val="0"/>
          <c:showSerName val="0"/>
          <c:showPercent val="0"/>
          <c:showBubbleSize val="0"/>
        </c:dLbls>
        <c:gapWidth val="150"/>
        <c:overlap val="100"/>
        <c:axId val="366505512"/>
        <c:axId val="366503872"/>
      </c:barChart>
      <c:catAx>
        <c:axId val="366505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6503872"/>
        <c:crosses val="autoZero"/>
        <c:auto val="1"/>
        <c:lblAlgn val="ctr"/>
        <c:lblOffset val="100"/>
        <c:noMultiLvlLbl val="0"/>
      </c:catAx>
      <c:valAx>
        <c:axId val="366503872"/>
        <c:scaling>
          <c:orientation val="minMax"/>
          <c:max val="4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6505512"/>
        <c:crosses val="autoZero"/>
        <c:crossBetween val="between"/>
      </c:valAx>
      <c:spPr>
        <a:noFill/>
        <a:ln>
          <a:noFill/>
        </a:ln>
        <a:effectLst/>
      </c:spPr>
    </c:plotArea>
    <c:legend>
      <c:legendPos val="b"/>
      <c:layout>
        <c:manualLayout>
          <c:xMode val="edge"/>
          <c:yMode val="edge"/>
          <c:x val="0.3976791911616519"/>
          <c:y val="0.90306743829966196"/>
          <c:w val="0.29230904181695339"/>
          <c:h val="5.868130929354838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Case Rates by Patient Current Gender and Age Group, Kentucky, 2015-2019</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Sheet1!$J$2</c:f>
              <c:strCache>
                <c:ptCount val="1"/>
                <c:pt idx="0">
                  <c:v>female_rate </c:v>
                </c:pt>
              </c:strCache>
            </c:strRef>
          </c:tx>
          <c:spPr>
            <a:solidFill>
              <a:srgbClr val="84BC49"/>
            </a:solidFill>
            <a:ln>
              <a:noFill/>
            </a:ln>
            <a:effectLst/>
          </c:spPr>
          <c:invertIfNegative val="0"/>
          <c:cat>
            <c:strRef>
              <c:f>Sheet1!$K$1:$R$1</c:f>
              <c:strCache>
                <c:ptCount val="8"/>
                <c:pt idx="0">
                  <c:v>0-19</c:v>
                </c:pt>
                <c:pt idx="1">
                  <c:v>20-29</c:v>
                </c:pt>
                <c:pt idx="2">
                  <c:v>30-39</c:v>
                </c:pt>
                <c:pt idx="3">
                  <c:v>40-49</c:v>
                </c:pt>
                <c:pt idx="4">
                  <c:v>50-59</c:v>
                </c:pt>
                <c:pt idx="5">
                  <c:v>60-69</c:v>
                </c:pt>
                <c:pt idx="6">
                  <c:v>70-79</c:v>
                </c:pt>
                <c:pt idx="7">
                  <c:v>80+</c:v>
                </c:pt>
              </c:strCache>
            </c:strRef>
          </c:cat>
          <c:val>
            <c:numRef>
              <c:f>Sheet1!$K$2:$R$2</c:f>
              <c:numCache>
                <c:formatCode>General</c:formatCode>
                <c:ptCount val="8"/>
                <c:pt idx="0">
                  <c:v>2.0170754606266867</c:v>
                </c:pt>
                <c:pt idx="1">
                  <c:v>45.822669662677264</c:v>
                </c:pt>
                <c:pt idx="2">
                  <c:v>46.660540975133522</c:v>
                </c:pt>
                <c:pt idx="3">
                  <c:v>24.219639597303306</c:v>
                </c:pt>
                <c:pt idx="4">
                  <c:v>13.578317083509962</c:v>
                </c:pt>
                <c:pt idx="5">
                  <c:v>4.2304465236305688</c:v>
                </c:pt>
                <c:pt idx="6">
                  <c:v>0.55069414997604482</c:v>
                </c:pt>
                <c:pt idx="7">
                  <c:v>0.95928782471892871</c:v>
                </c:pt>
              </c:numCache>
            </c:numRef>
          </c:val>
          <c:extLst>
            <c:ext xmlns:c16="http://schemas.microsoft.com/office/drawing/2014/chart" uri="{C3380CC4-5D6E-409C-BE32-E72D297353CC}">
              <c16:uniqueId val="{00000000-A8D9-4D99-B5F7-3AE901BCD351}"/>
            </c:ext>
          </c:extLst>
        </c:ser>
        <c:ser>
          <c:idx val="1"/>
          <c:order val="1"/>
          <c:tx>
            <c:strRef>
              <c:f>Sheet1!$J$3</c:f>
              <c:strCache>
                <c:ptCount val="1"/>
                <c:pt idx="0">
                  <c:v>male_rate </c:v>
                </c:pt>
              </c:strCache>
            </c:strRef>
          </c:tx>
          <c:spPr>
            <a:solidFill>
              <a:schemeClr val="accent5">
                <a:lumMod val="75000"/>
              </a:schemeClr>
            </a:solidFill>
            <a:ln>
              <a:noFill/>
            </a:ln>
            <a:effectLst/>
          </c:spPr>
          <c:invertIfNegative val="0"/>
          <c:cat>
            <c:strRef>
              <c:f>Sheet1!$K$1:$R$1</c:f>
              <c:strCache>
                <c:ptCount val="8"/>
                <c:pt idx="0">
                  <c:v>0-19</c:v>
                </c:pt>
                <c:pt idx="1">
                  <c:v>20-29</c:v>
                </c:pt>
                <c:pt idx="2">
                  <c:v>30-39</c:v>
                </c:pt>
                <c:pt idx="3">
                  <c:v>40-49</c:v>
                </c:pt>
                <c:pt idx="4">
                  <c:v>50-59</c:v>
                </c:pt>
                <c:pt idx="5">
                  <c:v>60-69</c:v>
                </c:pt>
                <c:pt idx="6">
                  <c:v>70-79</c:v>
                </c:pt>
                <c:pt idx="7">
                  <c:v>80+</c:v>
                </c:pt>
              </c:strCache>
            </c:strRef>
          </c:cat>
          <c:val>
            <c:numRef>
              <c:f>Sheet1!$K$3:$R$3</c:f>
              <c:numCache>
                <c:formatCode>General</c:formatCode>
                <c:ptCount val="8"/>
                <c:pt idx="0">
                  <c:v>1.3947244547499085</c:v>
                </c:pt>
                <c:pt idx="1">
                  <c:v>58.194003459665481</c:v>
                </c:pt>
                <c:pt idx="2">
                  <c:v>78.970877255672676</c:v>
                </c:pt>
                <c:pt idx="3">
                  <c:v>48.459144932922342</c:v>
                </c:pt>
                <c:pt idx="4">
                  <c:v>30.552903393802623</c:v>
                </c:pt>
                <c:pt idx="5">
                  <c:v>13.25892735277716</c:v>
                </c:pt>
                <c:pt idx="6">
                  <c:v>5.263989050902774</c:v>
                </c:pt>
                <c:pt idx="7">
                  <c:v>0</c:v>
                </c:pt>
              </c:numCache>
            </c:numRef>
          </c:val>
          <c:extLst>
            <c:ext xmlns:c16="http://schemas.microsoft.com/office/drawing/2014/chart" uri="{C3380CC4-5D6E-409C-BE32-E72D297353CC}">
              <c16:uniqueId val="{00000001-A8D9-4D99-B5F7-3AE901BCD351}"/>
            </c:ext>
          </c:extLst>
        </c:ser>
        <c:dLbls>
          <c:showLegendKey val="0"/>
          <c:showVal val="0"/>
          <c:showCatName val="0"/>
          <c:showSerName val="0"/>
          <c:showPercent val="0"/>
          <c:showBubbleSize val="0"/>
        </c:dLbls>
        <c:gapWidth val="150"/>
        <c:axId val="361518200"/>
        <c:axId val="361514264"/>
      </c:barChart>
      <c:catAx>
        <c:axId val="36151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1514264"/>
        <c:crosses val="autoZero"/>
        <c:auto val="1"/>
        <c:lblAlgn val="ctr"/>
        <c:lblOffset val="100"/>
        <c:noMultiLvlLbl val="0"/>
      </c:catAx>
      <c:valAx>
        <c:axId val="361514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1518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Reported Hepatitis C Status of Mother among Kentucky Resident Births, 2010-2020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v>Count</c:v>
          </c:tx>
          <c:spPr>
            <a:solidFill>
              <a:schemeClr val="accent2"/>
            </a:solidFill>
            <a:ln>
              <a:noFill/>
            </a:ln>
            <a:effectLst/>
          </c:spPr>
          <c:invertIfNegative val="0"/>
          <c:cat>
            <c:numLit>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Lit>
          </c:cat>
          <c:val>
            <c:numRef>
              <c:f>'2010-2020'!$C$6:$C$16</c:f>
              <c:numCache>
                <c:formatCode>General</c:formatCode>
                <c:ptCount val="11"/>
                <c:pt idx="0">
                  <c:v>262</c:v>
                </c:pt>
                <c:pt idx="1">
                  <c:v>386</c:v>
                </c:pt>
                <c:pt idx="2">
                  <c:v>505</c:v>
                </c:pt>
                <c:pt idx="3">
                  <c:v>665</c:v>
                </c:pt>
                <c:pt idx="4">
                  <c:v>899</c:v>
                </c:pt>
                <c:pt idx="5">
                  <c:v>1013</c:v>
                </c:pt>
                <c:pt idx="6">
                  <c:v>1091</c:v>
                </c:pt>
                <c:pt idx="7">
                  <c:v>1251</c:v>
                </c:pt>
                <c:pt idx="8">
                  <c:v>1280</c:v>
                </c:pt>
                <c:pt idx="9">
                  <c:v>1244</c:v>
                </c:pt>
                <c:pt idx="10">
                  <c:v>1280</c:v>
                </c:pt>
              </c:numCache>
            </c:numRef>
          </c:val>
          <c:extLst>
            <c:ext xmlns:c16="http://schemas.microsoft.com/office/drawing/2014/chart" uri="{C3380CC4-5D6E-409C-BE32-E72D297353CC}">
              <c16:uniqueId val="{00000000-14C7-46C7-9CC4-DC1357C6EF14}"/>
            </c:ext>
          </c:extLst>
        </c:ser>
        <c:dLbls>
          <c:showLegendKey val="0"/>
          <c:showVal val="0"/>
          <c:showCatName val="0"/>
          <c:showSerName val="0"/>
          <c:showPercent val="0"/>
          <c:showBubbleSize val="0"/>
        </c:dLbls>
        <c:gapWidth val="219"/>
        <c:axId val="333245440"/>
        <c:axId val="333242488"/>
      </c:barChart>
      <c:lineChart>
        <c:grouping val="standard"/>
        <c:varyColors val="0"/>
        <c:ser>
          <c:idx val="2"/>
          <c:order val="1"/>
          <c:tx>
            <c:v>Rate per 1,000 </c:v>
          </c:tx>
          <c:spPr>
            <a:ln w="28575" cap="rnd">
              <a:solidFill>
                <a:schemeClr val="accent1">
                  <a:lumMod val="75000"/>
                </a:schemeClr>
              </a:solidFill>
              <a:round/>
            </a:ln>
            <a:effectLst/>
          </c:spPr>
          <c:marker>
            <c:symbol val="none"/>
          </c:marker>
          <c:val>
            <c:numRef>
              <c:f>'2010-2020'!$G$6:$G$16</c:f>
              <c:numCache>
                <c:formatCode>0.0</c:formatCode>
                <c:ptCount val="11"/>
                <c:pt idx="0">
                  <c:v>4.7389935969323158</c:v>
                </c:pt>
                <c:pt idx="1">
                  <c:v>7.0586083935265611</c:v>
                </c:pt>
                <c:pt idx="2">
                  <c:v>9.1216155193902058</c:v>
                </c:pt>
                <c:pt idx="3">
                  <c:v>12.027056355349778</c:v>
                </c:pt>
                <c:pt idx="4">
                  <c:v>15.906155452148834</c:v>
                </c:pt>
                <c:pt idx="5">
                  <c:v>18.183450008975051</c:v>
                </c:pt>
                <c:pt idx="6">
                  <c:v>19.896051791738852</c:v>
                </c:pt>
                <c:pt idx="7">
                  <c:v>23.024257371075201</c:v>
                </c:pt>
                <c:pt idx="8">
                  <c:v>23.718637660749362</c:v>
                </c:pt>
                <c:pt idx="9">
                  <c:v>23.468598486992285</c:v>
                </c:pt>
                <c:pt idx="10">
                  <c:v>24.763968425940256</c:v>
                </c:pt>
              </c:numCache>
            </c:numRef>
          </c:val>
          <c:smooth val="0"/>
          <c:extLst>
            <c:ext xmlns:c16="http://schemas.microsoft.com/office/drawing/2014/chart" uri="{C3380CC4-5D6E-409C-BE32-E72D297353CC}">
              <c16:uniqueId val="{00000001-14C7-46C7-9CC4-DC1357C6EF14}"/>
            </c:ext>
          </c:extLst>
        </c:ser>
        <c:dLbls>
          <c:showLegendKey val="0"/>
          <c:showVal val="0"/>
          <c:showCatName val="0"/>
          <c:showSerName val="0"/>
          <c:showPercent val="0"/>
          <c:showBubbleSize val="0"/>
        </c:dLbls>
        <c:marker val="1"/>
        <c:smooth val="0"/>
        <c:axId val="469280304"/>
        <c:axId val="469279976"/>
      </c:lineChart>
      <c:catAx>
        <c:axId val="33324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3242488"/>
        <c:crosses val="autoZero"/>
        <c:auto val="1"/>
        <c:lblAlgn val="ctr"/>
        <c:lblOffset val="100"/>
        <c:noMultiLvlLbl val="0"/>
      </c:catAx>
      <c:valAx>
        <c:axId val="3332424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3245440"/>
        <c:crosses val="autoZero"/>
        <c:crossBetween val="between"/>
      </c:valAx>
      <c:valAx>
        <c:axId val="469279976"/>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9280304"/>
        <c:crosses val="max"/>
        <c:crossBetween val="between"/>
      </c:valAx>
      <c:catAx>
        <c:axId val="469280304"/>
        <c:scaling>
          <c:orientation val="minMax"/>
        </c:scaling>
        <c:delete val="1"/>
        <c:axPos val="b"/>
        <c:majorTickMark val="out"/>
        <c:minorTickMark val="none"/>
        <c:tickLblPos val="nextTo"/>
        <c:crossAx val="4692799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69929-1A00-4B39-BAB7-B500300888FC}"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27F0A3CF-5B14-424A-9756-5E1F5AE39F84}">
      <dgm:prSet phldrT="[Text]" custT="1"/>
      <dgm:spPr>
        <a:solidFill>
          <a:srgbClr val="62BCF0"/>
        </a:solidFill>
        <a:ln w="28575">
          <a:noFill/>
        </a:ln>
      </dgm:spPr>
      <dgm:t>
        <a:bodyPr/>
        <a:lstStyle/>
        <a:p>
          <a:r>
            <a:rPr lang="en-US" sz="2000" dirty="0">
              <a:solidFill>
                <a:schemeClr val="bg1"/>
              </a:solidFill>
            </a:rPr>
            <a:t>Commissioner’s Office</a:t>
          </a:r>
          <a:endParaRPr lang="en-US" sz="2000" i="1" dirty="0">
            <a:solidFill>
              <a:schemeClr val="bg1"/>
            </a:solidFill>
          </a:endParaRPr>
        </a:p>
      </dgm:t>
    </dgm:pt>
    <dgm:pt modelId="{C499392C-CCD8-4667-ABC7-27F285F4D7CD}" type="parTrans" cxnId="{4E9AA6E3-D355-401C-A6BF-119CB8513E5A}">
      <dgm:prSet/>
      <dgm:spPr/>
      <dgm:t>
        <a:bodyPr/>
        <a:lstStyle/>
        <a:p>
          <a:endParaRPr lang="en-US"/>
        </a:p>
      </dgm:t>
    </dgm:pt>
    <dgm:pt modelId="{9EE6FBBB-E592-4881-BC26-A964F93FED14}" type="sibTrans" cxnId="{4E9AA6E3-D355-401C-A6BF-119CB8513E5A}">
      <dgm:prSet/>
      <dgm:spPr/>
      <dgm:t>
        <a:bodyPr/>
        <a:lstStyle/>
        <a:p>
          <a:endParaRPr lang="en-US"/>
        </a:p>
      </dgm:t>
    </dgm:pt>
    <dgm:pt modelId="{4951533E-B55E-4DDB-A2A1-0DD1A410B39D}">
      <dgm:prSet phldrT="[Text]" custT="1"/>
      <dgm:spPr>
        <a:solidFill>
          <a:srgbClr val="01203D"/>
        </a:solidFill>
        <a:ln w="28575">
          <a:noFill/>
        </a:ln>
      </dgm:spPr>
      <dgm:t>
        <a:bodyPr/>
        <a:lstStyle/>
        <a:p>
          <a:r>
            <a:rPr lang="en-US" sz="2000" dirty="0">
              <a:solidFill>
                <a:schemeClr val="bg1"/>
              </a:solidFill>
            </a:rPr>
            <a:t>Maternal and Child Health</a:t>
          </a:r>
        </a:p>
      </dgm:t>
    </dgm:pt>
    <dgm:pt modelId="{77F292DC-768C-46DC-A5A2-2814249D4427}" type="parTrans" cxnId="{C561B666-7D7A-4CFF-A534-76A7B1AFDBA8}">
      <dgm:prSet custT="1"/>
      <dgm:spPr>
        <a:ln w="28575">
          <a:solidFill>
            <a:schemeClr val="bg1">
              <a:lumMod val="85000"/>
            </a:schemeClr>
          </a:solidFill>
        </a:ln>
      </dgm:spPr>
      <dgm:t>
        <a:bodyPr/>
        <a:lstStyle/>
        <a:p>
          <a:endParaRPr lang="en-US" sz="2000"/>
        </a:p>
      </dgm:t>
    </dgm:pt>
    <dgm:pt modelId="{AEAE29A3-FF9F-4497-962E-AEF9F1A7EAC9}" type="sibTrans" cxnId="{C561B666-7D7A-4CFF-A534-76A7B1AFDBA8}">
      <dgm:prSet/>
      <dgm:spPr/>
      <dgm:t>
        <a:bodyPr/>
        <a:lstStyle/>
        <a:p>
          <a:endParaRPr lang="en-US"/>
        </a:p>
      </dgm:t>
    </dgm:pt>
    <dgm:pt modelId="{5949EB21-4911-4926-8458-9EEBA62DC847}">
      <dgm:prSet phldrT="[Text]" custT="1"/>
      <dgm:spPr>
        <a:solidFill>
          <a:srgbClr val="62BCF0"/>
        </a:solidFill>
        <a:ln w="28575">
          <a:noFill/>
        </a:ln>
      </dgm:spPr>
      <dgm:t>
        <a:bodyPr/>
        <a:lstStyle/>
        <a:p>
          <a:r>
            <a:rPr lang="en-US" sz="2000">
              <a:solidFill>
                <a:schemeClr val="bg1"/>
              </a:solidFill>
            </a:rPr>
            <a:t>Women’s Health</a:t>
          </a:r>
          <a:endParaRPr lang="en-US" sz="2000" dirty="0">
            <a:solidFill>
              <a:schemeClr val="bg1"/>
            </a:solidFill>
          </a:endParaRPr>
        </a:p>
      </dgm:t>
    </dgm:pt>
    <dgm:pt modelId="{DE51D134-8779-4301-88E6-D2DB7E3DA2B0}" type="parTrans" cxnId="{D5460841-2773-499B-954B-032563B960E2}">
      <dgm:prSet custT="1"/>
      <dgm:spPr>
        <a:ln w="28575">
          <a:solidFill>
            <a:schemeClr val="bg1">
              <a:lumMod val="85000"/>
            </a:schemeClr>
          </a:solidFill>
        </a:ln>
      </dgm:spPr>
      <dgm:t>
        <a:bodyPr/>
        <a:lstStyle/>
        <a:p>
          <a:endParaRPr lang="en-US" sz="2000"/>
        </a:p>
      </dgm:t>
    </dgm:pt>
    <dgm:pt modelId="{8317971A-2589-4C00-BBB7-6A1EE6FEA2D8}" type="sibTrans" cxnId="{D5460841-2773-499B-954B-032563B960E2}">
      <dgm:prSet/>
      <dgm:spPr/>
      <dgm:t>
        <a:bodyPr/>
        <a:lstStyle/>
        <a:p>
          <a:endParaRPr lang="en-US"/>
        </a:p>
      </dgm:t>
    </dgm:pt>
    <dgm:pt modelId="{D6BC36C3-C210-4A00-9247-EC06B7C445C6}">
      <dgm:prSet phldrT="[Text]" custT="1"/>
      <dgm:spPr>
        <a:solidFill>
          <a:srgbClr val="84BC49"/>
        </a:solidFill>
        <a:ln w="28575">
          <a:noFill/>
        </a:ln>
      </dgm:spPr>
      <dgm:t>
        <a:bodyPr/>
        <a:lstStyle/>
        <a:p>
          <a:r>
            <a:rPr lang="en-US" sz="2000" dirty="0">
              <a:solidFill>
                <a:schemeClr val="bg1"/>
              </a:solidFill>
            </a:rPr>
            <a:t>Prevention and Quality Improvement</a:t>
          </a:r>
        </a:p>
      </dgm:t>
    </dgm:pt>
    <dgm:pt modelId="{D14EEE02-1E0C-472A-AE60-766A94DFBC14}" type="parTrans" cxnId="{CC515B48-77B5-4D76-AA99-6C6B24B80A11}">
      <dgm:prSet custT="1"/>
      <dgm:spPr>
        <a:ln w="28575">
          <a:solidFill>
            <a:schemeClr val="bg1">
              <a:lumMod val="85000"/>
            </a:schemeClr>
          </a:solidFill>
        </a:ln>
      </dgm:spPr>
      <dgm:t>
        <a:bodyPr/>
        <a:lstStyle/>
        <a:p>
          <a:endParaRPr lang="en-US" sz="2000"/>
        </a:p>
      </dgm:t>
    </dgm:pt>
    <dgm:pt modelId="{7291E221-0BAB-4182-9161-51E79B6002CD}" type="sibTrans" cxnId="{CC515B48-77B5-4D76-AA99-6C6B24B80A11}">
      <dgm:prSet/>
      <dgm:spPr/>
      <dgm:t>
        <a:bodyPr/>
        <a:lstStyle/>
        <a:p>
          <a:endParaRPr lang="en-US"/>
        </a:p>
      </dgm:t>
    </dgm:pt>
    <dgm:pt modelId="{5D034D43-3765-4458-B6D9-C01B4EF1CE9C}">
      <dgm:prSet phldrT="[Text]" custT="1"/>
      <dgm:spPr>
        <a:solidFill>
          <a:srgbClr val="01203D"/>
        </a:solidFill>
        <a:ln w="28575">
          <a:noFill/>
        </a:ln>
      </dgm:spPr>
      <dgm:t>
        <a:bodyPr/>
        <a:lstStyle/>
        <a:p>
          <a:r>
            <a:rPr lang="en-US" sz="2000" dirty="0">
              <a:solidFill>
                <a:schemeClr val="bg1"/>
              </a:solidFill>
            </a:rPr>
            <a:t>Epidemiology and Health Planning</a:t>
          </a:r>
        </a:p>
      </dgm:t>
    </dgm:pt>
    <dgm:pt modelId="{D58D50F6-D6AB-466F-85E4-B320AD3F42A8}" type="parTrans" cxnId="{32E03D97-96E3-4DD7-9C7D-F279B56AB2CD}">
      <dgm:prSet/>
      <dgm:spPr>
        <a:ln w="28575">
          <a:solidFill>
            <a:schemeClr val="bg1">
              <a:lumMod val="85000"/>
            </a:schemeClr>
          </a:solidFill>
        </a:ln>
      </dgm:spPr>
      <dgm:t>
        <a:bodyPr/>
        <a:lstStyle/>
        <a:p>
          <a:endParaRPr lang="en-US"/>
        </a:p>
      </dgm:t>
    </dgm:pt>
    <dgm:pt modelId="{B6E60E56-7A91-4CB5-A6E6-7AFF437EEB83}" type="sibTrans" cxnId="{32E03D97-96E3-4DD7-9C7D-F279B56AB2CD}">
      <dgm:prSet/>
      <dgm:spPr/>
      <dgm:t>
        <a:bodyPr/>
        <a:lstStyle/>
        <a:p>
          <a:endParaRPr lang="en-US"/>
        </a:p>
      </dgm:t>
    </dgm:pt>
    <dgm:pt modelId="{A0E5D163-823F-4EB7-A974-8639FA53F1AE}">
      <dgm:prSet phldrT="[Text]" custT="1"/>
      <dgm:spPr>
        <a:solidFill>
          <a:srgbClr val="62BCF0"/>
        </a:solidFill>
        <a:ln w="28575">
          <a:noFill/>
        </a:ln>
      </dgm:spPr>
      <dgm:t>
        <a:bodyPr/>
        <a:lstStyle/>
        <a:p>
          <a:r>
            <a:rPr lang="en-US" sz="2000" dirty="0">
              <a:solidFill>
                <a:schemeClr val="bg1"/>
              </a:solidFill>
            </a:rPr>
            <a:t>Public Health Protection and Safety</a:t>
          </a:r>
        </a:p>
      </dgm:t>
    </dgm:pt>
    <dgm:pt modelId="{DFBE4F42-37DA-48B1-A71F-E90B731FF0F4}" type="parTrans" cxnId="{CEDEDDBB-1D2A-45B1-A3A9-2ADA843F3EB8}">
      <dgm:prSet custT="1"/>
      <dgm:spPr>
        <a:ln w="28575">
          <a:solidFill>
            <a:schemeClr val="bg1">
              <a:lumMod val="85000"/>
            </a:schemeClr>
          </a:solidFill>
        </a:ln>
      </dgm:spPr>
      <dgm:t>
        <a:bodyPr/>
        <a:lstStyle/>
        <a:p>
          <a:endParaRPr lang="en-US" sz="2000"/>
        </a:p>
      </dgm:t>
    </dgm:pt>
    <dgm:pt modelId="{BEB3162B-DD54-463B-949D-ACA9C47C6D7F}" type="sibTrans" cxnId="{CEDEDDBB-1D2A-45B1-A3A9-2ADA843F3EB8}">
      <dgm:prSet/>
      <dgm:spPr/>
      <dgm:t>
        <a:bodyPr/>
        <a:lstStyle/>
        <a:p>
          <a:endParaRPr lang="en-US"/>
        </a:p>
      </dgm:t>
    </dgm:pt>
    <dgm:pt modelId="{98F641F5-43FC-4A7F-91B1-545C5E7DD563}">
      <dgm:prSet phldrT="[Text]" custT="1"/>
      <dgm:spPr>
        <a:solidFill>
          <a:srgbClr val="84BC49"/>
        </a:solidFill>
        <a:ln w="28575">
          <a:noFill/>
        </a:ln>
      </dgm:spPr>
      <dgm:t>
        <a:bodyPr/>
        <a:lstStyle/>
        <a:p>
          <a:r>
            <a:rPr lang="en-US" sz="2000">
              <a:solidFill>
                <a:schemeClr val="bg1"/>
              </a:solidFill>
            </a:rPr>
            <a:t>Laboratory Services</a:t>
          </a:r>
          <a:endParaRPr lang="en-US" sz="2000" dirty="0">
            <a:solidFill>
              <a:schemeClr val="bg1"/>
            </a:solidFill>
          </a:endParaRPr>
        </a:p>
      </dgm:t>
    </dgm:pt>
    <dgm:pt modelId="{06BED08C-6348-42D4-AD94-D8D52B989DCF}" type="parTrans" cxnId="{0DE76E73-D0DD-4E1C-AFAC-BDBD79BAA55B}">
      <dgm:prSet custT="1"/>
      <dgm:spPr>
        <a:ln w="28575">
          <a:solidFill>
            <a:schemeClr val="bg1">
              <a:lumMod val="85000"/>
            </a:schemeClr>
          </a:solidFill>
        </a:ln>
      </dgm:spPr>
      <dgm:t>
        <a:bodyPr/>
        <a:lstStyle/>
        <a:p>
          <a:endParaRPr lang="en-US" sz="2000"/>
        </a:p>
      </dgm:t>
    </dgm:pt>
    <dgm:pt modelId="{B846EDF0-E76C-4AEB-A3D6-6B60AD2CAC87}" type="sibTrans" cxnId="{0DE76E73-D0DD-4E1C-AFAC-BDBD79BAA55B}">
      <dgm:prSet/>
      <dgm:spPr/>
      <dgm:t>
        <a:bodyPr/>
        <a:lstStyle/>
        <a:p>
          <a:endParaRPr lang="en-US"/>
        </a:p>
      </dgm:t>
    </dgm:pt>
    <dgm:pt modelId="{B81D7114-4009-4981-9A51-5763C8737810}">
      <dgm:prSet phldrT="[Text]" custT="1"/>
      <dgm:spPr>
        <a:solidFill>
          <a:srgbClr val="01203D"/>
        </a:solidFill>
        <a:ln w="28575">
          <a:noFill/>
        </a:ln>
      </dgm:spPr>
      <dgm:t>
        <a:bodyPr/>
        <a:lstStyle/>
        <a:p>
          <a:r>
            <a:rPr lang="en-US" sz="2000" dirty="0">
              <a:solidFill>
                <a:schemeClr val="bg1"/>
              </a:solidFill>
            </a:rPr>
            <a:t>Administration and Financial Management</a:t>
          </a:r>
        </a:p>
      </dgm:t>
    </dgm:pt>
    <dgm:pt modelId="{A6D27D9B-563E-4B23-AA07-2FD5245494B2}" type="parTrans" cxnId="{DA305433-3FC2-43BA-A04A-E323652EA15F}">
      <dgm:prSet custT="1"/>
      <dgm:spPr>
        <a:ln w="28575">
          <a:solidFill>
            <a:schemeClr val="bg1">
              <a:lumMod val="85000"/>
            </a:schemeClr>
          </a:solidFill>
        </a:ln>
      </dgm:spPr>
      <dgm:t>
        <a:bodyPr/>
        <a:lstStyle/>
        <a:p>
          <a:endParaRPr lang="en-US" sz="2000"/>
        </a:p>
      </dgm:t>
    </dgm:pt>
    <dgm:pt modelId="{0E4AB4C3-DBBE-4007-A8B5-2BFA2173F09F}" type="sibTrans" cxnId="{DA305433-3FC2-43BA-A04A-E323652EA15F}">
      <dgm:prSet/>
      <dgm:spPr/>
      <dgm:t>
        <a:bodyPr/>
        <a:lstStyle/>
        <a:p>
          <a:endParaRPr lang="en-US"/>
        </a:p>
      </dgm:t>
    </dgm:pt>
    <dgm:pt modelId="{62AF9A13-65A2-4B89-B474-136A27FEBFF4}" type="pres">
      <dgm:prSet presAssocID="{B5169929-1A00-4B39-BAB7-B500300888FC}" presName="Name0" presStyleCnt="0">
        <dgm:presLayoutVars>
          <dgm:chPref val="1"/>
          <dgm:dir/>
          <dgm:animOne val="branch"/>
          <dgm:animLvl val="lvl"/>
          <dgm:resizeHandles val="exact"/>
        </dgm:presLayoutVars>
      </dgm:prSet>
      <dgm:spPr/>
    </dgm:pt>
    <dgm:pt modelId="{522EACD8-845C-4505-99D3-C608B1CCECD7}" type="pres">
      <dgm:prSet presAssocID="{27F0A3CF-5B14-424A-9756-5E1F5AE39F84}" presName="root1" presStyleCnt="0"/>
      <dgm:spPr/>
    </dgm:pt>
    <dgm:pt modelId="{59935916-D8C6-4C4E-B14F-48A57B6B9F68}" type="pres">
      <dgm:prSet presAssocID="{27F0A3CF-5B14-424A-9756-5E1F5AE39F84}" presName="LevelOneTextNode" presStyleLbl="node0" presStyleIdx="0" presStyleCnt="1" custScaleX="112923" custScaleY="145032">
        <dgm:presLayoutVars>
          <dgm:chPref val="3"/>
        </dgm:presLayoutVars>
      </dgm:prSet>
      <dgm:spPr/>
    </dgm:pt>
    <dgm:pt modelId="{CA3EF3A2-1DC4-4BDB-B04F-4D24F2890560}" type="pres">
      <dgm:prSet presAssocID="{27F0A3CF-5B14-424A-9756-5E1F5AE39F84}" presName="level2hierChild" presStyleCnt="0"/>
      <dgm:spPr/>
    </dgm:pt>
    <dgm:pt modelId="{D06C129D-FFB9-48A9-9033-F70ED61AAC72}" type="pres">
      <dgm:prSet presAssocID="{77F292DC-768C-46DC-A5A2-2814249D4427}" presName="conn2-1" presStyleLbl="parChTrans1D2" presStyleIdx="0" presStyleCnt="7"/>
      <dgm:spPr/>
    </dgm:pt>
    <dgm:pt modelId="{6B7C93FC-AC31-42CB-8D37-AAC8C06B8586}" type="pres">
      <dgm:prSet presAssocID="{77F292DC-768C-46DC-A5A2-2814249D4427}" presName="connTx" presStyleLbl="parChTrans1D2" presStyleIdx="0" presStyleCnt="7"/>
      <dgm:spPr/>
    </dgm:pt>
    <dgm:pt modelId="{62C357A9-C3C9-4EEB-907D-E3D082F6DCFE}" type="pres">
      <dgm:prSet presAssocID="{4951533E-B55E-4DDB-A2A1-0DD1A410B39D}" presName="root2" presStyleCnt="0"/>
      <dgm:spPr/>
    </dgm:pt>
    <dgm:pt modelId="{B73CF9B0-EB3F-4577-8369-54F3E07425DB}" type="pres">
      <dgm:prSet presAssocID="{4951533E-B55E-4DDB-A2A1-0DD1A410B39D}" presName="LevelTwoTextNode" presStyleLbl="node2" presStyleIdx="0" presStyleCnt="7" custScaleX="159120">
        <dgm:presLayoutVars>
          <dgm:chPref val="3"/>
        </dgm:presLayoutVars>
      </dgm:prSet>
      <dgm:spPr/>
    </dgm:pt>
    <dgm:pt modelId="{6AEF0428-383B-403D-A5CA-DEFA57A41D68}" type="pres">
      <dgm:prSet presAssocID="{4951533E-B55E-4DDB-A2A1-0DD1A410B39D}" presName="level3hierChild" presStyleCnt="0"/>
      <dgm:spPr/>
    </dgm:pt>
    <dgm:pt modelId="{6BE7391D-3772-45C7-BB03-B5B214683C6E}" type="pres">
      <dgm:prSet presAssocID="{DE51D134-8779-4301-88E6-D2DB7E3DA2B0}" presName="conn2-1" presStyleLbl="parChTrans1D2" presStyleIdx="1" presStyleCnt="7"/>
      <dgm:spPr/>
    </dgm:pt>
    <dgm:pt modelId="{35252E8D-499F-40C3-9DF8-944FDD4B4038}" type="pres">
      <dgm:prSet presAssocID="{DE51D134-8779-4301-88E6-D2DB7E3DA2B0}" presName="connTx" presStyleLbl="parChTrans1D2" presStyleIdx="1" presStyleCnt="7"/>
      <dgm:spPr/>
    </dgm:pt>
    <dgm:pt modelId="{3F801B38-308E-4676-8B59-C5383BD39DF0}" type="pres">
      <dgm:prSet presAssocID="{5949EB21-4911-4926-8458-9EEBA62DC847}" presName="root2" presStyleCnt="0"/>
      <dgm:spPr/>
    </dgm:pt>
    <dgm:pt modelId="{57F0B218-B8AE-4220-9430-48E42516228E}" type="pres">
      <dgm:prSet presAssocID="{5949EB21-4911-4926-8458-9EEBA62DC847}" presName="LevelTwoTextNode" presStyleLbl="node2" presStyleIdx="1" presStyleCnt="7" custScaleX="159291">
        <dgm:presLayoutVars>
          <dgm:chPref val="3"/>
        </dgm:presLayoutVars>
      </dgm:prSet>
      <dgm:spPr/>
    </dgm:pt>
    <dgm:pt modelId="{2FB9D030-40A9-492A-AA53-F0EC50F4389C}" type="pres">
      <dgm:prSet presAssocID="{5949EB21-4911-4926-8458-9EEBA62DC847}" presName="level3hierChild" presStyleCnt="0"/>
      <dgm:spPr/>
    </dgm:pt>
    <dgm:pt modelId="{31B24B2D-92AE-440C-A1A6-5F475784AD35}" type="pres">
      <dgm:prSet presAssocID="{D14EEE02-1E0C-472A-AE60-766A94DFBC14}" presName="conn2-1" presStyleLbl="parChTrans1D2" presStyleIdx="2" presStyleCnt="7"/>
      <dgm:spPr/>
    </dgm:pt>
    <dgm:pt modelId="{CAEB46D4-E49D-409F-B7A0-0E1F95B7EAE8}" type="pres">
      <dgm:prSet presAssocID="{D14EEE02-1E0C-472A-AE60-766A94DFBC14}" presName="connTx" presStyleLbl="parChTrans1D2" presStyleIdx="2" presStyleCnt="7"/>
      <dgm:spPr/>
    </dgm:pt>
    <dgm:pt modelId="{2903C718-9D6E-46DE-B199-F62A164DA655}" type="pres">
      <dgm:prSet presAssocID="{D6BC36C3-C210-4A00-9247-EC06B7C445C6}" presName="root2" presStyleCnt="0"/>
      <dgm:spPr/>
    </dgm:pt>
    <dgm:pt modelId="{7273DBFA-A064-4CD0-8B35-089175BB930D}" type="pres">
      <dgm:prSet presAssocID="{D6BC36C3-C210-4A00-9247-EC06B7C445C6}" presName="LevelTwoTextNode" presStyleLbl="node2" presStyleIdx="2" presStyleCnt="7" custScaleX="159291">
        <dgm:presLayoutVars>
          <dgm:chPref val="3"/>
        </dgm:presLayoutVars>
      </dgm:prSet>
      <dgm:spPr/>
    </dgm:pt>
    <dgm:pt modelId="{98C9F45B-CEA0-4652-9DBE-ECC32105B2AC}" type="pres">
      <dgm:prSet presAssocID="{D6BC36C3-C210-4A00-9247-EC06B7C445C6}" presName="level3hierChild" presStyleCnt="0"/>
      <dgm:spPr/>
    </dgm:pt>
    <dgm:pt modelId="{4014ECEF-0888-4009-892D-AB08DF214F2C}" type="pres">
      <dgm:prSet presAssocID="{D58D50F6-D6AB-466F-85E4-B320AD3F42A8}" presName="conn2-1" presStyleLbl="parChTrans1D2" presStyleIdx="3" presStyleCnt="7"/>
      <dgm:spPr/>
    </dgm:pt>
    <dgm:pt modelId="{A41A1603-939C-4827-9FCF-316C0B1C80C5}" type="pres">
      <dgm:prSet presAssocID="{D58D50F6-D6AB-466F-85E4-B320AD3F42A8}" presName="connTx" presStyleLbl="parChTrans1D2" presStyleIdx="3" presStyleCnt="7"/>
      <dgm:spPr/>
    </dgm:pt>
    <dgm:pt modelId="{7437248C-8024-4AE1-97C7-61D9E3CEE9D1}" type="pres">
      <dgm:prSet presAssocID="{5D034D43-3765-4458-B6D9-C01B4EF1CE9C}" presName="root2" presStyleCnt="0"/>
      <dgm:spPr/>
    </dgm:pt>
    <dgm:pt modelId="{6D7F8648-288A-4A1F-B54A-807646FA6E13}" type="pres">
      <dgm:prSet presAssocID="{5D034D43-3765-4458-B6D9-C01B4EF1CE9C}" presName="LevelTwoTextNode" presStyleLbl="node2" presStyleIdx="3" presStyleCnt="7" custScaleX="159291">
        <dgm:presLayoutVars>
          <dgm:chPref val="3"/>
        </dgm:presLayoutVars>
      </dgm:prSet>
      <dgm:spPr/>
    </dgm:pt>
    <dgm:pt modelId="{8EA85A96-18C3-432C-8347-38A97D9F76BA}" type="pres">
      <dgm:prSet presAssocID="{5D034D43-3765-4458-B6D9-C01B4EF1CE9C}" presName="level3hierChild" presStyleCnt="0"/>
      <dgm:spPr/>
    </dgm:pt>
    <dgm:pt modelId="{E20EDDB1-67FA-4D7D-9539-9F9A64C6DD66}" type="pres">
      <dgm:prSet presAssocID="{DFBE4F42-37DA-48B1-A71F-E90B731FF0F4}" presName="conn2-1" presStyleLbl="parChTrans1D2" presStyleIdx="4" presStyleCnt="7"/>
      <dgm:spPr/>
    </dgm:pt>
    <dgm:pt modelId="{379F408F-4D82-4738-A54E-47C405F251E4}" type="pres">
      <dgm:prSet presAssocID="{DFBE4F42-37DA-48B1-A71F-E90B731FF0F4}" presName="connTx" presStyleLbl="parChTrans1D2" presStyleIdx="4" presStyleCnt="7"/>
      <dgm:spPr/>
    </dgm:pt>
    <dgm:pt modelId="{02EA5F23-ACB4-460F-A1D6-28C5813F94CA}" type="pres">
      <dgm:prSet presAssocID="{A0E5D163-823F-4EB7-A974-8639FA53F1AE}" presName="root2" presStyleCnt="0"/>
      <dgm:spPr/>
    </dgm:pt>
    <dgm:pt modelId="{42D61C59-8415-4E78-A2CC-696EF3213CB7}" type="pres">
      <dgm:prSet presAssocID="{A0E5D163-823F-4EB7-A974-8639FA53F1AE}" presName="LevelTwoTextNode" presStyleLbl="node2" presStyleIdx="4" presStyleCnt="7" custScaleX="159291">
        <dgm:presLayoutVars>
          <dgm:chPref val="3"/>
        </dgm:presLayoutVars>
      </dgm:prSet>
      <dgm:spPr/>
    </dgm:pt>
    <dgm:pt modelId="{4D5A1A64-052A-4B82-B438-1CE50E7B9DDD}" type="pres">
      <dgm:prSet presAssocID="{A0E5D163-823F-4EB7-A974-8639FA53F1AE}" presName="level3hierChild" presStyleCnt="0"/>
      <dgm:spPr/>
    </dgm:pt>
    <dgm:pt modelId="{4BAC4599-5689-437F-90F2-D586D824B66C}" type="pres">
      <dgm:prSet presAssocID="{06BED08C-6348-42D4-AD94-D8D52B989DCF}" presName="conn2-1" presStyleLbl="parChTrans1D2" presStyleIdx="5" presStyleCnt="7"/>
      <dgm:spPr/>
    </dgm:pt>
    <dgm:pt modelId="{306D64F2-4C84-48E1-A409-2866D8738324}" type="pres">
      <dgm:prSet presAssocID="{06BED08C-6348-42D4-AD94-D8D52B989DCF}" presName="connTx" presStyleLbl="parChTrans1D2" presStyleIdx="5" presStyleCnt="7"/>
      <dgm:spPr/>
    </dgm:pt>
    <dgm:pt modelId="{F95CDC0B-1276-4756-985D-A337D52ECEA8}" type="pres">
      <dgm:prSet presAssocID="{98F641F5-43FC-4A7F-91B1-545C5E7DD563}" presName="root2" presStyleCnt="0"/>
      <dgm:spPr/>
    </dgm:pt>
    <dgm:pt modelId="{86B6F8FD-94AF-47EE-A573-412109D0A061}" type="pres">
      <dgm:prSet presAssocID="{98F641F5-43FC-4A7F-91B1-545C5E7DD563}" presName="LevelTwoTextNode" presStyleLbl="node2" presStyleIdx="5" presStyleCnt="7" custScaleX="159291">
        <dgm:presLayoutVars>
          <dgm:chPref val="3"/>
        </dgm:presLayoutVars>
      </dgm:prSet>
      <dgm:spPr/>
    </dgm:pt>
    <dgm:pt modelId="{3E0D6E4B-09BF-4222-8C28-376A9B26B17A}" type="pres">
      <dgm:prSet presAssocID="{98F641F5-43FC-4A7F-91B1-545C5E7DD563}" presName="level3hierChild" presStyleCnt="0"/>
      <dgm:spPr/>
    </dgm:pt>
    <dgm:pt modelId="{74114163-B4E1-492A-B948-61BB1E3023B2}" type="pres">
      <dgm:prSet presAssocID="{A6D27D9B-563E-4B23-AA07-2FD5245494B2}" presName="conn2-1" presStyleLbl="parChTrans1D2" presStyleIdx="6" presStyleCnt="7"/>
      <dgm:spPr/>
    </dgm:pt>
    <dgm:pt modelId="{7C7E430D-68D7-4EDE-AC27-89BFBE44E6D7}" type="pres">
      <dgm:prSet presAssocID="{A6D27D9B-563E-4B23-AA07-2FD5245494B2}" presName="connTx" presStyleLbl="parChTrans1D2" presStyleIdx="6" presStyleCnt="7"/>
      <dgm:spPr/>
    </dgm:pt>
    <dgm:pt modelId="{73B4E290-2265-4E2D-9A08-6E318366BF85}" type="pres">
      <dgm:prSet presAssocID="{B81D7114-4009-4981-9A51-5763C8737810}" presName="root2" presStyleCnt="0"/>
      <dgm:spPr/>
    </dgm:pt>
    <dgm:pt modelId="{0060CFB8-2A8A-4A1B-B7AA-F0317BA7B739}" type="pres">
      <dgm:prSet presAssocID="{B81D7114-4009-4981-9A51-5763C8737810}" presName="LevelTwoTextNode" presStyleLbl="node2" presStyleIdx="6" presStyleCnt="7" custScaleX="159291">
        <dgm:presLayoutVars>
          <dgm:chPref val="3"/>
        </dgm:presLayoutVars>
      </dgm:prSet>
      <dgm:spPr/>
    </dgm:pt>
    <dgm:pt modelId="{456D3CD5-F779-47AD-9A81-6FD6FE9F5B2F}" type="pres">
      <dgm:prSet presAssocID="{B81D7114-4009-4981-9A51-5763C8737810}" presName="level3hierChild" presStyleCnt="0"/>
      <dgm:spPr/>
    </dgm:pt>
  </dgm:ptLst>
  <dgm:cxnLst>
    <dgm:cxn modelId="{7900B103-A435-41DC-BBE9-8084DF8D33EC}" type="presOf" srcId="{B81D7114-4009-4981-9A51-5763C8737810}" destId="{0060CFB8-2A8A-4A1B-B7AA-F0317BA7B739}" srcOrd="0" destOrd="0" presId="urn:microsoft.com/office/officeart/2008/layout/HorizontalMultiLevelHierarchy"/>
    <dgm:cxn modelId="{74DBD207-88C1-4532-93B4-A9FBE038EACD}" type="presOf" srcId="{D58D50F6-D6AB-466F-85E4-B320AD3F42A8}" destId="{A41A1603-939C-4827-9FCF-316C0B1C80C5}" srcOrd="1" destOrd="0" presId="urn:microsoft.com/office/officeart/2008/layout/HorizontalMultiLevelHierarchy"/>
    <dgm:cxn modelId="{51EDDE22-961D-41EB-A8EC-0B77DE792D49}" type="presOf" srcId="{77F292DC-768C-46DC-A5A2-2814249D4427}" destId="{D06C129D-FFB9-48A9-9033-F70ED61AAC72}" srcOrd="0" destOrd="0" presId="urn:microsoft.com/office/officeart/2008/layout/HorizontalMultiLevelHierarchy"/>
    <dgm:cxn modelId="{3E3C8F25-3550-477D-9B90-F07F10EF85A2}" type="presOf" srcId="{D6BC36C3-C210-4A00-9247-EC06B7C445C6}" destId="{7273DBFA-A064-4CD0-8B35-089175BB930D}" srcOrd="0" destOrd="0" presId="urn:microsoft.com/office/officeart/2008/layout/HorizontalMultiLevelHierarchy"/>
    <dgm:cxn modelId="{3F778B27-C081-46B6-BA0F-3B531FC2E99F}" type="presOf" srcId="{4951533E-B55E-4DDB-A2A1-0DD1A410B39D}" destId="{B73CF9B0-EB3F-4577-8369-54F3E07425DB}" srcOrd="0" destOrd="0" presId="urn:microsoft.com/office/officeart/2008/layout/HorizontalMultiLevelHierarchy"/>
    <dgm:cxn modelId="{DA305433-3FC2-43BA-A04A-E323652EA15F}" srcId="{27F0A3CF-5B14-424A-9756-5E1F5AE39F84}" destId="{B81D7114-4009-4981-9A51-5763C8737810}" srcOrd="6" destOrd="0" parTransId="{A6D27D9B-563E-4B23-AA07-2FD5245494B2}" sibTransId="{0E4AB4C3-DBBE-4007-A8B5-2BFA2173F09F}"/>
    <dgm:cxn modelId="{A1F41535-11EB-417C-BE97-9902CCFE5F8F}" type="presOf" srcId="{A6D27D9B-563E-4B23-AA07-2FD5245494B2}" destId="{7C7E430D-68D7-4EDE-AC27-89BFBE44E6D7}" srcOrd="1" destOrd="0" presId="urn:microsoft.com/office/officeart/2008/layout/HorizontalMultiLevelHierarchy"/>
    <dgm:cxn modelId="{325B7936-EB04-4B28-8DED-A2BFCE252A6B}" type="presOf" srcId="{06BED08C-6348-42D4-AD94-D8D52B989DCF}" destId="{306D64F2-4C84-48E1-A409-2866D8738324}" srcOrd="1" destOrd="0" presId="urn:microsoft.com/office/officeart/2008/layout/HorizontalMultiLevelHierarchy"/>
    <dgm:cxn modelId="{D5460841-2773-499B-954B-032563B960E2}" srcId="{27F0A3CF-5B14-424A-9756-5E1F5AE39F84}" destId="{5949EB21-4911-4926-8458-9EEBA62DC847}" srcOrd="1" destOrd="0" parTransId="{DE51D134-8779-4301-88E6-D2DB7E3DA2B0}" sibTransId="{8317971A-2589-4C00-BBB7-6A1EE6FEA2D8}"/>
    <dgm:cxn modelId="{10F4CA64-C138-4FD2-BC9C-38223871F00B}" type="presOf" srcId="{77F292DC-768C-46DC-A5A2-2814249D4427}" destId="{6B7C93FC-AC31-42CB-8D37-AAC8C06B8586}" srcOrd="1" destOrd="0" presId="urn:microsoft.com/office/officeart/2008/layout/HorizontalMultiLevelHierarchy"/>
    <dgm:cxn modelId="{C561B666-7D7A-4CFF-A534-76A7B1AFDBA8}" srcId="{27F0A3CF-5B14-424A-9756-5E1F5AE39F84}" destId="{4951533E-B55E-4DDB-A2A1-0DD1A410B39D}" srcOrd="0" destOrd="0" parTransId="{77F292DC-768C-46DC-A5A2-2814249D4427}" sibTransId="{AEAE29A3-FF9F-4497-962E-AEF9F1A7EAC9}"/>
    <dgm:cxn modelId="{CC515B48-77B5-4D76-AA99-6C6B24B80A11}" srcId="{27F0A3CF-5B14-424A-9756-5E1F5AE39F84}" destId="{D6BC36C3-C210-4A00-9247-EC06B7C445C6}" srcOrd="2" destOrd="0" parTransId="{D14EEE02-1E0C-472A-AE60-766A94DFBC14}" sibTransId="{7291E221-0BAB-4182-9161-51E79B6002CD}"/>
    <dgm:cxn modelId="{8ACBA049-CD24-4F06-87A4-A2FAEA5BB835}" type="presOf" srcId="{27F0A3CF-5B14-424A-9756-5E1F5AE39F84}" destId="{59935916-D8C6-4C4E-B14F-48A57B6B9F68}" srcOrd="0" destOrd="0" presId="urn:microsoft.com/office/officeart/2008/layout/HorizontalMultiLevelHierarchy"/>
    <dgm:cxn modelId="{A898B26B-9AB3-4153-A628-E3E2F20D1824}" type="presOf" srcId="{D58D50F6-D6AB-466F-85E4-B320AD3F42A8}" destId="{4014ECEF-0888-4009-892D-AB08DF214F2C}" srcOrd="0" destOrd="0" presId="urn:microsoft.com/office/officeart/2008/layout/HorizontalMultiLevelHierarchy"/>
    <dgm:cxn modelId="{03B3BB6C-FFE9-44B6-9C93-8E803D7C28D0}" type="presOf" srcId="{06BED08C-6348-42D4-AD94-D8D52B989DCF}" destId="{4BAC4599-5689-437F-90F2-D586D824B66C}" srcOrd="0" destOrd="0" presId="urn:microsoft.com/office/officeart/2008/layout/HorizontalMultiLevelHierarchy"/>
    <dgm:cxn modelId="{0DE76E73-D0DD-4E1C-AFAC-BDBD79BAA55B}" srcId="{27F0A3CF-5B14-424A-9756-5E1F5AE39F84}" destId="{98F641F5-43FC-4A7F-91B1-545C5E7DD563}" srcOrd="5" destOrd="0" parTransId="{06BED08C-6348-42D4-AD94-D8D52B989DCF}" sibTransId="{B846EDF0-E76C-4AEB-A3D6-6B60AD2CAC87}"/>
    <dgm:cxn modelId="{D67BDE55-4492-4F91-8DBD-3C534EDF7BB9}" type="presOf" srcId="{D14EEE02-1E0C-472A-AE60-766A94DFBC14}" destId="{CAEB46D4-E49D-409F-B7A0-0E1F95B7EAE8}" srcOrd="1" destOrd="0" presId="urn:microsoft.com/office/officeart/2008/layout/HorizontalMultiLevelHierarchy"/>
    <dgm:cxn modelId="{FD2A0356-C497-4AD4-8A60-D4855A4C1C0F}" type="presOf" srcId="{DE51D134-8779-4301-88E6-D2DB7E3DA2B0}" destId="{35252E8D-499F-40C3-9DF8-944FDD4B4038}" srcOrd="1" destOrd="0" presId="urn:microsoft.com/office/officeart/2008/layout/HorizontalMultiLevelHierarchy"/>
    <dgm:cxn modelId="{96445356-D426-40E5-852B-5437C3AD0746}" type="presOf" srcId="{A0E5D163-823F-4EB7-A974-8639FA53F1AE}" destId="{42D61C59-8415-4E78-A2CC-696EF3213CB7}" srcOrd="0" destOrd="0" presId="urn:microsoft.com/office/officeart/2008/layout/HorizontalMultiLevelHierarchy"/>
    <dgm:cxn modelId="{CD374B58-0DAF-4506-9FB7-EE1037793173}" type="presOf" srcId="{DFBE4F42-37DA-48B1-A71F-E90B731FF0F4}" destId="{E20EDDB1-67FA-4D7D-9539-9F9A64C6DD66}" srcOrd="0" destOrd="0" presId="urn:microsoft.com/office/officeart/2008/layout/HorizontalMultiLevelHierarchy"/>
    <dgm:cxn modelId="{7AFB9489-8721-418B-821E-901FC5819AB3}" type="presOf" srcId="{D14EEE02-1E0C-472A-AE60-766A94DFBC14}" destId="{31B24B2D-92AE-440C-A1A6-5F475784AD35}" srcOrd="0" destOrd="0" presId="urn:microsoft.com/office/officeart/2008/layout/HorizontalMultiLevelHierarchy"/>
    <dgm:cxn modelId="{29073390-1CA2-479D-8643-76DAFB6107F1}" type="presOf" srcId="{5949EB21-4911-4926-8458-9EEBA62DC847}" destId="{57F0B218-B8AE-4220-9430-48E42516228E}" srcOrd="0" destOrd="0" presId="urn:microsoft.com/office/officeart/2008/layout/HorizontalMultiLevelHierarchy"/>
    <dgm:cxn modelId="{32E03D97-96E3-4DD7-9C7D-F279B56AB2CD}" srcId="{27F0A3CF-5B14-424A-9756-5E1F5AE39F84}" destId="{5D034D43-3765-4458-B6D9-C01B4EF1CE9C}" srcOrd="3" destOrd="0" parTransId="{D58D50F6-D6AB-466F-85E4-B320AD3F42A8}" sibTransId="{B6E60E56-7A91-4CB5-A6E6-7AFF437EEB83}"/>
    <dgm:cxn modelId="{52E189A3-B253-43A8-B623-F5746A9DF72F}" type="presOf" srcId="{DFBE4F42-37DA-48B1-A71F-E90B731FF0F4}" destId="{379F408F-4D82-4738-A54E-47C405F251E4}" srcOrd="1" destOrd="0" presId="urn:microsoft.com/office/officeart/2008/layout/HorizontalMultiLevelHierarchy"/>
    <dgm:cxn modelId="{8B4356B1-680C-46E0-9FE7-677DDA915187}" type="presOf" srcId="{5D034D43-3765-4458-B6D9-C01B4EF1CE9C}" destId="{6D7F8648-288A-4A1F-B54A-807646FA6E13}" srcOrd="0" destOrd="0" presId="urn:microsoft.com/office/officeart/2008/layout/HorizontalMultiLevelHierarchy"/>
    <dgm:cxn modelId="{CEDEDDBB-1D2A-45B1-A3A9-2ADA843F3EB8}" srcId="{27F0A3CF-5B14-424A-9756-5E1F5AE39F84}" destId="{A0E5D163-823F-4EB7-A974-8639FA53F1AE}" srcOrd="4" destOrd="0" parTransId="{DFBE4F42-37DA-48B1-A71F-E90B731FF0F4}" sibTransId="{BEB3162B-DD54-463B-949D-ACA9C47C6D7F}"/>
    <dgm:cxn modelId="{EB50B5D5-FAE6-4F48-A7BF-0B4147406890}" type="presOf" srcId="{DE51D134-8779-4301-88E6-D2DB7E3DA2B0}" destId="{6BE7391D-3772-45C7-BB03-B5B214683C6E}" srcOrd="0" destOrd="0" presId="urn:microsoft.com/office/officeart/2008/layout/HorizontalMultiLevelHierarchy"/>
    <dgm:cxn modelId="{4E9AA6E3-D355-401C-A6BF-119CB8513E5A}" srcId="{B5169929-1A00-4B39-BAB7-B500300888FC}" destId="{27F0A3CF-5B14-424A-9756-5E1F5AE39F84}" srcOrd="0" destOrd="0" parTransId="{C499392C-CCD8-4667-ABC7-27F285F4D7CD}" sibTransId="{9EE6FBBB-E592-4881-BC26-A964F93FED14}"/>
    <dgm:cxn modelId="{DB34F0E8-7771-41E8-B188-7744CE3A86D9}" type="presOf" srcId="{B5169929-1A00-4B39-BAB7-B500300888FC}" destId="{62AF9A13-65A2-4B89-B474-136A27FEBFF4}" srcOrd="0" destOrd="0" presId="urn:microsoft.com/office/officeart/2008/layout/HorizontalMultiLevelHierarchy"/>
    <dgm:cxn modelId="{F709E5F7-61B6-4691-815E-EE051131A205}" type="presOf" srcId="{A6D27D9B-563E-4B23-AA07-2FD5245494B2}" destId="{74114163-B4E1-492A-B948-61BB1E3023B2}" srcOrd="0" destOrd="0" presId="urn:microsoft.com/office/officeart/2008/layout/HorizontalMultiLevelHierarchy"/>
    <dgm:cxn modelId="{08917AFD-A714-4A5B-AF64-B3A4BA2BBA66}" type="presOf" srcId="{98F641F5-43FC-4A7F-91B1-545C5E7DD563}" destId="{86B6F8FD-94AF-47EE-A573-412109D0A061}" srcOrd="0" destOrd="0" presId="urn:microsoft.com/office/officeart/2008/layout/HorizontalMultiLevelHierarchy"/>
    <dgm:cxn modelId="{674BF87E-8CDE-4466-8418-F0680F6FCFE7}" type="presParOf" srcId="{62AF9A13-65A2-4B89-B474-136A27FEBFF4}" destId="{522EACD8-845C-4505-99D3-C608B1CCECD7}" srcOrd="0" destOrd="0" presId="urn:microsoft.com/office/officeart/2008/layout/HorizontalMultiLevelHierarchy"/>
    <dgm:cxn modelId="{94A2A3E5-1B9D-431B-AACA-FAF2481A9379}" type="presParOf" srcId="{522EACD8-845C-4505-99D3-C608B1CCECD7}" destId="{59935916-D8C6-4C4E-B14F-48A57B6B9F68}" srcOrd="0" destOrd="0" presId="urn:microsoft.com/office/officeart/2008/layout/HorizontalMultiLevelHierarchy"/>
    <dgm:cxn modelId="{72A8C9EA-8BE7-4A22-A443-BDD0209F8ED2}" type="presParOf" srcId="{522EACD8-845C-4505-99D3-C608B1CCECD7}" destId="{CA3EF3A2-1DC4-4BDB-B04F-4D24F2890560}" srcOrd="1" destOrd="0" presId="urn:microsoft.com/office/officeart/2008/layout/HorizontalMultiLevelHierarchy"/>
    <dgm:cxn modelId="{68BF7589-1910-4661-AC29-50CE56B72E2C}" type="presParOf" srcId="{CA3EF3A2-1DC4-4BDB-B04F-4D24F2890560}" destId="{D06C129D-FFB9-48A9-9033-F70ED61AAC72}" srcOrd="0" destOrd="0" presId="urn:microsoft.com/office/officeart/2008/layout/HorizontalMultiLevelHierarchy"/>
    <dgm:cxn modelId="{CE0AD8F4-E8F6-42D5-90F0-61AF12BAFC7D}" type="presParOf" srcId="{D06C129D-FFB9-48A9-9033-F70ED61AAC72}" destId="{6B7C93FC-AC31-42CB-8D37-AAC8C06B8586}" srcOrd="0" destOrd="0" presId="urn:microsoft.com/office/officeart/2008/layout/HorizontalMultiLevelHierarchy"/>
    <dgm:cxn modelId="{1DD6F2E0-975C-4C7A-9F3C-9139E0CD932B}" type="presParOf" srcId="{CA3EF3A2-1DC4-4BDB-B04F-4D24F2890560}" destId="{62C357A9-C3C9-4EEB-907D-E3D082F6DCFE}" srcOrd="1" destOrd="0" presId="urn:microsoft.com/office/officeart/2008/layout/HorizontalMultiLevelHierarchy"/>
    <dgm:cxn modelId="{556FDD79-09D7-4F44-8021-5A8C22C78A89}" type="presParOf" srcId="{62C357A9-C3C9-4EEB-907D-E3D082F6DCFE}" destId="{B73CF9B0-EB3F-4577-8369-54F3E07425DB}" srcOrd="0" destOrd="0" presId="urn:microsoft.com/office/officeart/2008/layout/HorizontalMultiLevelHierarchy"/>
    <dgm:cxn modelId="{B686E056-3EA9-41E4-9211-B295BBFDE71C}" type="presParOf" srcId="{62C357A9-C3C9-4EEB-907D-E3D082F6DCFE}" destId="{6AEF0428-383B-403D-A5CA-DEFA57A41D68}" srcOrd="1" destOrd="0" presId="urn:microsoft.com/office/officeart/2008/layout/HorizontalMultiLevelHierarchy"/>
    <dgm:cxn modelId="{4722D869-54C6-42A5-BA27-85C0879C4B16}" type="presParOf" srcId="{CA3EF3A2-1DC4-4BDB-B04F-4D24F2890560}" destId="{6BE7391D-3772-45C7-BB03-B5B214683C6E}" srcOrd="2" destOrd="0" presId="urn:microsoft.com/office/officeart/2008/layout/HorizontalMultiLevelHierarchy"/>
    <dgm:cxn modelId="{5FFC8F96-FA3D-4BAC-A7F9-177ABFECDD06}" type="presParOf" srcId="{6BE7391D-3772-45C7-BB03-B5B214683C6E}" destId="{35252E8D-499F-40C3-9DF8-944FDD4B4038}" srcOrd="0" destOrd="0" presId="urn:microsoft.com/office/officeart/2008/layout/HorizontalMultiLevelHierarchy"/>
    <dgm:cxn modelId="{3C96CD85-3CD9-45D2-9FAC-7A7CD006D69C}" type="presParOf" srcId="{CA3EF3A2-1DC4-4BDB-B04F-4D24F2890560}" destId="{3F801B38-308E-4676-8B59-C5383BD39DF0}" srcOrd="3" destOrd="0" presId="urn:microsoft.com/office/officeart/2008/layout/HorizontalMultiLevelHierarchy"/>
    <dgm:cxn modelId="{78E5B7A8-72A7-4CC5-A098-8E997007A447}" type="presParOf" srcId="{3F801B38-308E-4676-8B59-C5383BD39DF0}" destId="{57F0B218-B8AE-4220-9430-48E42516228E}" srcOrd="0" destOrd="0" presId="urn:microsoft.com/office/officeart/2008/layout/HorizontalMultiLevelHierarchy"/>
    <dgm:cxn modelId="{57A00D1C-3FEE-4670-93C8-9CB00ADC92C0}" type="presParOf" srcId="{3F801B38-308E-4676-8B59-C5383BD39DF0}" destId="{2FB9D030-40A9-492A-AA53-F0EC50F4389C}" srcOrd="1" destOrd="0" presId="urn:microsoft.com/office/officeart/2008/layout/HorizontalMultiLevelHierarchy"/>
    <dgm:cxn modelId="{E1458E52-F557-4174-9917-76A292FDC4BE}" type="presParOf" srcId="{CA3EF3A2-1DC4-4BDB-B04F-4D24F2890560}" destId="{31B24B2D-92AE-440C-A1A6-5F475784AD35}" srcOrd="4" destOrd="0" presId="urn:microsoft.com/office/officeart/2008/layout/HorizontalMultiLevelHierarchy"/>
    <dgm:cxn modelId="{4E7E23C0-497D-4508-A814-BFD3BB820CB3}" type="presParOf" srcId="{31B24B2D-92AE-440C-A1A6-5F475784AD35}" destId="{CAEB46D4-E49D-409F-B7A0-0E1F95B7EAE8}" srcOrd="0" destOrd="0" presId="urn:microsoft.com/office/officeart/2008/layout/HorizontalMultiLevelHierarchy"/>
    <dgm:cxn modelId="{45B95CC8-E58A-490C-8F18-3C9E8EAB8B3A}" type="presParOf" srcId="{CA3EF3A2-1DC4-4BDB-B04F-4D24F2890560}" destId="{2903C718-9D6E-46DE-B199-F62A164DA655}" srcOrd="5" destOrd="0" presId="urn:microsoft.com/office/officeart/2008/layout/HorizontalMultiLevelHierarchy"/>
    <dgm:cxn modelId="{F10A0546-A7C5-41A5-A17A-982E2415A112}" type="presParOf" srcId="{2903C718-9D6E-46DE-B199-F62A164DA655}" destId="{7273DBFA-A064-4CD0-8B35-089175BB930D}" srcOrd="0" destOrd="0" presId="urn:microsoft.com/office/officeart/2008/layout/HorizontalMultiLevelHierarchy"/>
    <dgm:cxn modelId="{6115D040-E413-4C40-A2D7-44511BFAE1E4}" type="presParOf" srcId="{2903C718-9D6E-46DE-B199-F62A164DA655}" destId="{98C9F45B-CEA0-4652-9DBE-ECC32105B2AC}" srcOrd="1" destOrd="0" presId="urn:microsoft.com/office/officeart/2008/layout/HorizontalMultiLevelHierarchy"/>
    <dgm:cxn modelId="{1AAEF572-ACA1-4340-9C54-01B4C0E1A0B9}" type="presParOf" srcId="{CA3EF3A2-1DC4-4BDB-B04F-4D24F2890560}" destId="{4014ECEF-0888-4009-892D-AB08DF214F2C}" srcOrd="6" destOrd="0" presId="urn:microsoft.com/office/officeart/2008/layout/HorizontalMultiLevelHierarchy"/>
    <dgm:cxn modelId="{8F7009F0-3C37-499A-9DCD-EF3883A1C3E7}" type="presParOf" srcId="{4014ECEF-0888-4009-892D-AB08DF214F2C}" destId="{A41A1603-939C-4827-9FCF-316C0B1C80C5}" srcOrd="0" destOrd="0" presId="urn:microsoft.com/office/officeart/2008/layout/HorizontalMultiLevelHierarchy"/>
    <dgm:cxn modelId="{CBA35821-7883-46FC-B2F2-36BB93B3607F}" type="presParOf" srcId="{CA3EF3A2-1DC4-4BDB-B04F-4D24F2890560}" destId="{7437248C-8024-4AE1-97C7-61D9E3CEE9D1}" srcOrd="7" destOrd="0" presId="urn:microsoft.com/office/officeart/2008/layout/HorizontalMultiLevelHierarchy"/>
    <dgm:cxn modelId="{EC260494-1D37-4E59-B840-46C156BD0037}" type="presParOf" srcId="{7437248C-8024-4AE1-97C7-61D9E3CEE9D1}" destId="{6D7F8648-288A-4A1F-B54A-807646FA6E13}" srcOrd="0" destOrd="0" presId="urn:microsoft.com/office/officeart/2008/layout/HorizontalMultiLevelHierarchy"/>
    <dgm:cxn modelId="{28C72C84-7C1C-41AC-B83A-3108FDDC299C}" type="presParOf" srcId="{7437248C-8024-4AE1-97C7-61D9E3CEE9D1}" destId="{8EA85A96-18C3-432C-8347-38A97D9F76BA}" srcOrd="1" destOrd="0" presId="urn:microsoft.com/office/officeart/2008/layout/HorizontalMultiLevelHierarchy"/>
    <dgm:cxn modelId="{646F0C40-8F1C-4E56-AF61-BC83BB262F12}" type="presParOf" srcId="{CA3EF3A2-1DC4-4BDB-B04F-4D24F2890560}" destId="{E20EDDB1-67FA-4D7D-9539-9F9A64C6DD66}" srcOrd="8" destOrd="0" presId="urn:microsoft.com/office/officeart/2008/layout/HorizontalMultiLevelHierarchy"/>
    <dgm:cxn modelId="{8A8EB2C6-B48D-489D-B8DD-5EABF67D9BE1}" type="presParOf" srcId="{E20EDDB1-67FA-4D7D-9539-9F9A64C6DD66}" destId="{379F408F-4D82-4738-A54E-47C405F251E4}" srcOrd="0" destOrd="0" presId="urn:microsoft.com/office/officeart/2008/layout/HorizontalMultiLevelHierarchy"/>
    <dgm:cxn modelId="{BE7A3239-C444-48E8-8EA9-68E364E1A27E}" type="presParOf" srcId="{CA3EF3A2-1DC4-4BDB-B04F-4D24F2890560}" destId="{02EA5F23-ACB4-460F-A1D6-28C5813F94CA}" srcOrd="9" destOrd="0" presId="urn:microsoft.com/office/officeart/2008/layout/HorizontalMultiLevelHierarchy"/>
    <dgm:cxn modelId="{15C09A17-7D4A-454E-8AFC-D73B23C6BEE7}" type="presParOf" srcId="{02EA5F23-ACB4-460F-A1D6-28C5813F94CA}" destId="{42D61C59-8415-4E78-A2CC-696EF3213CB7}" srcOrd="0" destOrd="0" presId="urn:microsoft.com/office/officeart/2008/layout/HorizontalMultiLevelHierarchy"/>
    <dgm:cxn modelId="{23836081-D33E-43EB-9CA2-58FED0D22662}" type="presParOf" srcId="{02EA5F23-ACB4-460F-A1D6-28C5813F94CA}" destId="{4D5A1A64-052A-4B82-B438-1CE50E7B9DDD}" srcOrd="1" destOrd="0" presId="urn:microsoft.com/office/officeart/2008/layout/HorizontalMultiLevelHierarchy"/>
    <dgm:cxn modelId="{7881A076-F630-48BA-B36C-D73F70893770}" type="presParOf" srcId="{CA3EF3A2-1DC4-4BDB-B04F-4D24F2890560}" destId="{4BAC4599-5689-437F-90F2-D586D824B66C}" srcOrd="10" destOrd="0" presId="urn:microsoft.com/office/officeart/2008/layout/HorizontalMultiLevelHierarchy"/>
    <dgm:cxn modelId="{16BAA4DD-A7E8-42A1-B851-702AEE18EFBC}" type="presParOf" srcId="{4BAC4599-5689-437F-90F2-D586D824B66C}" destId="{306D64F2-4C84-48E1-A409-2866D8738324}" srcOrd="0" destOrd="0" presId="urn:microsoft.com/office/officeart/2008/layout/HorizontalMultiLevelHierarchy"/>
    <dgm:cxn modelId="{3191AEEB-0282-4AF3-853E-15A296C6F169}" type="presParOf" srcId="{CA3EF3A2-1DC4-4BDB-B04F-4D24F2890560}" destId="{F95CDC0B-1276-4756-985D-A337D52ECEA8}" srcOrd="11" destOrd="0" presId="urn:microsoft.com/office/officeart/2008/layout/HorizontalMultiLevelHierarchy"/>
    <dgm:cxn modelId="{EF95FB5A-EDB1-41D3-ABA6-C4439CB02F54}" type="presParOf" srcId="{F95CDC0B-1276-4756-985D-A337D52ECEA8}" destId="{86B6F8FD-94AF-47EE-A573-412109D0A061}" srcOrd="0" destOrd="0" presId="urn:microsoft.com/office/officeart/2008/layout/HorizontalMultiLevelHierarchy"/>
    <dgm:cxn modelId="{AADA98D9-7720-42FA-9AE9-D85DF7968CE1}" type="presParOf" srcId="{F95CDC0B-1276-4756-985D-A337D52ECEA8}" destId="{3E0D6E4B-09BF-4222-8C28-376A9B26B17A}" srcOrd="1" destOrd="0" presId="urn:microsoft.com/office/officeart/2008/layout/HorizontalMultiLevelHierarchy"/>
    <dgm:cxn modelId="{B526D2F8-60EF-4BE9-ABA2-7F1399755E6D}" type="presParOf" srcId="{CA3EF3A2-1DC4-4BDB-B04F-4D24F2890560}" destId="{74114163-B4E1-492A-B948-61BB1E3023B2}" srcOrd="12" destOrd="0" presId="urn:microsoft.com/office/officeart/2008/layout/HorizontalMultiLevelHierarchy"/>
    <dgm:cxn modelId="{092BABCE-0E6F-4864-986A-A440E22C7677}" type="presParOf" srcId="{74114163-B4E1-492A-B948-61BB1E3023B2}" destId="{7C7E430D-68D7-4EDE-AC27-89BFBE44E6D7}" srcOrd="0" destOrd="0" presId="urn:microsoft.com/office/officeart/2008/layout/HorizontalMultiLevelHierarchy"/>
    <dgm:cxn modelId="{6C7463CA-747D-428E-9A3C-31C733FD6C78}" type="presParOf" srcId="{CA3EF3A2-1DC4-4BDB-B04F-4D24F2890560}" destId="{73B4E290-2265-4E2D-9A08-6E318366BF85}" srcOrd="13" destOrd="0" presId="urn:microsoft.com/office/officeart/2008/layout/HorizontalMultiLevelHierarchy"/>
    <dgm:cxn modelId="{CD8FAD67-82E0-4782-A75A-CAEF023B99DC}" type="presParOf" srcId="{73B4E290-2265-4E2D-9A08-6E318366BF85}" destId="{0060CFB8-2A8A-4A1B-B7AA-F0317BA7B739}" srcOrd="0" destOrd="0" presId="urn:microsoft.com/office/officeart/2008/layout/HorizontalMultiLevelHierarchy"/>
    <dgm:cxn modelId="{5C9CAC26-7870-486C-AF79-2E2D1F66F48F}" type="presParOf" srcId="{73B4E290-2265-4E2D-9A08-6E318366BF85}" destId="{456D3CD5-F779-47AD-9A81-6FD6FE9F5B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4163-B4E1-492A-B948-61BB1E3023B2}">
      <dsp:nvSpPr>
        <dsp:cNvPr id="0" name=""/>
        <dsp:cNvSpPr/>
      </dsp:nvSpPr>
      <dsp:spPr>
        <a:xfrm>
          <a:off x="1060987" y="2836924"/>
          <a:ext cx="437421" cy="2500504"/>
        </a:xfrm>
        <a:custGeom>
          <a:avLst/>
          <a:gdLst/>
          <a:ahLst/>
          <a:cxnLst/>
          <a:rect l="0" t="0" r="0" b="0"/>
          <a:pathLst>
            <a:path>
              <a:moveTo>
                <a:pt x="0" y="0"/>
              </a:moveTo>
              <a:lnTo>
                <a:pt x="218710" y="0"/>
              </a:lnTo>
              <a:lnTo>
                <a:pt x="218710" y="2500504"/>
              </a:lnTo>
              <a:lnTo>
                <a:pt x="437421" y="2500504"/>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16236" y="4023714"/>
        <a:ext cx="126923" cy="126923"/>
      </dsp:txXfrm>
    </dsp:sp>
    <dsp:sp modelId="{4BAC4599-5689-437F-90F2-D586D824B66C}">
      <dsp:nvSpPr>
        <dsp:cNvPr id="0" name=""/>
        <dsp:cNvSpPr/>
      </dsp:nvSpPr>
      <dsp:spPr>
        <a:xfrm>
          <a:off x="1060987" y="2836924"/>
          <a:ext cx="437421" cy="1667002"/>
        </a:xfrm>
        <a:custGeom>
          <a:avLst/>
          <a:gdLst/>
          <a:ahLst/>
          <a:cxnLst/>
          <a:rect l="0" t="0" r="0" b="0"/>
          <a:pathLst>
            <a:path>
              <a:moveTo>
                <a:pt x="0" y="0"/>
              </a:moveTo>
              <a:lnTo>
                <a:pt x="218710" y="0"/>
              </a:lnTo>
              <a:lnTo>
                <a:pt x="218710" y="1667002"/>
              </a:lnTo>
              <a:lnTo>
                <a:pt x="437421" y="1667002"/>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36612" y="3627340"/>
        <a:ext cx="86171" cy="86171"/>
      </dsp:txXfrm>
    </dsp:sp>
    <dsp:sp modelId="{E20EDDB1-67FA-4D7D-9539-9F9A64C6DD66}">
      <dsp:nvSpPr>
        <dsp:cNvPr id="0" name=""/>
        <dsp:cNvSpPr/>
      </dsp:nvSpPr>
      <dsp:spPr>
        <a:xfrm>
          <a:off x="1060987" y="2836924"/>
          <a:ext cx="437421" cy="833501"/>
        </a:xfrm>
        <a:custGeom>
          <a:avLst/>
          <a:gdLst/>
          <a:ahLst/>
          <a:cxnLst/>
          <a:rect l="0" t="0" r="0" b="0"/>
          <a:pathLst>
            <a:path>
              <a:moveTo>
                <a:pt x="0" y="0"/>
              </a:moveTo>
              <a:lnTo>
                <a:pt x="218710" y="0"/>
              </a:lnTo>
              <a:lnTo>
                <a:pt x="218710" y="833501"/>
              </a:lnTo>
              <a:lnTo>
                <a:pt x="437421" y="833501"/>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56165" y="3230142"/>
        <a:ext cx="47065" cy="47065"/>
      </dsp:txXfrm>
    </dsp:sp>
    <dsp:sp modelId="{4014ECEF-0888-4009-892D-AB08DF214F2C}">
      <dsp:nvSpPr>
        <dsp:cNvPr id="0" name=""/>
        <dsp:cNvSpPr/>
      </dsp:nvSpPr>
      <dsp:spPr>
        <a:xfrm>
          <a:off x="1060987" y="2791204"/>
          <a:ext cx="437421" cy="91440"/>
        </a:xfrm>
        <a:custGeom>
          <a:avLst/>
          <a:gdLst/>
          <a:ahLst/>
          <a:cxnLst/>
          <a:rect l="0" t="0" r="0" b="0"/>
          <a:pathLst>
            <a:path>
              <a:moveTo>
                <a:pt x="0" y="45720"/>
              </a:moveTo>
              <a:lnTo>
                <a:pt x="437421" y="4572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68762" y="2825988"/>
        <a:ext cx="21871" cy="21871"/>
      </dsp:txXfrm>
    </dsp:sp>
    <dsp:sp modelId="{31B24B2D-92AE-440C-A1A6-5F475784AD35}">
      <dsp:nvSpPr>
        <dsp:cNvPr id="0" name=""/>
        <dsp:cNvSpPr/>
      </dsp:nvSpPr>
      <dsp:spPr>
        <a:xfrm>
          <a:off x="1060987" y="2003423"/>
          <a:ext cx="437421" cy="833501"/>
        </a:xfrm>
        <a:custGeom>
          <a:avLst/>
          <a:gdLst/>
          <a:ahLst/>
          <a:cxnLst/>
          <a:rect l="0" t="0" r="0" b="0"/>
          <a:pathLst>
            <a:path>
              <a:moveTo>
                <a:pt x="0" y="833501"/>
              </a:moveTo>
              <a:lnTo>
                <a:pt x="218710" y="833501"/>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56165" y="2396641"/>
        <a:ext cx="47065" cy="47065"/>
      </dsp:txXfrm>
    </dsp:sp>
    <dsp:sp modelId="{6BE7391D-3772-45C7-BB03-B5B214683C6E}">
      <dsp:nvSpPr>
        <dsp:cNvPr id="0" name=""/>
        <dsp:cNvSpPr/>
      </dsp:nvSpPr>
      <dsp:spPr>
        <a:xfrm>
          <a:off x="1060987" y="1169921"/>
          <a:ext cx="437421" cy="1667002"/>
        </a:xfrm>
        <a:custGeom>
          <a:avLst/>
          <a:gdLst/>
          <a:ahLst/>
          <a:cxnLst/>
          <a:rect l="0" t="0" r="0" b="0"/>
          <a:pathLst>
            <a:path>
              <a:moveTo>
                <a:pt x="0" y="1667002"/>
              </a:moveTo>
              <a:lnTo>
                <a:pt x="218710" y="1667002"/>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36612" y="1960337"/>
        <a:ext cx="86171" cy="86171"/>
      </dsp:txXfrm>
    </dsp:sp>
    <dsp:sp modelId="{D06C129D-FFB9-48A9-9033-F70ED61AAC72}">
      <dsp:nvSpPr>
        <dsp:cNvPr id="0" name=""/>
        <dsp:cNvSpPr/>
      </dsp:nvSpPr>
      <dsp:spPr>
        <a:xfrm>
          <a:off x="1060987" y="336420"/>
          <a:ext cx="437421" cy="2500504"/>
        </a:xfrm>
        <a:custGeom>
          <a:avLst/>
          <a:gdLst/>
          <a:ahLst/>
          <a:cxnLst/>
          <a:rect l="0" t="0" r="0" b="0"/>
          <a:pathLst>
            <a:path>
              <a:moveTo>
                <a:pt x="0" y="2500504"/>
              </a:moveTo>
              <a:lnTo>
                <a:pt x="218710" y="2500504"/>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16236" y="1523210"/>
        <a:ext cx="126923" cy="126923"/>
      </dsp:txXfrm>
    </dsp:sp>
    <dsp:sp modelId="{59935916-D8C6-4C4E-B14F-48A57B6B9F68}">
      <dsp:nvSpPr>
        <dsp:cNvPr id="0" name=""/>
        <dsp:cNvSpPr/>
      </dsp:nvSpPr>
      <dsp:spPr>
        <a:xfrm rot="16200000">
          <a:off x="-1860433" y="2460438"/>
          <a:ext cx="5089868" cy="75297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Commissioner’s Office</a:t>
          </a:r>
          <a:endParaRPr lang="en-US" sz="2000" i="1" kern="1200" dirty="0">
            <a:solidFill>
              <a:schemeClr val="bg1"/>
            </a:solidFill>
          </a:endParaRPr>
        </a:p>
      </dsp:txBody>
      <dsp:txXfrm>
        <a:off x="-1860433" y="2460438"/>
        <a:ext cx="5089868" cy="752971"/>
      </dsp:txXfrm>
    </dsp:sp>
    <dsp:sp modelId="{B73CF9B0-EB3F-4577-8369-54F3E07425DB}">
      <dsp:nvSpPr>
        <dsp:cNvPr id="0" name=""/>
        <dsp:cNvSpPr/>
      </dsp:nvSpPr>
      <dsp:spPr>
        <a:xfrm>
          <a:off x="1498408" y="3019"/>
          <a:ext cx="348012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Maternal and Child Health</a:t>
          </a:r>
        </a:p>
      </dsp:txBody>
      <dsp:txXfrm>
        <a:off x="1498408" y="3019"/>
        <a:ext cx="3480125" cy="666801"/>
      </dsp:txXfrm>
    </dsp:sp>
    <dsp:sp modelId="{57F0B218-B8AE-4220-9430-48E42516228E}">
      <dsp:nvSpPr>
        <dsp:cNvPr id="0" name=""/>
        <dsp:cNvSpPr/>
      </dsp:nvSpPr>
      <dsp:spPr>
        <a:xfrm>
          <a:off x="1498408" y="836520"/>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Women’s Health</a:t>
          </a:r>
          <a:endParaRPr lang="en-US" sz="2000" kern="1200" dirty="0">
            <a:solidFill>
              <a:schemeClr val="bg1"/>
            </a:solidFill>
          </a:endParaRPr>
        </a:p>
      </dsp:txBody>
      <dsp:txXfrm>
        <a:off x="1498408" y="836520"/>
        <a:ext cx="3483865" cy="666801"/>
      </dsp:txXfrm>
    </dsp:sp>
    <dsp:sp modelId="{7273DBFA-A064-4CD0-8B35-089175BB930D}">
      <dsp:nvSpPr>
        <dsp:cNvPr id="0" name=""/>
        <dsp:cNvSpPr/>
      </dsp:nvSpPr>
      <dsp:spPr>
        <a:xfrm>
          <a:off x="1498408" y="1670022"/>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Prevention and Quality Improvement</a:t>
          </a:r>
        </a:p>
      </dsp:txBody>
      <dsp:txXfrm>
        <a:off x="1498408" y="1670022"/>
        <a:ext cx="3483865" cy="666801"/>
      </dsp:txXfrm>
    </dsp:sp>
    <dsp:sp modelId="{6D7F8648-288A-4A1F-B54A-807646FA6E13}">
      <dsp:nvSpPr>
        <dsp:cNvPr id="0" name=""/>
        <dsp:cNvSpPr/>
      </dsp:nvSpPr>
      <dsp:spPr>
        <a:xfrm>
          <a:off x="1498408" y="2503523"/>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Epidemiology and Health Planning</a:t>
          </a:r>
        </a:p>
      </dsp:txBody>
      <dsp:txXfrm>
        <a:off x="1498408" y="2503523"/>
        <a:ext cx="3483865" cy="666801"/>
      </dsp:txXfrm>
    </dsp:sp>
    <dsp:sp modelId="{42D61C59-8415-4E78-A2CC-696EF3213CB7}">
      <dsp:nvSpPr>
        <dsp:cNvPr id="0" name=""/>
        <dsp:cNvSpPr/>
      </dsp:nvSpPr>
      <dsp:spPr>
        <a:xfrm>
          <a:off x="1498408" y="3337025"/>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Public Health Protection and Safety</a:t>
          </a:r>
        </a:p>
      </dsp:txBody>
      <dsp:txXfrm>
        <a:off x="1498408" y="3337025"/>
        <a:ext cx="3483865" cy="666801"/>
      </dsp:txXfrm>
    </dsp:sp>
    <dsp:sp modelId="{86B6F8FD-94AF-47EE-A573-412109D0A061}">
      <dsp:nvSpPr>
        <dsp:cNvPr id="0" name=""/>
        <dsp:cNvSpPr/>
      </dsp:nvSpPr>
      <dsp:spPr>
        <a:xfrm>
          <a:off x="1498408" y="4170526"/>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Laboratory Services</a:t>
          </a:r>
          <a:endParaRPr lang="en-US" sz="2000" kern="1200" dirty="0">
            <a:solidFill>
              <a:schemeClr val="bg1"/>
            </a:solidFill>
          </a:endParaRPr>
        </a:p>
      </dsp:txBody>
      <dsp:txXfrm>
        <a:off x="1498408" y="4170526"/>
        <a:ext cx="3483865" cy="666801"/>
      </dsp:txXfrm>
    </dsp:sp>
    <dsp:sp modelId="{0060CFB8-2A8A-4A1B-B7AA-F0317BA7B739}">
      <dsp:nvSpPr>
        <dsp:cNvPr id="0" name=""/>
        <dsp:cNvSpPr/>
      </dsp:nvSpPr>
      <dsp:spPr>
        <a:xfrm>
          <a:off x="1498408" y="5004028"/>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Administration and Financial Management</a:t>
          </a:r>
        </a:p>
      </dsp:txBody>
      <dsp:txXfrm>
        <a:off x="1498408" y="5004028"/>
        <a:ext cx="3483865" cy="66680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0.92666</cdr:x>
      <cdr:y>0.76482</cdr:y>
    </cdr:from>
    <cdr:to>
      <cdr:x>0.97877</cdr:x>
      <cdr:y>0.83138</cdr:y>
    </cdr:to>
    <cdr:sp macro="" textlink="">
      <cdr:nvSpPr>
        <cdr:cNvPr id="2" name="TextBox 2"/>
        <cdr:cNvSpPr txBox="1"/>
      </cdr:nvSpPr>
      <cdr:spPr>
        <a:xfrm xmlns:a="http://schemas.openxmlformats.org/drawingml/2006/main">
          <a:off x="5239385" y="3536405"/>
          <a:ext cx="29464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2611"/>
          </a:xfrm>
          <a:prstGeom prst="rect">
            <a:avLst/>
          </a:prstGeom>
        </p:spPr>
        <p:txBody>
          <a:bodyPr vert="horz" lIns="92309" tIns="46154" rIns="92309" bIns="46154" rtlCol="0"/>
          <a:lstStyle>
            <a:lvl1pPr algn="r">
              <a:defRPr sz="1200"/>
            </a:lvl1pPr>
          </a:lstStyle>
          <a:p>
            <a:fld id="{DFA29149-8115-4F97-A7DE-8B4901D9F730}" type="datetimeFigureOut">
              <a:rPr lang="en-US" smtClean="0"/>
              <a:t>4/11/2023</a:t>
            </a:fld>
            <a:endParaRPr lang="en-US"/>
          </a:p>
        </p:txBody>
      </p:sp>
      <p:sp>
        <p:nvSpPr>
          <p:cNvPr id="4" name="Footer Placeholder 3"/>
          <p:cNvSpPr>
            <a:spLocks noGrp="1"/>
          </p:cNvSpPr>
          <p:nvPr>
            <p:ph type="ftr" sz="quarter" idx="2"/>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2610"/>
          </a:xfrm>
          <a:prstGeom prst="rect">
            <a:avLst/>
          </a:prstGeom>
        </p:spPr>
        <p:txBody>
          <a:bodyPr vert="horz" lIns="92309" tIns="46154" rIns="92309" bIns="46154" rtlCol="0" anchor="b"/>
          <a:lstStyle>
            <a:lvl1pPr algn="r">
              <a:defRPr sz="1200"/>
            </a:lvl1pPr>
          </a:lstStyle>
          <a:p>
            <a:fld id="{927BFF56-1F20-4316-B65F-697182A2B903}" type="slidenum">
              <a:rPr lang="en-US" smtClean="0"/>
              <a:t>‹#›</a:t>
            </a:fld>
            <a:endParaRPr lang="en-US"/>
          </a:p>
        </p:txBody>
      </p:sp>
    </p:spTree>
    <p:extLst>
      <p:ext uri="{BB962C8B-B14F-4D97-AF65-F5344CB8AC3E}">
        <p14:creationId xmlns:p14="http://schemas.microsoft.com/office/powerpoint/2010/main" val="1102477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2611"/>
          </a:xfrm>
          <a:prstGeom prst="rect">
            <a:avLst/>
          </a:prstGeom>
        </p:spPr>
        <p:txBody>
          <a:bodyPr vert="horz" lIns="92309" tIns="46154" rIns="92309" bIns="46154" rtlCol="0"/>
          <a:lstStyle>
            <a:lvl1pPr algn="r">
              <a:defRPr sz="1200"/>
            </a:lvl1pPr>
          </a:lstStyle>
          <a:p>
            <a:fld id="{2042ED44-4110-4B2A-9AF4-3735870CBD30}" type="datetimeFigureOut">
              <a:rPr lang="en-US" smtClean="0"/>
              <a:t>4/11/2023</a:t>
            </a:fld>
            <a:endParaRPr lang="en-US"/>
          </a:p>
        </p:txBody>
      </p:sp>
      <p:sp>
        <p:nvSpPr>
          <p:cNvPr id="4" name="Slide Image Placeholder 3"/>
          <p:cNvSpPr>
            <a:spLocks noGrp="1" noRot="1" noChangeAspect="1"/>
          </p:cNvSpPr>
          <p:nvPr>
            <p:ph type="sldImg" idx="2"/>
          </p:nvPr>
        </p:nvSpPr>
        <p:spPr>
          <a:xfrm>
            <a:off x="701675" y="1152525"/>
            <a:ext cx="5530850" cy="3111500"/>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437221"/>
            <a:ext cx="5547360" cy="3630454"/>
          </a:xfrm>
          <a:prstGeom prst="rect">
            <a:avLst/>
          </a:prstGeom>
        </p:spPr>
        <p:txBody>
          <a:bodyPr vert="horz" lIns="92309" tIns="46154" rIns="92309" bIns="4615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2610"/>
          </a:xfrm>
          <a:prstGeom prst="rect">
            <a:avLst/>
          </a:prstGeom>
        </p:spPr>
        <p:txBody>
          <a:bodyPr vert="horz" lIns="92309" tIns="46154" rIns="92309" bIns="46154" rtlCol="0" anchor="b"/>
          <a:lstStyle>
            <a:lvl1pPr algn="r">
              <a:defRPr sz="1200"/>
            </a:lvl1pPr>
          </a:lstStyle>
          <a:p>
            <a:fld id="{42715CA2-1010-4D62-B76A-13944E30DDA1}" type="slidenum">
              <a:rPr lang="en-US" smtClean="0"/>
              <a:t>‹#›</a:t>
            </a:fld>
            <a:endParaRPr lang="en-US"/>
          </a:p>
        </p:txBody>
      </p:sp>
    </p:spTree>
    <p:extLst>
      <p:ext uri="{BB962C8B-B14F-4D97-AF65-F5344CB8AC3E}">
        <p14:creationId xmlns:p14="http://schemas.microsoft.com/office/powerpoint/2010/main" val="79635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noProof="0" dirty="0"/>
          </a:p>
        </p:txBody>
      </p:sp>
      <p:sp>
        <p:nvSpPr>
          <p:cNvPr id="4" name="Slide Number Placeholder 3"/>
          <p:cNvSpPr>
            <a:spLocks noGrp="1"/>
          </p:cNvSpPr>
          <p:nvPr>
            <p:ph type="sldNum" sz="quarter" idx="5"/>
          </p:nvPr>
        </p:nvSpPr>
        <p:spPr/>
        <p:txBody>
          <a:bodyPr/>
          <a:lstStyle/>
          <a:p>
            <a:fld id="{42715CA2-1010-4D62-B76A-13944E30DDA1}" type="slidenum">
              <a:rPr lang="en-US" smtClean="0"/>
              <a:t>2</a:t>
            </a:fld>
            <a:endParaRPr lang="en-US"/>
          </a:p>
        </p:txBody>
      </p:sp>
    </p:spTree>
    <p:extLst>
      <p:ext uri="{BB962C8B-B14F-4D97-AF65-F5344CB8AC3E}">
        <p14:creationId xmlns:p14="http://schemas.microsoft.com/office/powerpoint/2010/main" val="3030929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Likely all undercounts </a:t>
            </a:r>
          </a:p>
          <a:p>
            <a:endParaRPr lang="en-US" dirty="0"/>
          </a:p>
          <a:p>
            <a:r>
              <a:rPr lang="en-US" dirty="0"/>
              <a:t>5-6 cases every month</a:t>
            </a:r>
          </a:p>
        </p:txBody>
      </p:sp>
      <p:sp>
        <p:nvSpPr>
          <p:cNvPr id="4" name="Slide Number Placeholder 3"/>
          <p:cNvSpPr>
            <a:spLocks noGrp="1"/>
          </p:cNvSpPr>
          <p:nvPr>
            <p:ph type="sldNum" sz="quarter" idx="5"/>
          </p:nvPr>
        </p:nvSpPr>
        <p:spPr/>
        <p:txBody>
          <a:bodyPr/>
          <a:lstStyle/>
          <a:p>
            <a:fld id="{42715CA2-1010-4D62-B76A-13944E30DDA1}" type="slidenum">
              <a:rPr lang="en-US" smtClean="0"/>
              <a:t>23</a:t>
            </a:fld>
            <a:endParaRPr lang="en-US"/>
          </a:p>
        </p:txBody>
      </p:sp>
    </p:spTree>
    <p:extLst>
      <p:ext uri="{BB962C8B-B14F-4D97-AF65-F5344CB8AC3E}">
        <p14:creationId xmlns:p14="http://schemas.microsoft.com/office/powerpoint/2010/main" val="2489369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think it’s strange to not have this data, it’s not uncommon…</a:t>
            </a:r>
          </a:p>
          <a:p>
            <a:r>
              <a:rPr lang="en-US" dirty="0"/>
              <a:t>The data for perinatal HCV throughout the country are very limited. </a:t>
            </a:r>
          </a:p>
          <a:p>
            <a:r>
              <a:rPr lang="en-US" dirty="0"/>
              <a:t>https://www.cdc.gov/hepatitis/statistics/2020surveillance/hepatitis-c/table-3.4.htm </a:t>
            </a:r>
          </a:p>
        </p:txBody>
      </p:sp>
      <p:sp>
        <p:nvSpPr>
          <p:cNvPr id="4" name="Slide Number Placeholder 3"/>
          <p:cNvSpPr>
            <a:spLocks noGrp="1"/>
          </p:cNvSpPr>
          <p:nvPr>
            <p:ph type="sldNum" sz="quarter" idx="5"/>
          </p:nvPr>
        </p:nvSpPr>
        <p:spPr/>
        <p:txBody>
          <a:bodyPr/>
          <a:lstStyle/>
          <a:p>
            <a:fld id="{42715CA2-1010-4D62-B76A-13944E30DDA1}" type="slidenum">
              <a:rPr lang="en-US" smtClean="0"/>
              <a:t>24</a:t>
            </a:fld>
            <a:endParaRPr lang="en-US"/>
          </a:p>
        </p:txBody>
      </p:sp>
    </p:spTree>
    <p:extLst>
      <p:ext uri="{BB962C8B-B14F-4D97-AF65-F5344CB8AC3E}">
        <p14:creationId xmlns:p14="http://schemas.microsoft.com/office/powerpoint/2010/main" val="1683503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https://www.acog.org/womens-health/faqs/hepatitis-b-and-hepatitis-c-in-pregnancy#:~:text=Currently%2C%20there%20are%20no%20hepatitis,make%20sure%20you%20stay%20healthy. </a:t>
            </a:r>
          </a:p>
        </p:txBody>
      </p:sp>
      <p:sp>
        <p:nvSpPr>
          <p:cNvPr id="4" name="Slide Number Placeholder 3"/>
          <p:cNvSpPr>
            <a:spLocks noGrp="1"/>
          </p:cNvSpPr>
          <p:nvPr>
            <p:ph type="sldNum" sz="quarter" idx="5"/>
          </p:nvPr>
        </p:nvSpPr>
        <p:spPr/>
        <p:txBody>
          <a:bodyPr/>
          <a:lstStyle/>
          <a:p>
            <a:fld id="{42715CA2-1010-4D62-B76A-13944E30DDA1}" type="slidenum">
              <a:rPr lang="en-US" smtClean="0"/>
              <a:t>25</a:t>
            </a:fld>
            <a:endParaRPr lang="en-US"/>
          </a:p>
        </p:txBody>
      </p:sp>
    </p:spTree>
    <p:extLst>
      <p:ext uri="{BB962C8B-B14F-4D97-AF65-F5344CB8AC3E}">
        <p14:creationId xmlns:p14="http://schemas.microsoft.com/office/powerpoint/2010/main" val="3691517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26</a:t>
            </a:fld>
            <a:endParaRPr lang="en-US"/>
          </a:p>
        </p:txBody>
      </p:sp>
    </p:spTree>
    <p:extLst>
      <p:ext uri="{BB962C8B-B14F-4D97-AF65-F5344CB8AC3E}">
        <p14:creationId xmlns:p14="http://schemas.microsoft.com/office/powerpoint/2010/main" val="333399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Rationale for changing is…</a:t>
            </a:r>
          </a:p>
          <a:p>
            <a:r>
              <a:rPr lang="en-US" dirty="0"/>
              <a:t>https://www.cdc.gov/hepatitis/policy/pdfs/CDC_perinatal_hep_c_testing_508.pdf</a:t>
            </a:r>
          </a:p>
        </p:txBody>
      </p:sp>
      <p:sp>
        <p:nvSpPr>
          <p:cNvPr id="4" name="Slide Number Placeholder 3"/>
          <p:cNvSpPr>
            <a:spLocks noGrp="1"/>
          </p:cNvSpPr>
          <p:nvPr>
            <p:ph type="sldNum" sz="quarter" idx="5"/>
          </p:nvPr>
        </p:nvSpPr>
        <p:spPr/>
        <p:txBody>
          <a:bodyPr/>
          <a:lstStyle/>
          <a:p>
            <a:fld id="{42715CA2-1010-4D62-B76A-13944E30DDA1}" type="slidenum">
              <a:rPr lang="en-US" smtClean="0"/>
              <a:t>27</a:t>
            </a:fld>
            <a:endParaRPr lang="en-US"/>
          </a:p>
        </p:txBody>
      </p:sp>
    </p:spTree>
    <p:extLst>
      <p:ext uri="{BB962C8B-B14F-4D97-AF65-F5344CB8AC3E}">
        <p14:creationId xmlns:p14="http://schemas.microsoft.com/office/powerpoint/2010/main" val="2995427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28</a:t>
            </a:fld>
            <a:endParaRPr lang="en-US"/>
          </a:p>
        </p:txBody>
      </p:sp>
    </p:spTree>
    <p:extLst>
      <p:ext uri="{BB962C8B-B14F-4D97-AF65-F5344CB8AC3E}">
        <p14:creationId xmlns:p14="http://schemas.microsoft.com/office/powerpoint/2010/main" val="2959529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group looked at 20 years of data</a:t>
            </a:r>
          </a:p>
          <a:p>
            <a:r>
              <a:rPr lang="en-US" dirty="0"/>
              <a:t>Performed cost-effectiveness analysis</a:t>
            </a:r>
          </a:p>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29</a:t>
            </a:fld>
            <a:endParaRPr lang="en-US"/>
          </a:p>
        </p:txBody>
      </p:sp>
    </p:spTree>
    <p:extLst>
      <p:ext uri="{BB962C8B-B14F-4D97-AF65-F5344CB8AC3E}">
        <p14:creationId xmlns:p14="http://schemas.microsoft.com/office/powerpoint/2010/main" val="3311530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30</a:t>
            </a:fld>
            <a:endParaRPr lang="en-US"/>
          </a:p>
        </p:txBody>
      </p:sp>
    </p:spTree>
    <p:extLst>
      <p:ext uri="{BB962C8B-B14F-4D97-AF65-F5344CB8AC3E}">
        <p14:creationId xmlns:p14="http://schemas.microsoft.com/office/powerpoint/2010/main" val="1991497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31</a:t>
            </a:fld>
            <a:endParaRPr lang="en-US"/>
          </a:p>
        </p:txBody>
      </p:sp>
    </p:spTree>
    <p:extLst>
      <p:ext uri="{BB962C8B-B14F-4D97-AF65-F5344CB8AC3E}">
        <p14:creationId xmlns:p14="http://schemas.microsoft.com/office/powerpoint/2010/main" val="1066933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Pre-public comment period.</a:t>
            </a:r>
          </a:p>
          <a:p>
            <a:r>
              <a:rPr lang="en-US" dirty="0"/>
              <a:t>It’s possible the final language will differ. </a:t>
            </a:r>
          </a:p>
        </p:txBody>
      </p:sp>
      <p:sp>
        <p:nvSpPr>
          <p:cNvPr id="4" name="Slide Number Placeholder 3"/>
          <p:cNvSpPr>
            <a:spLocks noGrp="1"/>
          </p:cNvSpPr>
          <p:nvPr>
            <p:ph type="sldNum" sz="quarter" idx="5"/>
          </p:nvPr>
        </p:nvSpPr>
        <p:spPr/>
        <p:txBody>
          <a:bodyPr/>
          <a:lstStyle/>
          <a:p>
            <a:fld id="{42715CA2-1010-4D62-B76A-13944E30DDA1}" type="slidenum">
              <a:rPr lang="en-US" smtClean="0"/>
              <a:t>32</a:t>
            </a:fld>
            <a:endParaRPr lang="en-US"/>
          </a:p>
        </p:txBody>
      </p:sp>
    </p:spTree>
    <p:extLst>
      <p:ext uri="{BB962C8B-B14F-4D97-AF65-F5344CB8AC3E}">
        <p14:creationId xmlns:p14="http://schemas.microsoft.com/office/powerpoint/2010/main" val="55977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Mother is HBsAg-unknown</a:t>
            </a:r>
            <a:br>
              <a:rPr lang="en-US" b="1" dirty="0"/>
            </a:br>
            <a:r>
              <a:rPr lang="en-US" dirty="0"/>
              <a:t>If other evidence suggestive of maternal hepatitis B infection exists (e.g., presence of HBV DNA, </a:t>
            </a:r>
            <a:r>
              <a:rPr lang="en-US" dirty="0" err="1"/>
              <a:t>HBeAg</a:t>
            </a:r>
            <a:r>
              <a:rPr lang="en-US" dirty="0"/>
              <a:t>-positive, or mother known to have chronic hepatitis B infection), manage infant as if mother is HBsAg-positive</a:t>
            </a:r>
            <a:br>
              <a:rPr lang="en-US" b="1" dirty="0"/>
            </a:br>
            <a:endParaRPr lang="en-US" dirty="0"/>
          </a:p>
          <a:p>
            <a:pPr marL="742950" lvl="1" indent="-285750">
              <a:buFont typeface="Arial" panose="020B0604020202020204" pitchFamily="34" charset="0"/>
              <a:buChar char="•"/>
            </a:pPr>
            <a:r>
              <a:rPr lang="en-US" b="1" dirty="0"/>
              <a:t>Birth dose (monovalent </a:t>
            </a:r>
            <a:r>
              <a:rPr lang="en-US" b="1" dirty="0" err="1"/>
              <a:t>HepB</a:t>
            </a:r>
            <a:r>
              <a:rPr lang="en-US" b="1" dirty="0"/>
              <a:t> vaccine only):</a:t>
            </a:r>
            <a:r>
              <a:rPr lang="en-US" dirty="0"/>
              <a:t> </a:t>
            </a:r>
          </a:p>
          <a:p>
            <a:pPr marL="1143000" lvl="2" indent="-228600">
              <a:buFont typeface="Arial" panose="020B0604020202020204" pitchFamily="34" charset="0"/>
              <a:buChar char="•"/>
            </a:pPr>
            <a:r>
              <a:rPr lang="en-US" dirty="0"/>
              <a:t>Birth weight ≥2,000 grams: administer </a:t>
            </a:r>
            <a:r>
              <a:rPr lang="en-US" b="1" dirty="0" err="1"/>
              <a:t>HepB</a:t>
            </a:r>
            <a:r>
              <a:rPr lang="en-US" b="1" dirty="0"/>
              <a:t> vaccine</a:t>
            </a:r>
            <a:r>
              <a:rPr lang="en-US" dirty="0"/>
              <a:t> within 12 hours of birth. Determine mother’s HBsAg status as soon as possible. If mother is determined to be HBsAg-positive, administer </a:t>
            </a:r>
            <a:r>
              <a:rPr lang="en-US" b="1" dirty="0"/>
              <a:t>HBIG</a:t>
            </a:r>
            <a:r>
              <a:rPr lang="en-US" dirty="0"/>
              <a:t> as soon as possible (in separate limb), but no later than 7 days of age.</a:t>
            </a:r>
          </a:p>
          <a:p>
            <a:pPr marL="1143000" lvl="2" indent="-228600">
              <a:buFont typeface="Arial" panose="020B0604020202020204" pitchFamily="34" charset="0"/>
              <a:buChar char="•"/>
            </a:pPr>
            <a:r>
              <a:rPr lang="en-US" dirty="0"/>
              <a:t>Birth weight &lt;2,000 grams: administer </a:t>
            </a:r>
            <a:r>
              <a:rPr lang="en-US" b="1" dirty="0" err="1"/>
              <a:t>HepB</a:t>
            </a:r>
            <a:r>
              <a:rPr lang="en-US" b="1" dirty="0"/>
              <a:t> vaccine</a:t>
            </a:r>
            <a:r>
              <a:rPr lang="en-US" dirty="0"/>
              <a:t> and </a:t>
            </a:r>
            <a:r>
              <a:rPr lang="en-US" b="1" dirty="0"/>
              <a:t>HBIG</a:t>
            </a:r>
            <a:r>
              <a:rPr lang="en-US" dirty="0"/>
              <a:t> (in separate limbs) within 12 hours of birth. Administer 3 additional doses of </a:t>
            </a:r>
            <a:r>
              <a:rPr lang="en-US" b="1" dirty="0" err="1"/>
              <a:t>HepB</a:t>
            </a:r>
            <a:r>
              <a:rPr lang="en-US" b="1" dirty="0"/>
              <a:t> vaccine</a:t>
            </a:r>
            <a:r>
              <a:rPr lang="en-US" dirty="0"/>
              <a:t> beginning at age 1 month (total of 4 doses)</a:t>
            </a:r>
          </a:p>
          <a:p>
            <a:pPr marL="742950" lvl="1" indent="-285750">
              <a:buFont typeface="Arial" panose="020B0604020202020204" pitchFamily="34" charset="0"/>
              <a:buChar char="•"/>
            </a:pPr>
            <a:r>
              <a:rPr lang="en-US" b="1" dirty="0"/>
              <a:t>Final (3rd or 4th) dose:</a:t>
            </a:r>
            <a:r>
              <a:rPr lang="en-US" dirty="0"/>
              <a:t> administer at age 6 months </a:t>
            </a:r>
            <a:r>
              <a:rPr lang="en-US" b="1" dirty="0"/>
              <a:t>(minimum age 24 weeks)</a:t>
            </a:r>
            <a:endParaRPr lang="en-US" dirty="0"/>
          </a:p>
          <a:p>
            <a:pPr marL="742950" lvl="1" indent="-285750">
              <a:buFont typeface="Arial" panose="020B0604020202020204" pitchFamily="34" charset="0"/>
              <a:buChar char="•"/>
            </a:pPr>
            <a:r>
              <a:rPr lang="en-US" dirty="0"/>
              <a:t>If mother is determined to be HBsAg-positive or if status remains unknown, test for HBsAg and anti-HBs at age 9–12 months. If </a:t>
            </a:r>
            <a:r>
              <a:rPr lang="en-US" dirty="0" err="1"/>
              <a:t>HepB</a:t>
            </a:r>
            <a:r>
              <a:rPr lang="en-US" dirty="0"/>
              <a:t> series is delayed, test 1–2 months after final dose. Do not test before age 9 months.</a:t>
            </a:r>
          </a:p>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7</a:t>
            </a:fld>
            <a:endParaRPr lang="en-US"/>
          </a:p>
        </p:txBody>
      </p:sp>
    </p:spTree>
    <p:extLst>
      <p:ext uri="{BB962C8B-B14F-4D97-AF65-F5344CB8AC3E}">
        <p14:creationId xmlns:p14="http://schemas.microsoft.com/office/powerpoint/2010/main" val="2288662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33</a:t>
            </a:fld>
            <a:endParaRPr lang="en-US"/>
          </a:p>
        </p:txBody>
      </p:sp>
    </p:spTree>
    <p:extLst>
      <p:ext uri="{BB962C8B-B14F-4D97-AF65-F5344CB8AC3E}">
        <p14:creationId xmlns:p14="http://schemas.microsoft.com/office/powerpoint/2010/main" val="1401194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freight-text-pro"/>
              </a:rPr>
              <a:t>EPID 394, Kentucky Reportable Disease Form, Hepatitis Infection in Pregnant Women or Child (aged five (5) years or less);</a:t>
            </a:r>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34</a:t>
            </a:fld>
            <a:endParaRPr lang="en-US"/>
          </a:p>
        </p:txBody>
      </p:sp>
    </p:spTree>
    <p:extLst>
      <p:ext uri="{BB962C8B-B14F-4D97-AF65-F5344CB8AC3E}">
        <p14:creationId xmlns:p14="http://schemas.microsoft.com/office/powerpoint/2010/main" val="2903000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35</a:t>
            </a:fld>
            <a:endParaRPr lang="en-US"/>
          </a:p>
        </p:txBody>
      </p:sp>
    </p:spTree>
    <p:extLst>
      <p:ext uri="{BB962C8B-B14F-4D97-AF65-F5344CB8AC3E}">
        <p14:creationId xmlns:p14="http://schemas.microsoft.com/office/powerpoint/2010/main" val="3152934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15CA2-1010-4D62-B76A-13944E30DDA1}" type="slidenum">
              <a:rPr lang="en-US" smtClean="0"/>
              <a:t>36</a:t>
            </a:fld>
            <a:endParaRPr lang="en-US"/>
          </a:p>
        </p:txBody>
      </p:sp>
    </p:spTree>
    <p:extLst>
      <p:ext uri="{BB962C8B-B14F-4D97-AF65-F5344CB8AC3E}">
        <p14:creationId xmlns:p14="http://schemas.microsoft.com/office/powerpoint/2010/main" val="3589101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42715CA2-1010-4D62-B76A-13944E30DDA1}" type="slidenum">
              <a:rPr lang="en-US" smtClean="0"/>
              <a:t>38</a:t>
            </a:fld>
            <a:endParaRPr lang="en-US"/>
          </a:p>
        </p:txBody>
      </p:sp>
    </p:spTree>
    <p:extLst>
      <p:ext uri="{BB962C8B-B14F-4D97-AF65-F5344CB8AC3E}">
        <p14:creationId xmlns:p14="http://schemas.microsoft.com/office/powerpoint/2010/main" val="2257387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39</a:t>
            </a:fld>
            <a:endParaRPr lang="en-US"/>
          </a:p>
        </p:txBody>
      </p:sp>
    </p:spTree>
    <p:extLst>
      <p:ext uri="{BB962C8B-B14F-4D97-AF65-F5344CB8AC3E}">
        <p14:creationId xmlns:p14="http://schemas.microsoft.com/office/powerpoint/2010/main" val="3022803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40</a:t>
            </a:fld>
            <a:endParaRPr lang="en-US"/>
          </a:p>
        </p:txBody>
      </p:sp>
    </p:spTree>
    <p:extLst>
      <p:ext uri="{BB962C8B-B14F-4D97-AF65-F5344CB8AC3E}">
        <p14:creationId xmlns:p14="http://schemas.microsoft.com/office/powerpoint/2010/main" val="1902191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15CA2-1010-4D62-B76A-13944E30DDA1}" type="slidenum">
              <a:rPr lang="en-US" smtClean="0"/>
              <a:t>41</a:t>
            </a:fld>
            <a:endParaRPr lang="en-US"/>
          </a:p>
        </p:txBody>
      </p:sp>
    </p:spTree>
    <p:extLst>
      <p:ext uri="{BB962C8B-B14F-4D97-AF65-F5344CB8AC3E}">
        <p14:creationId xmlns:p14="http://schemas.microsoft.com/office/powerpoint/2010/main" val="2848201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50</a:t>
            </a:fld>
            <a:endParaRPr lang="en-US"/>
          </a:p>
        </p:txBody>
      </p:sp>
    </p:spTree>
    <p:extLst>
      <p:ext uri="{BB962C8B-B14F-4D97-AF65-F5344CB8AC3E}">
        <p14:creationId xmlns:p14="http://schemas.microsoft.com/office/powerpoint/2010/main" val="2038967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noProof="0" dirty="0"/>
          </a:p>
        </p:txBody>
      </p:sp>
      <p:sp>
        <p:nvSpPr>
          <p:cNvPr id="4" name="Slide Number Placeholder 3"/>
          <p:cNvSpPr>
            <a:spLocks noGrp="1"/>
          </p:cNvSpPr>
          <p:nvPr>
            <p:ph type="sldNum" sz="quarter" idx="5"/>
          </p:nvPr>
        </p:nvSpPr>
        <p:spPr/>
        <p:txBody>
          <a:bodyPr/>
          <a:lstStyle/>
          <a:p>
            <a:fld id="{42715CA2-1010-4D62-B76A-13944E30DDA1}" type="slidenum">
              <a:rPr lang="en-US" smtClean="0"/>
              <a:t>16</a:t>
            </a:fld>
            <a:endParaRPr lang="en-US"/>
          </a:p>
        </p:txBody>
      </p:sp>
    </p:spTree>
    <p:extLst>
      <p:ext uri="{BB962C8B-B14F-4D97-AF65-F5344CB8AC3E}">
        <p14:creationId xmlns:p14="http://schemas.microsoft.com/office/powerpoint/2010/main" val="203673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42715CA2-1010-4D62-B76A-13944E30DDA1}" type="slidenum">
              <a:rPr lang="en-US" smtClean="0"/>
              <a:t>17</a:t>
            </a:fld>
            <a:endParaRPr lang="en-US"/>
          </a:p>
        </p:txBody>
      </p:sp>
    </p:spTree>
    <p:extLst>
      <p:ext uri="{BB962C8B-B14F-4D97-AF65-F5344CB8AC3E}">
        <p14:creationId xmlns:p14="http://schemas.microsoft.com/office/powerpoint/2010/main" val="75596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2006, baby boomers were 42-60 years old</a:t>
            </a:r>
          </a:p>
          <a:p>
            <a:endParaRPr lang="en-US" dirty="0"/>
          </a:p>
          <a:p>
            <a:r>
              <a:rPr lang="en-US" dirty="0"/>
              <a:t>By 2018, we see a bimodal distribution, where there are two peaks. </a:t>
            </a:r>
          </a:p>
        </p:txBody>
      </p:sp>
      <p:sp>
        <p:nvSpPr>
          <p:cNvPr id="4" name="Slide Number Placeholder 3"/>
          <p:cNvSpPr>
            <a:spLocks noGrp="1"/>
          </p:cNvSpPr>
          <p:nvPr>
            <p:ph type="sldNum" sz="quarter" idx="5"/>
          </p:nvPr>
        </p:nvSpPr>
        <p:spPr/>
        <p:txBody>
          <a:bodyPr/>
          <a:lstStyle/>
          <a:p>
            <a:fld id="{42715CA2-1010-4D62-B76A-13944E30DDA1}" type="slidenum">
              <a:rPr lang="en-US" smtClean="0"/>
              <a:t>18</a:t>
            </a:fld>
            <a:endParaRPr lang="en-US"/>
          </a:p>
        </p:txBody>
      </p:sp>
    </p:spTree>
    <p:extLst>
      <p:ext uri="{BB962C8B-B14F-4D97-AF65-F5344CB8AC3E}">
        <p14:creationId xmlns:p14="http://schemas.microsoft.com/office/powerpoint/2010/main" val="1725531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Some other basic data for acute cases…In Kentucky, the 30-39 reports the highest incidence, 20-29 is not far behind. The pop for new cases is young.</a:t>
            </a:r>
          </a:p>
        </p:txBody>
      </p:sp>
      <p:sp>
        <p:nvSpPr>
          <p:cNvPr id="4" name="Slide Number Placeholder 3"/>
          <p:cNvSpPr>
            <a:spLocks noGrp="1"/>
          </p:cNvSpPr>
          <p:nvPr>
            <p:ph type="sldNum" sz="quarter" idx="10"/>
          </p:nvPr>
        </p:nvSpPr>
        <p:spPr/>
        <p:txBody>
          <a:bodyPr/>
          <a:lstStyle/>
          <a:p>
            <a:fld id="{42715CA2-1010-4D62-B76A-13944E30DDA1}" type="slidenum">
              <a:rPr lang="en-US" smtClean="0"/>
              <a:t>19</a:t>
            </a:fld>
            <a:endParaRPr lang="en-US"/>
          </a:p>
        </p:txBody>
      </p:sp>
    </p:spTree>
    <p:extLst>
      <p:ext uri="{BB962C8B-B14F-4D97-AF65-F5344CB8AC3E}">
        <p14:creationId xmlns:p14="http://schemas.microsoft.com/office/powerpoint/2010/main" val="3101551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acute cases by reported gender and age group. </a:t>
            </a:r>
          </a:p>
          <a:p>
            <a:r>
              <a:rPr lang="en-US" dirty="0"/>
              <a:t>The gender gap is closest among 20-29 year </a:t>
            </a:r>
            <a:r>
              <a:rPr lang="en-US" dirty="0" err="1"/>
              <a:t>olds</a:t>
            </a:r>
            <a:r>
              <a:rPr lang="en-US" dirty="0"/>
              <a:t>. </a:t>
            </a:r>
          </a:p>
        </p:txBody>
      </p:sp>
      <p:sp>
        <p:nvSpPr>
          <p:cNvPr id="4" name="Slide Number Placeholder 3"/>
          <p:cNvSpPr>
            <a:spLocks noGrp="1"/>
          </p:cNvSpPr>
          <p:nvPr>
            <p:ph type="sldNum" sz="quarter" idx="10"/>
          </p:nvPr>
        </p:nvSpPr>
        <p:spPr/>
        <p:txBody>
          <a:bodyPr/>
          <a:lstStyle/>
          <a:p>
            <a:fld id="{42715CA2-1010-4D62-B76A-13944E30DDA1}" type="slidenum">
              <a:rPr lang="en-US" smtClean="0"/>
              <a:t>20</a:t>
            </a:fld>
            <a:endParaRPr lang="en-US"/>
          </a:p>
        </p:txBody>
      </p:sp>
    </p:spTree>
    <p:extLst>
      <p:ext uri="{BB962C8B-B14F-4D97-AF65-F5344CB8AC3E}">
        <p14:creationId xmlns:p14="http://schemas.microsoft.com/office/powerpoint/2010/main" val="1273609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our birth certificate data, we see the count and rates of mothers with HCV giving birth have steadily risen over time.</a:t>
            </a:r>
          </a:p>
        </p:txBody>
      </p:sp>
      <p:sp>
        <p:nvSpPr>
          <p:cNvPr id="4" name="Slide Number Placeholder 3"/>
          <p:cNvSpPr>
            <a:spLocks noGrp="1"/>
          </p:cNvSpPr>
          <p:nvPr>
            <p:ph type="sldNum" sz="quarter" idx="5"/>
          </p:nvPr>
        </p:nvSpPr>
        <p:spPr/>
        <p:txBody>
          <a:bodyPr/>
          <a:lstStyle/>
          <a:p>
            <a:fld id="{42715CA2-1010-4D62-B76A-13944E30DDA1}" type="slidenum">
              <a:rPr lang="en-US" smtClean="0"/>
              <a:t>21</a:t>
            </a:fld>
            <a:endParaRPr lang="en-US"/>
          </a:p>
        </p:txBody>
      </p:sp>
    </p:spTree>
    <p:extLst>
      <p:ext uri="{BB962C8B-B14F-4D97-AF65-F5344CB8AC3E}">
        <p14:creationId xmlns:p14="http://schemas.microsoft.com/office/powerpoint/2010/main" val="946217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perinatal cases, among data we have available, Injection drug use is the highest reported risk factor.</a:t>
            </a:r>
          </a:p>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22</a:t>
            </a:fld>
            <a:endParaRPr lang="en-US"/>
          </a:p>
        </p:txBody>
      </p:sp>
    </p:spTree>
    <p:extLst>
      <p:ext uri="{BB962C8B-B14F-4D97-AF65-F5344CB8AC3E}">
        <p14:creationId xmlns:p14="http://schemas.microsoft.com/office/powerpoint/2010/main" val="209952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18" name="Rectangle 17"/>
          <p:cNvSpPr/>
          <p:nvPr userDrawn="1"/>
        </p:nvSpPr>
        <p:spPr>
          <a:xfrm>
            <a:off x="-7620" y="-42729"/>
            <a:ext cx="12207240" cy="3608274"/>
          </a:xfrm>
          <a:prstGeom prst="rect">
            <a:avLst/>
          </a:prstGeom>
          <a:solidFill>
            <a:srgbClr val="01203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9580" y="976393"/>
            <a:ext cx="11292840" cy="1896149"/>
          </a:xfrm>
          <a:noFill/>
        </p:spPr>
        <p:txBody>
          <a:bodyPr anchor="b">
            <a:normAutofit/>
          </a:bodyPr>
          <a:lstStyle>
            <a:lvl1pPr algn="ctr">
              <a:defRPr sz="4400" b="0">
                <a:solidFill>
                  <a:schemeClr val="bg1"/>
                </a:solidFill>
                <a:latin typeface="Gotham Bold" pitchFamily="50" charset="0"/>
              </a:defRPr>
            </a:lvl1pPr>
          </a:lstStyle>
          <a:p>
            <a:r>
              <a:rPr lang="en-US" dirty="0"/>
              <a:t>Click to edit presentation title</a:t>
            </a:r>
          </a:p>
        </p:txBody>
      </p:sp>
      <p:sp>
        <p:nvSpPr>
          <p:cNvPr id="3" name="Subtitle 2"/>
          <p:cNvSpPr>
            <a:spLocks noGrp="1"/>
          </p:cNvSpPr>
          <p:nvPr>
            <p:ph type="subTitle" idx="1" hasCustomPrompt="1"/>
          </p:nvPr>
        </p:nvSpPr>
        <p:spPr bwMode="invGray">
          <a:xfrm>
            <a:off x="449580" y="2910456"/>
            <a:ext cx="11292840" cy="576664"/>
          </a:xfrm>
        </p:spPr>
        <p:txBody>
          <a:bodyPr>
            <a:normAutofit/>
          </a:bodyPr>
          <a:lstStyle>
            <a:lvl1pPr marL="0" indent="0" algn="ctr">
              <a:buNone/>
              <a:defRPr sz="3400">
                <a:solidFill>
                  <a:srgbClr val="62BCF0"/>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Subtitle 2"/>
          <p:cNvSpPr txBox="1">
            <a:spLocks/>
          </p:cNvSpPr>
          <p:nvPr userDrawn="1"/>
        </p:nvSpPr>
        <p:spPr>
          <a:xfrm>
            <a:off x="2012397" y="5676147"/>
            <a:ext cx="8167206" cy="775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90000"/>
              </a:lnSpc>
              <a:spcBef>
                <a:spcPts val="0"/>
              </a:spcBef>
            </a:pPr>
            <a:endParaRPr lang="en-US" sz="1600" i="1" dirty="0"/>
          </a:p>
        </p:txBody>
      </p:sp>
      <p:sp>
        <p:nvSpPr>
          <p:cNvPr id="17" name="Text Placeholder 16"/>
          <p:cNvSpPr>
            <a:spLocks noGrp="1"/>
          </p:cNvSpPr>
          <p:nvPr>
            <p:ph type="body" sz="quarter" idx="10" hasCustomPrompt="1"/>
          </p:nvPr>
        </p:nvSpPr>
        <p:spPr>
          <a:xfrm>
            <a:off x="449580" y="3627140"/>
            <a:ext cx="11292840" cy="573088"/>
          </a:xfrm>
        </p:spPr>
        <p:txBody>
          <a:bodyPr anchor="ctr">
            <a:normAutofit/>
          </a:bodyPr>
          <a:lstStyle>
            <a:lvl1pPr marL="0" indent="0" algn="ctr">
              <a:buNone/>
              <a:defRPr sz="2200" b="1">
                <a:solidFill>
                  <a:srgbClr val="01203D"/>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sp>
        <p:nvSpPr>
          <p:cNvPr id="16" name="Rectangle 15">
            <a:extLst>
              <a:ext uri="{FF2B5EF4-FFF2-40B4-BE49-F238E27FC236}">
                <a16:creationId xmlns:a16="http://schemas.microsoft.com/office/drawing/2014/main" id="{5A1B9C2B-5A72-4460-A354-027E444C6875}"/>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6">
            <a:extLst>
              <a:ext uri="{FF2B5EF4-FFF2-40B4-BE49-F238E27FC236}">
                <a16:creationId xmlns:a16="http://schemas.microsoft.com/office/drawing/2014/main" id="{8F2D9F15-F418-4BC6-989C-D5588E30F701}"/>
              </a:ext>
            </a:extLst>
          </p:cNvPr>
          <p:cNvSpPr>
            <a:spLocks noGrp="1"/>
          </p:cNvSpPr>
          <p:nvPr userDrawn="1">
            <p:ph type="body" sz="quarter" idx="11" hasCustomPrompt="1"/>
          </p:nvPr>
        </p:nvSpPr>
        <p:spPr>
          <a:xfrm>
            <a:off x="449580" y="6446520"/>
            <a:ext cx="11292840" cy="411480"/>
          </a:xfrm>
        </p:spPr>
        <p:txBody>
          <a:bodyPr anchor="ctr">
            <a:normAutofit/>
          </a:bodyPr>
          <a:lstStyle>
            <a:lvl1pPr marL="0" indent="0" algn="ctr">
              <a:buNone/>
              <a:defRPr sz="2000" b="1">
                <a:solidFill>
                  <a:schemeClr val="bg1"/>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chfs.ky.gov</a:t>
            </a:r>
          </a:p>
        </p:txBody>
      </p:sp>
      <p:grpSp>
        <p:nvGrpSpPr>
          <p:cNvPr id="10" name="Group 9">
            <a:extLst>
              <a:ext uri="{FF2B5EF4-FFF2-40B4-BE49-F238E27FC236}">
                <a16:creationId xmlns:a16="http://schemas.microsoft.com/office/drawing/2014/main" id="{3348C5F2-0D26-6075-D444-25D434A25981}"/>
              </a:ext>
            </a:extLst>
          </p:cNvPr>
          <p:cNvGrpSpPr/>
          <p:nvPr userDrawn="1"/>
        </p:nvGrpSpPr>
        <p:grpSpPr>
          <a:xfrm>
            <a:off x="446252" y="4426502"/>
            <a:ext cx="11296168" cy="1828800"/>
            <a:chOff x="446252" y="4426502"/>
            <a:chExt cx="11296168" cy="182880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14" name="Graphic 13">
              <a:extLst>
                <a:ext uri="{FF2B5EF4-FFF2-40B4-BE49-F238E27FC236}">
                  <a16:creationId xmlns:a16="http://schemas.microsoft.com/office/drawing/2014/main" id="{0B3ACA43-3A85-406F-AB64-3BC98782CB7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9" name="Picture 8" descr="Logo&#10;&#10;Description automatically generated">
              <a:extLst>
                <a:ext uri="{FF2B5EF4-FFF2-40B4-BE49-F238E27FC236}">
                  <a16:creationId xmlns:a16="http://schemas.microsoft.com/office/drawing/2014/main" id="{EB407F83-9B0E-E242-AD30-F9D4B07F7DE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319456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28" userDrawn="1">
          <p15:clr>
            <a:srgbClr val="FBAE40"/>
          </p15:clr>
        </p15:guide>
        <p15:guide id="2" pos="5856" userDrawn="1">
          <p15:clr>
            <a:srgbClr val="FBAE40"/>
          </p15:clr>
        </p15:guide>
        <p15:guide id="3" pos="18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ption 3">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449580" y="967615"/>
            <a:ext cx="11292840" cy="1902191"/>
          </a:xfrm>
        </p:spPr>
        <p:txBody>
          <a:bodyPr anchor="b">
            <a:normAutofit/>
          </a:bodyPr>
          <a:lstStyle>
            <a:lvl1pPr algn="ctr">
              <a:defRPr sz="4000" b="0">
                <a:solidFill>
                  <a:srgbClr val="01203D"/>
                </a:solidFill>
                <a:latin typeface="Gotham Black" panose="02000604040000020004" pitchFamily="50" charset="0"/>
              </a:defRPr>
            </a:lvl1pPr>
          </a:lstStyle>
          <a:p>
            <a:r>
              <a:rPr lang="en-US" dirty="0"/>
              <a:t>Click to edit presentation title</a:t>
            </a:r>
          </a:p>
        </p:txBody>
      </p:sp>
      <p:sp>
        <p:nvSpPr>
          <p:cNvPr id="15" name="Subtitle 2"/>
          <p:cNvSpPr>
            <a:spLocks noGrp="1"/>
          </p:cNvSpPr>
          <p:nvPr>
            <p:ph type="subTitle" idx="1" hasCustomPrompt="1"/>
          </p:nvPr>
        </p:nvSpPr>
        <p:spPr>
          <a:xfrm>
            <a:off x="449580" y="2972448"/>
            <a:ext cx="11292840" cy="576664"/>
          </a:xfrm>
        </p:spPr>
        <p:txBody>
          <a:bodyPr>
            <a:normAutofit/>
          </a:bodyPr>
          <a:lstStyle>
            <a:lvl1pPr marL="0" indent="0" algn="ctr">
              <a:buNone/>
              <a:defRPr sz="3400">
                <a:solidFill>
                  <a:srgbClr val="01203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16" name="Text Placeholder 16"/>
          <p:cNvSpPr>
            <a:spLocks noGrp="1"/>
          </p:cNvSpPr>
          <p:nvPr>
            <p:ph type="body" sz="quarter" idx="10" hasCustomPrompt="1"/>
          </p:nvPr>
        </p:nvSpPr>
        <p:spPr>
          <a:xfrm>
            <a:off x="449580" y="3627140"/>
            <a:ext cx="11292840" cy="573088"/>
          </a:xfrm>
          <a:noFill/>
        </p:spPr>
        <p:txBody>
          <a:bodyPr anchor="ctr">
            <a:normAutofit/>
          </a:bodyPr>
          <a:lstStyle>
            <a:lvl1pPr marL="0" indent="0" algn="ctr">
              <a:buNone/>
              <a:defRPr sz="2200">
                <a:solidFill>
                  <a:srgbClr val="01203D"/>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sp>
        <p:nvSpPr>
          <p:cNvPr id="17" name="Rectangle 16">
            <a:extLst>
              <a:ext uri="{FF2B5EF4-FFF2-40B4-BE49-F238E27FC236}">
                <a16:creationId xmlns:a16="http://schemas.microsoft.com/office/drawing/2014/main" id="{2E8C2459-C6F1-448D-8985-63E4F0921456}"/>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6">
            <a:extLst>
              <a:ext uri="{FF2B5EF4-FFF2-40B4-BE49-F238E27FC236}">
                <a16:creationId xmlns:a16="http://schemas.microsoft.com/office/drawing/2014/main" id="{ED2E57C7-4CEB-4A55-93E5-172405F4E44F}"/>
              </a:ext>
            </a:extLst>
          </p:cNvPr>
          <p:cNvSpPr>
            <a:spLocks noGrp="1"/>
          </p:cNvSpPr>
          <p:nvPr>
            <p:ph type="body" sz="quarter" idx="11" hasCustomPrompt="1"/>
          </p:nvPr>
        </p:nvSpPr>
        <p:spPr>
          <a:xfrm>
            <a:off x="449580" y="6446520"/>
            <a:ext cx="11292840" cy="411480"/>
          </a:xfrm>
        </p:spPr>
        <p:txBody>
          <a:bodyPr anchor="ctr">
            <a:normAutofit/>
          </a:bodyPr>
          <a:lstStyle>
            <a:lvl1pPr marL="0" indent="0" algn="ctr">
              <a:buNone/>
              <a:defRPr sz="2000" b="1">
                <a:solidFill>
                  <a:schemeClr val="bg1"/>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chfs.ky.gov</a:t>
            </a:r>
          </a:p>
        </p:txBody>
      </p:sp>
      <p:grpSp>
        <p:nvGrpSpPr>
          <p:cNvPr id="13" name="Group 12">
            <a:extLst>
              <a:ext uri="{FF2B5EF4-FFF2-40B4-BE49-F238E27FC236}">
                <a16:creationId xmlns:a16="http://schemas.microsoft.com/office/drawing/2014/main" id="{94DD7FE5-F750-52B8-6425-0880B53E501E}"/>
              </a:ext>
            </a:extLst>
          </p:cNvPr>
          <p:cNvGrpSpPr/>
          <p:nvPr userDrawn="1"/>
        </p:nvGrpSpPr>
        <p:grpSpPr>
          <a:xfrm>
            <a:off x="446252" y="4426502"/>
            <a:ext cx="11296168" cy="1828800"/>
            <a:chOff x="446252" y="4426502"/>
            <a:chExt cx="11296168" cy="1828800"/>
          </a:xfrm>
        </p:grpSpPr>
        <p:pic>
          <p:nvPicPr>
            <p:cNvPr id="18" name="Picture 17">
              <a:extLst>
                <a:ext uri="{FF2B5EF4-FFF2-40B4-BE49-F238E27FC236}">
                  <a16:creationId xmlns:a16="http://schemas.microsoft.com/office/drawing/2014/main" id="{2CF61CC0-17B9-9175-B5AD-B1ADA972C6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0" name="Graphic 19">
              <a:extLst>
                <a:ext uri="{FF2B5EF4-FFF2-40B4-BE49-F238E27FC236}">
                  <a16:creationId xmlns:a16="http://schemas.microsoft.com/office/drawing/2014/main" id="{BF7CACC4-ECF8-3323-F11A-806C4492127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1" name="Picture 20" descr="Logo&#10;&#10;Description automatically generated">
              <a:extLst>
                <a:ext uri="{FF2B5EF4-FFF2-40B4-BE49-F238E27FC236}">
                  <a16:creationId xmlns:a16="http://schemas.microsoft.com/office/drawing/2014/main" id="{31C311CE-0294-9EC6-855E-5F77F66806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172844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2D80AB-F181-4FAB-B9C1-B5370E995CAD}"/>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42998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otham Bold" pitchFamily="50" charset="0"/>
              </a:rPr>
              <a:t>Kentucky Department for Public Health</a:t>
            </a:r>
          </a:p>
        </p:txBody>
      </p:sp>
      <p:sp>
        <p:nvSpPr>
          <p:cNvPr id="8" name="Rectangle 7"/>
          <p:cNvSpPr/>
          <p:nvPr userDrawn="1"/>
        </p:nvSpPr>
        <p:spPr>
          <a:xfrm>
            <a:off x="0" y="1938639"/>
            <a:ext cx="12192000" cy="436316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3195"/>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1" dirty="0">
                <a:latin typeface="Calibri Light" panose="020F0302020204030204" pitchFamily="34" charset="0"/>
                <a:cs typeface="Calibri Light" panose="020F0302020204030204" pitchFamily="34" charset="0"/>
              </a:rPr>
              <a:t>About Us</a:t>
            </a:r>
          </a:p>
        </p:txBody>
      </p:sp>
      <p:sp>
        <p:nvSpPr>
          <p:cNvPr id="11" name="TextBox 10"/>
          <p:cNvSpPr txBox="1"/>
          <p:nvPr userDrawn="1"/>
        </p:nvSpPr>
        <p:spPr>
          <a:xfrm>
            <a:off x="6172200" y="2261525"/>
            <a:ext cx="5578813" cy="3539430"/>
          </a:xfrm>
          <a:prstGeom prst="rect">
            <a:avLst/>
          </a:prstGeom>
          <a:noFill/>
        </p:spPr>
        <p:txBody>
          <a:bodyPr wrap="square" rtlCol="0">
            <a:spAutoFit/>
          </a:bodyPr>
          <a:lstStyle/>
          <a:p>
            <a:r>
              <a:rPr lang="en-US" sz="1600" dirty="0">
                <a:latin typeface="Gotham Medium" panose="02000604030000020004" pitchFamily="50" charset="0"/>
              </a:rPr>
              <a:t>The Department for Public Health (DPH) is dedicated to improving health and</a:t>
            </a:r>
            <a:r>
              <a:rPr lang="en-US" sz="1600" baseline="0" dirty="0">
                <a:latin typeface="Gotham Medium" panose="02000604030000020004" pitchFamily="50" charset="0"/>
              </a:rPr>
              <a:t> safety of Kentuckians through </a:t>
            </a:r>
            <a:r>
              <a:rPr lang="en-US" sz="1600" i="1" baseline="0" dirty="0">
                <a:latin typeface="Gotham Medium" panose="02000604030000020004" pitchFamily="50" charset="0"/>
              </a:rPr>
              <a:t>prevention</a:t>
            </a:r>
            <a:r>
              <a:rPr lang="en-US" sz="1600" baseline="0" dirty="0">
                <a:latin typeface="Gotham Medium" panose="02000604030000020004" pitchFamily="50" charset="0"/>
              </a:rPr>
              <a:t>, </a:t>
            </a:r>
            <a:r>
              <a:rPr lang="en-US" sz="1600" i="1" baseline="0" dirty="0">
                <a:latin typeface="Gotham Medium" panose="02000604030000020004" pitchFamily="50" charset="0"/>
              </a:rPr>
              <a:t>promotion</a:t>
            </a:r>
            <a:r>
              <a:rPr lang="en-US" sz="1600" baseline="0" dirty="0">
                <a:latin typeface="Gotham Medium" panose="02000604030000020004" pitchFamily="50" charset="0"/>
              </a:rPr>
              <a:t>, and </a:t>
            </a:r>
            <a:r>
              <a:rPr lang="en-US" sz="1600" i="1" baseline="0" dirty="0">
                <a:latin typeface="Gotham Medium" panose="02000604030000020004" pitchFamily="50" charset="0"/>
              </a:rPr>
              <a:t>protection</a:t>
            </a:r>
            <a:r>
              <a:rPr lang="en-US" sz="1600" baseline="0" dirty="0">
                <a:latin typeface="Gotham Medium" panose="02000604030000020004" pitchFamily="50" charset="0"/>
              </a:rPr>
              <a:t>.</a:t>
            </a:r>
          </a:p>
          <a:p>
            <a:endParaRPr lang="en-US" sz="1600" baseline="0" dirty="0">
              <a:latin typeface="Gotham Medium" panose="02000604030000020004" pitchFamily="50" charset="0"/>
            </a:endParaRPr>
          </a:p>
          <a:p>
            <a:r>
              <a:rPr lang="en-US" sz="1600" baseline="0" dirty="0">
                <a:latin typeface="Gotham Medium" panose="02000604030000020004" pitchFamily="50" charset="0"/>
              </a:rPr>
              <a:t>As a major component of the Cabinet for Health and Family Services, DPH provides guidance and support for health departments in all 120 counties.</a:t>
            </a:r>
          </a:p>
          <a:p>
            <a:endParaRPr lang="en-US" sz="1600" baseline="0" dirty="0">
              <a:latin typeface="Gotham Medium" panose="02000604030000020004" pitchFamily="50" charset="0"/>
            </a:endParaRPr>
          </a:p>
          <a:p>
            <a:r>
              <a:rPr lang="en-US" sz="1600" baseline="0" dirty="0">
                <a:latin typeface="Gotham Medium" panose="02000604030000020004" pitchFamily="50" charset="0"/>
              </a:rPr>
              <a:t>Serving as Kentucky’s dedicated public health resource, DPH is responsible for identifying and allocating resources to communities and public health institutions in an effort to prevent and protect against diseases, outbreaks, hazards statewide. </a:t>
            </a:r>
            <a:endParaRPr lang="en-US" sz="1600" dirty="0">
              <a:latin typeface="Gotham Medium" panose="02000604030000020004" pitchFamily="50" charset="0"/>
            </a:endParaRP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46" name="Rectangle 45"/>
          <p:cNvSpPr/>
          <p:nvPr userDrawn="1"/>
        </p:nvSpPr>
        <p:spPr>
          <a:xfrm>
            <a:off x="-7620" y="1880473"/>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9" name="Rectangle 48"/>
          <p:cNvSpPr/>
          <p:nvPr userDrawn="1"/>
        </p:nvSpPr>
        <p:spPr>
          <a:xfrm>
            <a:off x="3516" y="6301807"/>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5" name="Group 4"/>
          <p:cNvGrpSpPr/>
          <p:nvPr userDrawn="1"/>
        </p:nvGrpSpPr>
        <p:grpSpPr>
          <a:xfrm>
            <a:off x="418307" y="2238360"/>
            <a:ext cx="5196308" cy="2275412"/>
            <a:chOff x="418307" y="2831610"/>
            <a:chExt cx="5196308" cy="2275412"/>
          </a:xfrm>
        </p:grpSpPr>
        <p:sp>
          <p:nvSpPr>
            <p:cNvPr id="17" name="Oval 16"/>
            <p:cNvSpPr/>
            <p:nvPr userDrawn="1"/>
          </p:nvSpPr>
          <p:spPr>
            <a:xfrm>
              <a:off x="2519465" y="3083669"/>
              <a:ext cx="972766" cy="924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8307" y="2831610"/>
              <a:ext cx="5196308" cy="2275412"/>
            </a:xfrm>
            <a:prstGeom prst="rect">
              <a:avLst/>
            </a:prstGeom>
          </p:spPr>
        </p:pic>
      </p:grpSp>
      <p:pic>
        <p:nvPicPr>
          <p:cNvPr id="12" name="Graphic 11">
            <a:extLst>
              <a:ext uri="{FF2B5EF4-FFF2-40B4-BE49-F238E27FC236}">
                <a16:creationId xmlns:a16="http://schemas.microsoft.com/office/drawing/2014/main" id="{4F3DEF51-DA6D-4B21-89AE-E89E21091B5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25584" y="4630548"/>
            <a:ext cx="1581753" cy="1554480"/>
          </a:xfrm>
          <a:prstGeom prst="rect">
            <a:avLst/>
          </a:prstGeom>
        </p:spPr>
      </p:pic>
    </p:spTree>
    <p:extLst>
      <p:ext uri="{BB962C8B-B14F-4D97-AF65-F5344CB8AC3E}">
        <p14:creationId xmlns:p14="http://schemas.microsoft.com/office/powerpoint/2010/main" val="193601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552"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otham Bold" pitchFamily="50" charset="0"/>
              </a:rPr>
              <a:t>Kentucky Department for Public Health</a:t>
            </a:r>
          </a:p>
        </p:txBody>
      </p:sp>
      <p:sp>
        <p:nvSpPr>
          <p:cNvPr id="8" name="Rectangle 7"/>
          <p:cNvSpPr/>
          <p:nvPr userDrawn="1"/>
        </p:nvSpPr>
        <p:spPr>
          <a:xfrm>
            <a:off x="0" y="1938639"/>
            <a:ext cx="12192000" cy="204959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9866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otham Medium" panose="02000604030000020004" pitchFamily="50" charset="0"/>
              </a:rPr>
              <a:t>Mission and Vision in Action</a:t>
            </a:r>
          </a:p>
        </p:txBody>
      </p:sp>
      <p:sp>
        <p:nvSpPr>
          <p:cNvPr id="11" name="TextBox 10"/>
          <p:cNvSpPr txBox="1"/>
          <p:nvPr userDrawn="1"/>
        </p:nvSpPr>
        <p:spPr>
          <a:xfrm>
            <a:off x="6205591" y="2331486"/>
            <a:ext cx="5545422" cy="1015663"/>
          </a:xfrm>
          <a:prstGeom prst="rect">
            <a:avLst/>
          </a:prstGeom>
          <a:noFill/>
        </p:spPr>
        <p:txBody>
          <a:bodyPr wrap="square" rtlCol="0">
            <a:spAutoFit/>
          </a:bodyPr>
          <a:lstStyle/>
          <a:p>
            <a:r>
              <a:rPr lang="en-US" sz="2000" dirty="0">
                <a:latin typeface="Gotham Medium" panose="02000604030000020004" pitchFamily="50" charset="0"/>
              </a:rPr>
              <a:t>Our mission is to improve the health and safety of people in Kentucky through prevention, promotion and protection.</a:t>
            </a:r>
          </a:p>
        </p:txBody>
      </p:sp>
      <p:sp>
        <p:nvSpPr>
          <p:cNvPr id="12" name="Rectangle 11"/>
          <p:cNvSpPr/>
          <p:nvPr userDrawn="1"/>
        </p:nvSpPr>
        <p:spPr>
          <a:xfrm>
            <a:off x="457200" y="2300708"/>
            <a:ext cx="5522359" cy="1077218"/>
          </a:xfrm>
          <a:prstGeom prst="rect">
            <a:avLst/>
          </a:prstGeom>
        </p:spPr>
        <p:txBody>
          <a:bodyPr wrap="square">
            <a:spAutoFit/>
          </a:bodyPr>
          <a:lstStyle/>
          <a:p>
            <a:pPr algn="r"/>
            <a:r>
              <a:rPr lang="en-US" sz="3200" b="0" dirty="0">
                <a:latin typeface="Gotham Bold" pitchFamily="50" charset="0"/>
              </a:rPr>
              <a:t>Healthier People, </a:t>
            </a:r>
            <a:br>
              <a:rPr lang="en-US" sz="3200" b="0" dirty="0">
                <a:latin typeface="Gotham Bold" pitchFamily="50" charset="0"/>
              </a:rPr>
            </a:br>
            <a:r>
              <a:rPr lang="en-US" sz="3200" b="0" dirty="0">
                <a:latin typeface="Gotham Bold" pitchFamily="50" charset="0"/>
              </a:rPr>
              <a:t>Healthier Communities.</a:t>
            </a:r>
          </a:p>
        </p:txBody>
      </p:sp>
      <p:sp>
        <p:nvSpPr>
          <p:cNvPr id="14" name="Pentagon 13"/>
          <p:cNvSpPr/>
          <p:nvPr userDrawn="1"/>
        </p:nvSpPr>
        <p:spPr>
          <a:xfrm>
            <a:off x="7524599" y="3691136"/>
            <a:ext cx="3044952"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62BCF0"/>
              </a:solidFill>
            </a:endParaRPr>
          </a:p>
        </p:txBody>
      </p:sp>
      <p:sp>
        <p:nvSpPr>
          <p:cNvPr id="15" name="Pentagon 14"/>
          <p:cNvSpPr/>
          <p:nvPr userDrawn="1"/>
        </p:nvSpPr>
        <p:spPr>
          <a:xfrm>
            <a:off x="4756678" y="3691136"/>
            <a:ext cx="3044952"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1995054" y="3691136"/>
            <a:ext cx="3044952"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2327566" y="3795907"/>
            <a:ext cx="1538587" cy="369332"/>
          </a:xfrm>
          <a:prstGeom prst="rect">
            <a:avLst/>
          </a:prstGeom>
          <a:noFill/>
        </p:spPr>
        <p:txBody>
          <a:bodyPr wrap="square" rtlCol="0">
            <a:spAutoFit/>
          </a:bodyPr>
          <a:lstStyle/>
          <a:p>
            <a:pPr algn="ctr"/>
            <a:r>
              <a:rPr lang="en-US" sz="1800" b="1" dirty="0">
                <a:solidFill>
                  <a:schemeClr val="bg1"/>
                </a:solidFill>
              </a:rPr>
              <a:t>Prevention</a:t>
            </a:r>
          </a:p>
        </p:txBody>
      </p:sp>
      <p:sp>
        <p:nvSpPr>
          <p:cNvPr id="18" name="TextBox 17"/>
          <p:cNvSpPr txBox="1"/>
          <p:nvPr userDrawn="1"/>
        </p:nvSpPr>
        <p:spPr>
          <a:xfrm>
            <a:off x="5267039" y="3795907"/>
            <a:ext cx="1512451" cy="369332"/>
          </a:xfrm>
          <a:prstGeom prst="rect">
            <a:avLst/>
          </a:prstGeom>
          <a:noFill/>
        </p:spPr>
        <p:txBody>
          <a:bodyPr wrap="square" rtlCol="0">
            <a:spAutoFit/>
          </a:bodyPr>
          <a:lstStyle/>
          <a:p>
            <a:pPr algn="ctr"/>
            <a:r>
              <a:rPr lang="en-US" b="1" dirty="0">
                <a:solidFill>
                  <a:schemeClr val="bg1"/>
                </a:solidFill>
              </a:rPr>
              <a:t>Protection</a:t>
            </a:r>
          </a:p>
        </p:txBody>
      </p:sp>
      <p:sp>
        <p:nvSpPr>
          <p:cNvPr id="19" name="TextBox 18"/>
          <p:cNvSpPr txBox="1"/>
          <p:nvPr userDrawn="1"/>
        </p:nvSpPr>
        <p:spPr>
          <a:xfrm>
            <a:off x="8069588" y="3795907"/>
            <a:ext cx="1590713" cy="369332"/>
          </a:xfrm>
          <a:prstGeom prst="rect">
            <a:avLst/>
          </a:prstGeom>
          <a:noFill/>
        </p:spPr>
        <p:txBody>
          <a:bodyPr wrap="square" rtlCol="0">
            <a:spAutoFit/>
          </a:bodyPr>
          <a:lstStyle/>
          <a:p>
            <a:pPr algn="ctr"/>
            <a:r>
              <a:rPr lang="en-US" b="1" dirty="0">
                <a:solidFill>
                  <a:schemeClr val="bg1"/>
                </a:solidFill>
              </a:rPr>
              <a:t>Promotion</a:t>
            </a:r>
          </a:p>
        </p:txBody>
      </p:sp>
      <p:cxnSp>
        <p:nvCxnSpPr>
          <p:cNvPr id="20" name="Straight Connector 19"/>
          <p:cNvCxnSpPr/>
          <p:nvPr userDrawn="1"/>
        </p:nvCxnSpPr>
        <p:spPr>
          <a:xfrm>
            <a:off x="2494744" y="4251846"/>
            <a:ext cx="0" cy="365760"/>
          </a:xfrm>
          <a:prstGeom prst="line">
            <a:avLst/>
          </a:prstGeom>
          <a:ln w="38100">
            <a:solidFill>
              <a:srgbClr val="62BCF0"/>
            </a:solidFill>
            <a:round/>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5430981" y="4242610"/>
            <a:ext cx="0" cy="365760"/>
          </a:xfrm>
          <a:prstGeom prst="line">
            <a:avLst/>
          </a:prstGeom>
          <a:ln w="38100">
            <a:solidFill>
              <a:srgbClr val="01203D"/>
            </a:solidFill>
            <a:round/>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8272791" y="4251846"/>
            <a:ext cx="0" cy="365760"/>
          </a:xfrm>
          <a:prstGeom prst="line">
            <a:avLst/>
          </a:prstGeom>
          <a:ln w="38100">
            <a:solidFill>
              <a:srgbClr val="84BC49"/>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5292816" y="4893707"/>
            <a:ext cx="2675068" cy="1415772"/>
          </a:xfrm>
          <a:prstGeom prst="rect">
            <a:avLst/>
          </a:prstGeom>
          <a:noFill/>
        </p:spPr>
        <p:txBody>
          <a:bodyPr wrap="square" rtlCol="0">
            <a:spAutoFit/>
          </a:bodyPr>
          <a:lstStyle/>
          <a:p>
            <a:pPr algn="l">
              <a:lnSpc>
                <a:spcPct val="80000"/>
              </a:lnSpc>
              <a:spcAft>
                <a:spcPts val="1200"/>
              </a:spcAft>
            </a:pPr>
            <a:r>
              <a:rPr lang="en-US" sz="1400" dirty="0"/>
              <a:t>Environmental Inspections</a:t>
            </a:r>
          </a:p>
          <a:p>
            <a:pPr algn="l">
              <a:lnSpc>
                <a:spcPct val="80000"/>
              </a:lnSpc>
              <a:spcAft>
                <a:spcPts val="1200"/>
              </a:spcAft>
            </a:pPr>
            <a:r>
              <a:rPr lang="en-US" sz="1400" dirty="0"/>
              <a:t>Public Health and Disaster Preparedness</a:t>
            </a:r>
          </a:p>
          <a:p>
            <a:pPr algn="l">
              <a:lnSpc>
                <a:spcPct val="80000"/>
              </a:lnSpc>
              <a:spcAft>
                <a:spcPts val="1200"/>
              </a:spcAft>
            </a:pPr>
            <a:r>
              <a:rPr lang="en-US" sz="1400" dirty="0"/>
              <a:t>Disease Surveillance</a:t>
            </a:r>
          </a:p>
          <a:p>
            <a:pPr algn="l">
              <a:lnSpc>
                <a:spcPct val="80000"/>
              </a:lnSpc>
              <a:spcAft>
                <a:spcPts val="1200"/>
              </a:spcAft>
            </a:pPr>
            <a:r>
              <a:rPr lang="en-US" sz="1400" dirty="0"/>
              <a:t>Mobile Harm Reduction</a:t>
            </a:r>
          </a:p>
        </p:txBody>
      </p:sp>
      <p:sp>
        <p:nvSpPr>
          <p:cNvPr id="24" name="TextBox 23"/>
          <p:cNvSpPr txBox="1"/>
          <p:nvPr userDrawn="1"/>
        </p:nvSpPr>
        <p:spPr>
          <a:xfrm>
            <a:off x="2359207" y="4891065"/>
            <a:ext cx="1970554" cy="1243417"/>
          </a:xfrm>
          <a:prstGeom prst="rect">
            <a:avLst/>
          </a:prstGeom>
          <a:noFill/>
        </p:spPr>
        <p:txBody>
          <a:bodyPr wrap="square" rtlCol="0">
            <a:spAutoFit/>
          </a:bodyPr>
          <a:lstStyle/>
          <a:p>
            <a:pPr algn="l">
              <a:lnSpc>
                <a:spcPct val="80000"/>
              </a:lnSpc>
              <a:spcAft>
                <a:spcPts val="1200"/>
              </a:spcAft>
            </a:pPr>
            <a:r>
              <a:rPr lang="en-US" sz="1400" dirty="0"/>
              <a:t>HANDS</a:t>
            </a:r>
          </a:p>
          <a:p>
            <a:pPr algn="l">
              <a:lnSpc>
                <a:spcPct val="80000"/>
              </a:lnSpc>
              <a:spcAft>
                <a:spcPts val="1200"/>
              </a:spcAft>
            </a:pPr>
            <a:r>
              <a:rPr lang="en-US" sz="1400" dirty="0"/>
              <a:t>First Steps</a:t>
            </a:r>
          </a:p>
          <a:p>
            <a:pPr algn="l">
              <a:lnSpc>
                <a:spcPct val="80000"/>
              </a:lnSpc>
              <a:spcAft>
                <a:spcPts val="1200"/>
              </a:spcAft>
            </a:pPr>
            <a:r>
              <a:rPr lang="en-US" sz="1400" dirty="0"/>
              <a:t>Immunizations</a:t>
            </a:r>
          </a:p>
          <a:p>
            <a:pPr algn="l">
              <a:lnSpc>
                <a:spcPct val="80000"/>
              </a:lnSpc>
              <a:spcAft>
                <a:spcPts val="1200"/>
              </a:spcAft>
            </a:pPr>
            <a:r>
              <a:rPr lang="en-US" sz="1400" dirty="0"/>
              <a:t>Newborn Screening</a:t>
            </a:r>
          </a:p>
        </p:txBody>
      </p:sp>
      <p:sp>
        <p:nvSpPr>
          <p:cNvPr id="25" name="TextBox 24"/>
          <p:cNvSpPr txBox="1"/>
          <p:nvPr userDrawn="1"/>
        </p:nvSpPr>
        <p:spPr>
          <a:xfrm>
            <a:off x="8152611" y="4891065"/>
            <a:ext cx="2416939" cy="1243417"/>
          </a:xfrm>
          <a:prstGeom prst="rect">
            <a:avLst/>
          </a:prstGeom>
          <a:noFill/>
        </p:spPr>
        <p:txBody>
          <a:bodyPr wrap="square" rtlCol="0">
            <a:spAutoFit/>
          </a:bodyPr>
          <a:lstStyle/>
          <a:p>
            <a:pPr algn="l">
              <a:lnSpc>
                <a:spcPct val="80000"/>
              </a:lnSpc>
              <a:spcAft>
                <a:spcPts val="1200"/>
              </a:spcAft>
            </a:pPr>
            <a:r>
              <a:rPr lang="en-US" sz="1400" dirty="0"/>
              <a:t>WIC</a:t>
            </a:r>
          </a:p>
          <a:p>
            <a:pPr algn="l">
              <a:lnSpc>
                <a:spcPct val="80000"/>
              </a:lnSpc>
              <a:spcAft>
                <a:spcPts val="1200"/>
              </a:spcAft>
            </a:pPr>
            <a:r>
              <a:rPr lang="en-US" sz="1400" dirty="0"/>
              <a:t>Smoking Cessation</a:t>
            </a:r>
          </a:p>
          <a:p>
            <a:pPr algn="l">
              <a:lnSpc>
                <a:spcPct val="80000"/>
              </a:lnSpc>
              <a:spcAft>
                <a:spcPts val="1200"/>
              </a:spcAft>
            </a:pPr>
            <a:r>
              <a:rPr lang="en-US" sz="1400" dirty="0"/>
              <a:t>Diabetes Prevention</a:t>
            </a:r>
          </a:p>
          <a:p>
            <a:pPr algn="l">
              <a:lnSpc>
                <a:spcPct val="80000"/>
              </a:lnSpc>
              <a:spcAft>
                <a:spcPts val="1200"/>
              </a:spcAft>
            </a:pPr>
            <a:r>
              <a:rPr lang="en-US" sz="1400" dirty="0"/>
              <a:t>Prescription Assistance</a:t>
            </a: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147434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08" userDrawn="1">
          <p15:clr>
            <a:srgbClr val="FBAE40"/>
          </p15:clr>
        </p15:guide>
        <p15:guide id="2" orient="horz" pos="295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RSA Map">
    <p:spTree>
      <p:nvGrpSpPr>
        <p:cNvPr id="1" name=""/>
        <p:cNvGrpSpPr/>
        <p:nvPr/>
      </p:nvGrpSpPr>
      <p:grpSpPr>
        <a:xfrm>
          <a:off x="0" y="0"/>
          <a:ext cx="0" cy="0"/>
          <a:chOff x="0" y="0"/>
          <a:chExt cx="0" cy="0"/>
        </a:xfrm>
      </p:grpSpPr>
      <p:sp>
        <p:nvSpPr>
          <p:cNvPr id="28" name="Title 5"/>
          <p:cNvSpPr txBox="1">
            <a:spLocks/>
          </p:cNvSpPr>
          <p:nvPr userDrawn="1"/>
        </p:nvSpPr>
        <p:spPr>
          <a:xfrm>
            <a:off x="495575" y="381636"/>
            <a:ext cx="11188425"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solidFill>
                  <a:srgbClr val="01203D"/>
                </a:solidFill>
                <a:latin typeface="Gotham Bold" pitchFamily="50" charset="0"/>
              </a:rPr>
              <a:t>Kentucky Department for Public Health</a:t>
            </a:r>
          </a:p>
        </p:txBody>
      </p:sp>
      <p:sp>
        <p:nvSpPr>
          <p:cNvPr id="8" name="Rectangle 7"/>
          <p:cNvSpPr/>
          <p:nvPr userDrawn="1"/>
        </p:nvSpPr>
        <p:spPr>
          <a:xfrm>
            <a:off x="0" y="1938639"/>
            <a:ext cx="12192000" cy="24126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9496"/>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Calibri Light" panose="020F0302020204030204" pitchFamily="34" charset="0"/>
              </a:rPr>
              <a:t>Response to the Opioid Crisis</a:t>
            </a:r>
          </a:p>
        </p:txBody>
      </p:sp>
      <p:sp>
        <p:nvSpPr>
          <p:cNvPr id="14" name="Pentagon 13"/>
          <p:cNvSpPr/>
          <p:nvPr userDrawn="1"/>
        </p:nvSpPr>
        <p:spPr>
          <a:xfrm>
            <a:off x="8287050" y="3490913"/>
            <a:ext cx="2819314"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Pentagon 14"/>
          <p:cNvSpPr/>
          <p:nvPr userDrawn="1"/>
        </p:nvSpPr>
        <p:spPr>
          <a:xfrm>
            <a:off x="8287050" y="2839317"/>
            <a:ext cx="2819314"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8287050" y="2191675"/>
            <a:ext cx="2819314"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8287050" y="2305057"/>
            <a:ext cx="2538604" cy="338554"/>
          </a:xfrm>
          <a:prstGeom prst="rect">
            <a:avLst/>
          </a:prstGeom>
          <a:noFill/>
        </p:spPr>
        <p:txBody>
          <a:bodyPr wrap="square" rtlCol="0">
            <a:spAutoFit/>
          </a:bodyPr>
          <a:lstStyle/>
          <a:p>
            <a:pPr algn="l"/>
            <a:r>
              <a:rPr lang="en-US" sz="1600" b="1" dirty="0">
                <a:solidFill>
                  <a:schemeClr val="bg1"/>
                </a:solidFill>
              </a:rPr>
              <a:t>Syringe Exchange</a:t>
            </a:r>
          </a:p>
        </p:txBody>
      </p:sp>
      <p:sp>
        <p:nvSpPr>
          <p:cNvPr id="18" name="TextBox 17"/>
          <p:cNvSpPr txBox="1"/>
          <p:nvPr userDrawn="1"/>
        </p:nvSpPr>
        <p:spPr>
          <a:xfrm>
            <a:off x="8231634" y="2954596"/>
            <a:ext cx="3045346" cy="338554"/>
          </a:xfrm>
          <a:prstGeom prst="rect">
            <a:avLst/>
          </a:prstGeom>
          <a:noFill/>
        </p:spPr>
        <p:txBody>
          <a:bodyPr wrap="square" rtlCol="0">
            <a:spAutoFit/>
          </a:bodyPr>
          <a:lstStyle/>
          <a:p>
            <a:pPr algn="l"/>
            <a:r>
              <a:rPr lang="en-US" sz="1550" b="1" dirty="0">
                <a:solidFill>
                  <a:schemeClr val="bg1"/>
                </a:solidFill>
              </a:rPr>
              <a:t>www.FindHelpNowKY.org</a:t>
            </a:r>
          </a:p>
        </p:txBody>
      </p:sp>
      <p:sp>
        <p:nvSpPr>
          <p:cNvPr id="19" name="TextBox 18"/>
          <p:cNvSpPr txBox="1"/>
          <p:nvPr userDrawn="1"/>
        </p:nvSpPr>
        <p:spPr>
          <a:xfrm>
            <a:off x="8287049" y="3606724"/>
            <a:ext cx="2819314" cy="338554"/>
          </a:xfrm>
          <a:prstGeom prst="rect">
            <a:avLst/>
          </a:prstGeom>
          <a:noFill/>
        </p:spPr>
        <p:txBody>
          <a:bodyPr wrap="square" rtlCol="0">
            <a:spAutoFit/>
          </a:bodyPr>
          <a:lstStyle/>
          <a:p>
            <a:pPr algn="l"/>
            <a:r>
              <a:rPr lang="en-US" sz="1600" b="1" dirty="0">
                <a:solidFill>
                  <a:schemeClr val="bg1"/>
                </a:solidFill>
              </a:rPr>
              <a:t>Naloxone Distribution</a:t>
            </a:r>
          </a:p>
        </p:txBody>
      </p:sp>
      <p:sp>
        <p:nvSpPr>
          <p:cNvPr id="4" name="Slide Number Placeholder 3"/>
          <p:cNvSpPr>
            <a:spLocks noGrp="1"/>
          </p:cNvSpPr>
          <p:nvPr>
            <p:ph type="sldNum" sz="quarter" idx="12"/>
          </p:nvPr>
        </p:nvSpPr>
        <p:spPr>
          <a:xfrm>
            <a:off x="11428579" y="6538088"/>
            <a:ext cx="695325" cy="251816"/>
          </a:xfrm>
        </p:spPr>
        <p:txBody>
          <a:bodyPr/>
          <a:lstStyle>
            <a:lvl1pPr>
              <a:defRPr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26" name="Picture Placeholder 2"/>
          <p:cNvSpPr>
            <a:spLocks noGrp="1"/>
          </p:cNvSpPr>
          <p:nvPr>
            <p:ph type="pic" idx="1" hasCustomPrompt="1"/>
          </p:nvPr>
        </p:nvSpPr>
        <p:spPr>
          <a:xfrm>
            <a:off x="495575" y="2191675"/>
            <a:ext cx="7510764" cy="437794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Tree>
    <p:extLst>
      <p:ext uri="{BB962C8B-B14F-4D97-AF65-F5344CB8AC3E}">
        <p14:creationId xmlns:p14="http://schemas.microsoft.com/office/powerpoint/2010/main" val="338858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 System1">
    <p:spTree>
      <p:nvGrpSpPr>
        <p:cNvPr id="1" name=""/>
        <p:cNvGrpSpPr/>
        <p:nvPr/>
      </p:nvGrpSpPr>
      <p:grpSpPr>
        <a:xfrm>
          <a:off x="0" y="0"/>
          <a:ext cx="0" cy="0"/>
          <a:chOff x="0" y="0"/>
          <a:chExt cx="0" cy="0"/>
        </a:xfrm>
      </p:grpSpPr>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otham Bold" pitchFamily="50"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9" name="Oval 8"/>
          <p:cNvSpPr/>
          <p:nvPr userDrawn="1"/>
        </p:nvSpPr>
        <p:spPr>
          <a:xfrm>
            <a:off x="1638300" y="2370553"/>
            <a:ext cx="1844675" cy="1844675"/>
          </a:xfrm>
          <a:prstGeom prst="ellipse">
            <a:avLst/>
          </a:prstGeom>
          <a:no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1734740" y="2466993"/>
            <a:ext cx="1651794" cy="1651794"/>
          </a:xfrm>
          <a:prstGeom prst="ellipse">
            <a:avLst/>
          </a:prstGeom>
          <a:solidFill>
            <a:srgbClr val="01203D"/>
          </a:solid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051067" y="2785059"/>
            <a:ext cx="963725" cy="1015663"/>
          </a:xfrm>
          <a:prstGeom prst="rect">
            <a:avLst/>
          </a:prstGeom>
        </p:spPr>
        <p:txBody>
          <a:bodyPr wrap="none">
            <a:spAutoFit/>
          </a:bodyPr>
          <a:lstStyle/>
          <a:p>
            <a:r>
              <a:rPr lang="en-US" sz="6000" b="1" dirty="0">
                <a:solidFill>
                  <a:schemeClr val="bg1"/>
                </a:solidFill>
              </a:rPr>
              <a:t>61</a:t>
            </a:r>
          </a:p>
        </p:txBody>
      </p:sp>
      <p:cxnSp>
        <p:nvCxnSpPr>
          <p:cNvPr id="12" name="Straight Connector 11"/>
          <p:cNvCxnSpPr/>
          <p:nvPr userDrawn="1"/>
        </p:nvCxnSpPr>
        <p:spPr>
          <a:xfrm>
            <a:off x="2560637" y="4215228"/>
            <a:ext cx="0" cy="457200"/>
          </a:xfrm>
          <a:prstGeom prst="line">
            <a:avLst/>
          </a:prstGeom>
          <a:ln w="38100">
            <a:solidFill>
              <a:srgbClr val="01203D"/>
            </a:solidFill>
            <a:round/>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074737" y="4963942"/>
            <a:ext cx="2989263" cy="1200329"/>
          </a:xfrm>
          <a:prstGeom prst="rect">
            <a:avLst/>
          </a:prstGeom>
          <a:noFill/>
        </p:spPr>
        <p:txBody>
          <a:bodyPr wrap="square" rtlCol="0">
            <a:spAutoFit/>
          </a:bodyPr>
          <a:lstStyle/>
          <a:p>
            <a:pPr algn="ctr"/>
            <a:r>
              <a:rPr lang="en-US" dirty="0"/>
              <a:t>Partners with 61 local health departments to provide core services in all 120 counties</a:t>
            </a:r>
          </a:p>
          <a:p>
            <a:endParaRPr lang="en-US" dirty="0"/>
          </a:p>
        </p:txBody>
      </p:sp>
      <p:sp>
        <p:nvSpPr>
          <p:cNvPr id="14" name="Oval 13"/>
          <p:cNvSpPr/>
          <p:nvPr userDrawn="1"/>
        </p:nvSpPr>
        <p:spPr>
          <a:xfrm>
            <a:off x="5173662" y="2370553"/>
            <a:ext cx="1844675" cy="1844675"/>
          </a:xfrm>
          <a:prstGeom prst="ellipse">
            <a:avLst/>
          </a:prstGeom>
          <a:no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5270102" y="2466993"/>
            <a:ext cx="1651794" cy="1651794"/>
          </a:xfrm>
          <a:prstGeom prst="ellipse">
            <a:avLst/>
          </a:prstGeom>
          <a:solidFill>
            <a:srgbClr val="62BCF0"/>
          </a:solid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489102" y="2860949"/>
            <a:ext cx="1213794" cy="935000"/>
          </a:xfrm>
          <a:prstGeom prst="rect">
            <a:avLst/>
          </a:prstGeom>
        </p:spPr>
        <p:txBody>
          <a:bodyPr wrap="none">
            <a:spAutoFit/>
          </a:bodyPr>
          <a:lstStyle/>
          <a:p>
            <a:pPr algn="ctr">
              <a:lnSpc>
                <a:spcPct val="60000"/>
              </a:lnSpc>
            </a:pPr>
            <a:r>
              <a:rPr lang="en-US" sz="6000" b="1" dirty="0">
                <a:solidFill>
                  <a:schemeClr val="bg1"/>
                </a:solidFill>
              </a:rPr>
              <a:t>4</a:t>
            </a:r>
            <a:br>
              <a:rPr lang="en-US" sz="6000" b="1" dirty="0">
                <a:solidFill>
                  <a:schemeClr val="bg1"/>
                </a:solidFill>
              </a:rPr>
            </a:br>
            <a:r>
              <a:rPr lang="en-US" sz="2800" b="1" dirty="0">
                <a:solidFill>
                  <a:schemeClr val="bg1"/>
                </a:solidFill>
              </a:rPr>
              <a:t>million</a:t>
            </a:r>
          </a:p>
        </p:txBody>
      </p:sp>
      <p:cxnSp>
        <p:nvCxnSpPr>
          <p:cNvPr id="17" name="Straight Connector 16"/>
          <p:cNvCxnSpPr/>
          <p:nvPr userDrawn="1"/>
        </p:nvCxnSpPr>
        <p:spPr>
          <a:xfrm>
            <a:off x="6095999" y="4215228"/>
            <a:ext cx="0" cy="457200"/>
          </a:xfrm>
          <a:prstGeom prst="line">
            <a:avLst/>
          </a:prstGeom>
          <a:ln w="38100">
            <a:solidFill>
              <a:srgbClr val="62BCF0"/>
            </a:solidFill>
            <a:round/>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4610099" y="4963942"/>
            <a:ext cx="2989263" cy="1200329"/>
          </a:xfrm>
          <a:prstGeom prst="rect">
            <a:avLst/>
          </a:prstGeom>
          <a:noFill/>
        </p:spPr>
        <p:txBody>
          <a:bodyPr wrap="square" rtlCol="0">
            <a:spAutoFit/>
          </a:bodyPr>
          <a:lstStyle/>
          <a:p>
            <a:pPr algn="ctr"/>
            <a:r>
              <a:rPr lang="en-US" dirty="0"/>
              <a:t>Delivers more than 4 million</a:t>
            </a:r>
            <a:r>
              <a:rPr lang="en-US" baseline="0" dirty="0"/>
              <a:t> </a:t>
            </a:r>
            <a:r>
              <a:rPr lang="en-US" dirty="0"/>
              <a:t>services to over 400,000 Kentuckians annually</a:t>
            </a:r>
          </a:p>
          <a:p>
            <a:endParaRPr lang="en-US" dirty="0"/>
          </a:p>
        </p:txBody>
      </p:sp>
      <p:sp>
        <p:nvSpPr>
          <p:cNvPr id="19" name="Oval 18"/>
          <p:cNvSpPr/>
          <p:nvPr userDrawn="1"/>
        </p:nvSpPr>
        <p:spPr>
          <a:xfrm>
            <a:off x="8917213" y="2370553"/>
            <a:ext cx="1844675" cy="1844675"/>
          </a:xfrm>
          <a:prstGeom prst="ellipse">
            <a:avLst/>
          </a:prstGeom>
          <a:no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9013653" y="2466993"/>
            <a:ext cx="1651794" cy="1651794"/>
          </a:xfrm>
          <a:prstGeom prst="ellipse">
            <a:avLst/>
          </a:prstGeom>
          <a:solidFill>
            <a:srgbClr val="84BC49"/>
          </a:solid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137162" y="2785058"/>
            <a:ext cx="1293944" cy="1015663"/>
          </a:xfrm>
          <a:prstGeom prst="rect">
            <a:avLst/>
          </a:prstGeom>
        </p:spPr>
        <p:txBody>
          <a:bodyPr wrap="none">
            <a:spAutoFit/>
          </a:bodyPr>
          <a:lstStyle/>
          <a:p>
            <a:r>
              <a:rPr lang="en-US" sz="6000" b="1" dirty="0">
                <a:solidFill>
                  <a:schemeClr val="bg1"/>
                </a:solidFill>
              </a:rPr>
              <a:t>1/3</a:t>
            </a:r>
          </a:p>
        </p:txBody>
      </p:sp>
      <p:cxnSp>
        <p:nvCxnSpPr>
          <p:cNvPr id="22" name="Straight Connector 21"/>
          <p:cNvCxnSpPr/>
          <p:nvPr userDrawn="1"/>
        </p:nvCxnSpPr>
        <p:spPr>
          <a:xfrm>
            <a:off x="9839550" y="4215228"/>
            <a:ext cx="0" cy="457200"/>
          </a:xfrm>
          <a:prstGeom prst="line">
            <a:avLst/>
          </a:prstGeom>
          <a:ln w="38100">
            <a:solidFill>
              <a:srgbClr val="84BC49"/>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8353650" y="4963942"/>
            <a:ext cx="2989263" cy="923330"/>
          </a:xfrm>
          <a:prstGeom prst="rect">
            <a:avLst/>
          </a:prstGeom>
          <a:noFill/>
        </p:spPr>
        <p:txBody>
          <a:bodyPr wrap="square" rtlCol="0">
            <a:spAutoFit/>
          </a:bodyPr>
          <a:lstStyle/>
          <a:p>
            <a:pPr algn="ctr"/>
            <a:r>
              <a:rPr lang="en-US" dirty="0"/>
              <a:t>Regulates an estimated third of Kentucky’s economy</a:t>
            </a:r>
          </a:p>
          <a:p>
            <a:endParaRPr lang="en-US" dirty="0"/>
          </a:p>
        </p:txBody>
      </p:sp>
      <p:sp>
        <p:nvSpPr>
          <p:cNvPr id="24" name="Title 5"/>
          <p:cNvSpPr txBox="1">
            <a:spLocks/>
          </p:cNvSpPr>
          <p:nvPr userDrawn="1"/>
        </p:nvSpPr>
        <p:spPr>
          <a:xfrm>
            <a:off x="0" y="1274831"/>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200" b="0" dirty="0">
                <a:solidFill>
                  <a:srgbClr val="01203D"/>
                </a:solidFill>
                <a:latin typeface="+mn-lt"/>
              </a:rPr>
              <a:t>Overview of Kentucky’s Largest Healthcare System</a:t>
            </a:r>
          </a:p>
        </p:txBody>
      </p:sp>
    </p:spTree>
    <p:extLst>
      <p:ext uri="{BB962C8B-B14F-4D97-AF65-F5344CB8AC3E}">
        <p14:creationId xmlns:p14="http://schemas.microsoft.com/office/powerpoint/2010/main" val="29020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 System2">
    <p:spTree>
      <p:nvGrpSpPr>
        <p:cNvPr id="1" name=""/>
        <p:cNvGrpSpPr/>
        <p:nvPr/>
      </p:nvGrpSpPr>
      <p:grpSpPr>
        <a:xfrm>
          <a:off x="0" y="0"/>
          <a:ext cx="0" cy="0"/>
          <a:chOff x="0" y="0"/>
          <a:chExt cx="0" cy="0"/>
        </a:xfrm>
      </p:grpSpPr>
      <p:sp>
        <p:nvSpPr>
          <p:cNvPr id="26" name="Picture Placeholder 2"/>
          <p:cNvSpPr>
            <a:spLocks noGrp="1"/>
          </p:cNvSpPr>
          <p:nvPr>
            <p:ph type="pic" idx="1" hasCustomPrompt="1"/>
          </p:nvPr>
        </p:nvSpPr>
        <p:spPr>
          <a:xfrm>
            <a:off x="1758" y="1954498"/>
            <a:ext cx="12188484" cy="4903502"/>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otham Bold" pitchFamily="50"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a:solidFill>
                  <a:srgbClr val="01203D"/>
                </a:solidFill>
                <a:latin typeface="Gotham Bold" pitchFamily="50" charset="0"/>
              </a:defRPr>
            </a:lvl1pPr>
          </a:lstStyle>
          <a:p>
            <a:fld id="{ABB8925F-B6BB-49B0-9469-5285B9C99CB3}" type="slidenum">
              <a:rPr lang="en-US" smtClean="0"/>
              <a:pPr/>
              <a:t>‹#›</a:t>
            </a:fld>
            <a:endParaRPr lang="en-US" dirty="0"/>
          </a:p>
        </p:txBody>
      </p:sp>
      <p:sp>
        <p:nvSpPr>
          <p:cNvPr id="24" name="Title 5"/>
          <p:cNvSpPr txBox="1">
            <a:spLocks/>
          </p:cNvSpPr>
          <p:nvPr userDrawn="1"/>
        </p:nvSpPr>
        <p:spPr>
          <a:xfrm>
            <a:off x="0" y="1284064"/>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otham Medium" panose="02000604030000020004" pitchFamily="50" charset="0"/>
              </a:rPr>
              <a:t>Statewide Reach</a:t>
            </a:r>
          </a:p>
        </p:txBody>
      </p:sp>
      <p:sp>
        <p:nvSpPr>
          <p:cNvPr id="29" name="Rectangle 28"/>
          <p:cNvSpPr/>
          <p:nvPr userDrawn="1"/>
        </p:nvSpPr>
        <p:spPr>
          <a:xfrm>
            <a:off x="1758" y="1880476"/>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149241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gram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67B39D-87AC-4D39-8154-C6852A584385}" type="datetime1">
              <a:rPr lang="en-US" smtClean="0"/>
              <a:pPr/>
              <a:t>4/11/2023</a:t>
            </a:fld>
            <a:endParaRPr lang="en-US" dirty="0"/>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0" name="Rectangle 9"/>
          <p:cNvSpPr/>
          <p:nvPr userDrawn="1"/>
        </p:nvSpPr>
        <p:spPr>
          <a:xfrm>
            <a:off x="0" y="-5714"/>
            <a:ext cx="4069080" cy="6869429"/>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5"/>
          <p:cNvSpPr txBox="1">
            <a:spLocks/>
          </p:cNvSpPr>
          <p:nvPr userDrawn="1"/>
        </p:nvSpPr>
        <p:spPr>
          <a:xfrm>
            <a:off x="470796" y="2885732"/>
            <a:ext cx="316275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chemeClr val="bg1"/>
                </a:solidFill>
                <a:latin typeface="Calibri Light" panose="020F0302020204030204" pitchFamily="34" charset="0"/>
              </a:rPr>
              <a:t>Organizational Chart</a:t>
            </a:r>
          </a:p>
        </p:txBody>
      </p:sp>
      <p:graphicFrame>
        <p:nvGraphicFramePr>
          <p:cNvPr id="13" name="Diagram 12"/>
          <p:cNvGraphicFramePr/>
          <p:nvPr userDrawn="1">
            <p:extLst>
              <p:ext uri="{D42A27DB-BD31-4B8C-83A1-F6EECF244321}">
                <p14:modId xmlns:p14="http://schemas.microsoft.com/office/powerpoint/2010/main" val="1403437812"/>
              </p:ext>
            </p:extLst>
          </p:nvPr>
        </p:nvGraphicFramePr>
        <p:xfrm>
          <a:off x="4013349" y="499710"/>
          <a:ext cx="5290290" cy="567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28"/>
          <p:cNvSpPr/>
          <p:nvPr userDrawn="1"/>
        </p:nvSpPr>
        <p:spPr>
          <a:xfrm>
            <a:off x="9107055" y="145721"/>
            <a:ext cx="3016849" cy="6457152"/>
          </a:xfrm>
          <a:prstGeom prst="rect">
            <a:avLst/>
          </a:prstGeom>
        </p:spPr>
        <p:txBody>
          <a:bodyPr wrap="square">
            <a:spAutoFit/>
          </a:bodyPr>
          <a:lstStyle/>
          <a:p>
            <a:pPr lvl="0" algn="l" defTabSz="889000">
              <a:lnSpc>
                <a:spcPct val="80000"/>
              </a:lnSpc>
              <a:spcBef>
                <a:spcPct val="0"/>
              </a:spcBef>
              <a:spcAft>
                <a:spcPct val="35000"/>
              </a:spcAft>
            </a:pPr>
            <a:r>
              <a:rPr lang="en-US" sz="1100" kern="1200" dirty="0">
                <a:solidFill>
                  <a:srgbClr val="62BCF0"/>
                </a:solidFill>
              </a:rPr>
              <a:t>Health Equity</a:t>
            </a:r>
          </a:p>
          <a:p>
            <a:pPr lvl="0" algn="l" defTabSz="889000">
              <a:lnSpc>
                <a:spcPct val="80000"/>
              </a:lnSpc>
              <a:spcBef>
                <a:spcPct val="0"/>
              </a:spcBef>
              <a:spcAft>
                <a:spcPct val="35000"/>
              </a:spcAft>
            </a:pPr>
            <a:r>
              <a:rPr lang="en-US" sz="1100" kern="1200" dirty="0">
                <a:solidFill>
                  <a:srgbClr val="01203D"/>
                </a:solidFill>
              </a:rPr>
              <a:t>Nutrition Services </a:t>
            </a:r>
          </a:p>
          <a:p>
            <a:pPr lvl="0" algn="l" defTabSz="889000">
              <a:lnSpc>
                <a:spcPct val="80000"/>
              </a:lnSpc>
              <a:spcBef>
                <a:spcPct val="0"/>
              </a:spcBef>
              <a:spcAft>
                <a:spcPct val="35000"/>
              </a:spcAft>
            </a:pPr>
            <a:r>
              <a:rPr lang="en-US" sz="1100" kern="1200" dirty="0">
                <a:solidFill>
                  <a:srgbClr val="01203D"/>
                </a:solidFill>
              </a:rPr>
              <a:t>Child and Family Health Improvement</a:t>
            </a:r>
          </a:p>
          <a:p>
            <a:pPr lvl="0" algn="l" defTabSz="889000">
              <a:lnSpc>
                <a:spcPct val="80000"/>
              </a:lnSpc>
              <a:spcBef>
                <a:spcPct val="0"/>
              </a:spcBef>
              <a:spcAft>
                <a:spcPct val="35000"/>
              </a:spcAft>
            </a:pPr>
            <a:r>
              <a:rPr lang="en-US" sz="1100" kern="1200" dirty="0">
                <a:solidFill>
                  <a:srgbClr val="01203D"/>
                </a:solidFill>
              </a:rPr>
              <a:t>Early Childhood Development</a:t>
            </a:r>
          </a:p>
          <a:p>
            <a:pPr lvl="0" algn="l" defTabSz="889000">
              <a:lnSpc>
                <a:spcPct val="80000"/>
              </a:lnSpc>
              <a:spcBef>
                <a:spcPct val="0"/>
              </a:spcBef>
              <a:spcAft>
                <a:spcPct val="35000"/>
              </a:spcAft>
            </a:pPr>
            <a:r>
              <a:rPr lang="en-US" sz="1100" kern="1200" baseline="0" dirty="0">
                <a:solidFill>
                  <a:srgbClr val="01203D"/>
                </a:solidFill>
              </a:rPr>
              <a:t>Adolescent Health</a:t>
            </a:r>
          </a:p>
          <a:p>
            <a:pPr lvl="0" algn="l" defTabSz="889000">
              <a:lnSpc>
                <a:spcPct val="80000"/>
              </a:lnSpc>
              <a:spcBef>
                <a:spcPct val="0"/>
              </a:spcBef>
              <a:spcAft>
                <a:spcPct val="35000"/>
              </a:spcAft>
            </a:pPr>
            <a:r>
              <a:rPr lang="en-US" sz="1100" kern="1200" baseline="0" dirty="0">
                <a:solidFill>
                  <a:srgbClr val="01203D"/>
                </a:solidFill>
              </a:rPr>
              <a:t>School Health</a:t>
            </a:r>
          </a:p>
          <a:p>
            <a:pPr lvl="0" algn="l" defTabSz="889000">
              <a:lnSpc>
                <a:spcPct val="80000"/>
              </a:lnSpc>
              <a:spcBef>
                <a:spcPct val="0"/>
              </a:spcBef>
              <a:spcAft>
                <a:spcPct val="35000"/>
              </a:spcAft>
            </a:pPr>
            <a:r>
              <a:rPr lang="en-US" sz="1100" kern="1200" baseline="0" dirty="0">
                <a:solidFill>
                  <a:srgbClr val="01203D"/>
                </a:solidFill>
              </a:rPr>
              <a:t>Program Support</a:t>
            </a:r>
          </a:p>
          <a:p>
            <a:pPr lvl="0" algn="l" defTabSz="889000">
              <a:lnSpc>
                <a:spcPct val="80000"/>
              </a:lnSpc>
              <a:spcBef>
                <a:spcPct val="0"/>
              </a:spcBef>
              <a:spcAft>
                <a:spcPct val="35000"/>
              </a:spcAft>
            </a:pPr>
            <a:r>
              <a:rPr lang="en-US" sz="1100" kern="1200" baseline="0" dirty="0">
                <a:solidFill>
                  <a:srgbClr val="62BCF0"/>
                </a:solidFill>
              </a:rPr>
              <a:t>Breast and Cervical Cancer Screening</a:t>
            </a:r>
          </a:p>
          <a:p>
            <a:pPr lvl="0" algn="l" defTabSz="889000">
              <a:lnSpc>
                <a:spcPct val="80000"/>
              </a:lnSpc>
              <a:spcBef>
                <a:spcPct val="0"/>
              </a:spcBef>
              <a:spcAft>
                <a:spcPct val="35000"/>
              </a:spcAft>
            </a:pPr>
            <a:r>
              <a:rPr lang="en-US" sz="1100" kern="1200" baseline="0" dirty="0">
                <a:solidFill>
                  <a:srgbClr val="62BCF0"/>
                </a:solidFill>
              </a:rPr>
              <a:t>Family Planning</a:t>
            </a:r>
          </a:p>
          <a:p>
            <a:pPr lvl="0" algn="l" defTabSz="889000">
              <a:lnSpc>
                <a:spcPct val="80000"/>
              </a:lnSpc>
              <a:spcBef>
                <a:spcPct val="0"/>
              </a:spcBef>
              <a:spcAft>
                <a:spcPct val="35000"/>
              </a:spcAft>
            </a:pPr>
            <a:r>
              <a:rPr lang="en-US" sz="1100" kern="1200" baseline="0" dirty="0">
                <a:solidFill>
                  <a:srgbClr val="62BCF0"/>
                </a:solidFill>
              </a:rPr>
              <a:t>Preconception Health </a:t>
            </a:r>
          </a:p>
          <a:p>
            <a:pPr lvl="0" algn="l" defTabSz="889000">
              <a:lnSpc>
                <a:spcPct val="80000"/>
              </a:lnSpc>
              <a:spcBef>
                <a:spcPct val="0"/>
              </a:spcBef>
              <a:spcAft>
                <a:spcPct val="35000"/>
              </a:spcAft>
            </a:pPr>
            <a:r>
              <a:rPr lang="en-US" sz="1100" kern="1200" baseline="0" dirty="0">
                <a:solidFill>
                  <a:srgbClr val="62BCF0"/>
                </a:solidFill>
              </a:rPr>
              <a:t>Ovarian Cancer Awareness</a:t>
            </a:r>
          </a:p>
          <a:p>
            <a:pPr lvl="0" algn="l" defTabSz="889000">
              <a:lnSpc>
                <a:spcPct val="80000"/>
              </a:lnSpc>
              <a:spcBef>
                <a:spcPct val="0"/>
              </a:spcBef>
              <a:spcAft>
                <a:spcPct val="35000"/>
              </a:spcAft>
            </a:pPr>
            <a:r>
              <a:rPr lang="en-US" sz="1100" kern="1200" baseline="0" dirty="0">
                <a:solidFill>
                  <a:srgbClr val="84BC49"/>
                </a:solidFill>
              </a:rPr>
              <a:t>Chronic Disease Prevention</a:t>
            </a:r>
          </a:p>
          <a:p>
            <a:pPr lvl="0" algn="l" defTabSz="889000">
              <a:lnSpc>
                <a:spcPct val="80000"/>
              </a:lnSpc>
              <a:spcBef>
                <a:spcPct val="0"/>
              </a:spcBef>
              <a:spcAft>
                <a:spcPct val="35000"/>
              </a:spcAft>
            </a:pPr>
            <a:r>
              <a:rPr lang="en-US" sz="1100" kern="1200" baseline="0" dirty="0">
                <a:solidFill>
                  <a:srgbClr val="84BC49"/>
                </a:solidFill>
              </a:rPr>
              <a:t>Health Care Access</a:t>
            </a:r>
          </a:p>
          <a:p>
            <a:pPr marL="0" marR="0" lvl="0" indent="0" algn="l" defTabSz="889000" rtl="0" eaLnBrk="1" fontAlgn="auto" latinLnBrk="0" hangingPunct="1">
              <a:lnSpc>
                <a:spcPct val="80000"/>
              </a:lnSpc>
              <a:spcBef>
                <a:spcPct val="0"/>
              </a:spcBef>
              <a:spcAft>
                <a:spcPct val="35000"/>
              </a:spcAft>
              <a:buClrTx/>
              <a:buSzTx/>
              <a:buFontTx/>
              <a:buNone/>
              <a:tabLst/>
              <a:defRPr/>
            </a:pPr>
            <a:r>
              <a:rPr lang="en-US" sz="1100" kern="1200" dirty="0">
                <a:solidFill>
                  <a:srgbClr val="84BC49"/>
                </a:solidFill>
              </a:rPr>
              <a:t>Health</a:t>
            </a:r>
            <a:r>
              <a:rPr lang="en-US" sz="1100" kern="1200" baseline="0" dirty="0">
                <a:solidFill>
                  <a:srgbClr val="84BC49"/>
                </a:solidFill>
              </a:rPr>
              <a:t> Promotion</a:t>
            </a:r>
          </a:p>
          <a:p>
            <a:pPr lvl="0" algn="l" defTabSz="889000">
              <a:lnSpc>
                <a:spcPct val="80000"/>
              </a:lnSpc>
              <a:spcBef>
                <a:spcPct val="0"/>
              </a:spcBef>
              <a:spcAft>
                <a:spcPct val="35000"/>
              </a:spcAft>
            </a:pPr>
            <a:r>
              <a:rPr lang="en-US" sz="1100" kern="1200" baseline="0" dirty="0">
                <a:solidFill>
                  <a:srgbClr val="01203D"/>
                </a:solidFill>
              </a:rPr>
              <a:t>HIV/AIDS</a:t>
            </a:r>
          </a:p>
          <a:p>
            <a:pPr lvl="0" algn="l" defTabSz="889000">
              <a:lnSpc>
                <a:spcPct val="80000"/>
              </a:lnSpc>
              <a:spcBef>
                <a:spcPct val="0"/>
              </a:spcBef>
              <a:spcAft>
                <a:spcPct val="35000"/>
              </a:spcAft>
            </a:pPr>
            <a:r>
              <a:rPr lang="en-US" sz="1100" kern="1200" baseline="0" dirty="0">
                <a:solidFill>
                  <a:srgbClr val="01203D"/>
                </a:solidFill>
              </a:rPr>
              <a:t>Infectious Disease</a:t>
            </a:r>
          </a:p>
          <a:p>
            <a:pPr lvl="0" algn="l" defTabSz="889000">
              <a:lnSpc>
                <a:spcPct val="80000"/>
              </a:lnSpc>
              <a:spcBef>
                <a:spcPct val="0"/>
              </a:spcBef>
              <a:spcAft>
                <a:spcPct val="35000"/>
              </a:spcAft>
            </a:pPr>
            <a:r>
              <a:rPr lang="en-US" sz="1100" kern="1200" baseline="0" dirty="0">
                <a:solidFill>
                  <a:srgbClr val="01203D"/>
                </a:solidFill>
              </a:rPr>
              <a:t>Vital Statistics</a:t>
            </a:r>
          </a:p>
          <a:p>
            <a:pPr lvl="0" algn="l" defTabSz="889000">
              <a:lnSpc>
                <a:spcPct val="80000"/>
              </a:lnSpc>
              <a:spcBef>
                <a:spcPct val="0"/>
              </a:spcBef>
              <a:spcAft>
                <a:spcPct val="35000"/>
              </a:spcAft>
            </a:pPr>
            <a:r>
              <a:rPr lang="en-US" sz="1100" kern="1200" baseline="0" dirty="0">
                <a:solidFill>
                  <a:srgbClr val="01203D"/>
                </a:solidFill>
              </a:rPr>
              <a:t>Immunizations</a:t>
            </a:r>
          </a:p>
          <a:p>
            <a:pPr lvl="0" algn="l" defTabSz="889000">
              <a:lnSpc>
                <a:spcPct val="80000"/>
              </a:lnSpc>
              <a:spcBef>
                <a:spcPct val="0"/>
              </a:spcBef>
              <a:spcAft>
                <a:spcPct val="35000"/>
              </a:spcAft>
            </a:pPr>
            <a:r>
              <a:rPr lang="en-US" sz="1100" kern="1200" baseline="0" dirty="0">
                <a:solidFill>
                  <a:srgbClr val="62BCF0"/>
                </a:solidFill>
              </a:rPr>
              <a:t>Milk Safety</a:t>
            </a:r>
          </a:p>
          <a:p>
            <a:pPr lvl="0" algn="l" defTabSz="889000">
              <a:lnSpc>
                <a:spcPct val="80000"/>
              </a:lnSpc>
              <a:spcBef>
                <a:spcPct val="0"/>
              </a:spcBef>
              <a:spcAft>
                <a:spcPct val="35000"/>
              </a:spcAft>
            </a:pPr>
            <a:r>
              <a:rPr lang="en-US" sz="1100" kern="1200" baseline="0" dirty="0">
                <a:solidFill>
                  <a:srgbClr val="62BCF0"/>
                </a:solidFill>
              </a:rPr>
              <a:t>Food Safety</a:t>
            </a:r>
          </a:p>
          <a:p>
            <a:pPr lvl="0" algn="l" defTabSz="889000">
              <a:lnSpc>
                <a:spcPct val="80000"/>
              </a:lnSpc>
              <a:spcBef>
                <a:spcPct val="0"/>
              </a:spcBef>
              <a:spcAft>
                <a:spcPct val="35000"/>
              </a:spcAft>
            </a:pPr>
            <a:r>
              <a:rPr lang="en-US" sz="1100" kern="1200" baseline="0" dirty="0">
                <a:solidFill>
                  <a:srgbClr val="62BCF0"/>
                </a:solidFill>
              </a:rPr>
              <a:t>Environmental Management</a:t>
            </a:r>
          </a:p>
          <a:p>
            <a:pPr lvl="0" algn="l" defTabSz="889000">
              <a:lnSpc>
                <a:spcPct val="80000"/>
              </a:lnSpc>
              <a:spcBef>
                <a:spcPct val="0"/>
              </a:spcBef>
              <a:spcAft>
                <a:spcPct val="35000"/>
              </a:spcAft>
            </a:pPr>
            <a:r>
              <a:rPr lang="en-US" sz="1100" kern="1200" baseline="0" dirty="0">
                <a:solidFill>
                  <a:srgbClr val="62BCF0"/>
                </a:solidFill>
              </a:rPr>
              <a:t>Radiation Health</a:t>
            </a:r>
          </a:p>
          <a:p>
            <a:pPr lvl="0" algn="l" defTabSz="889000">
              <a:lnSpc>
                <a:spcPct val="80000"/>
              </a:lnSpc>
              <a:spcBef>
                <a:spcPct val="0"/>
              </a:spcBef>
              <a:spcAft>
                <a:spcPct val="35000"/>
              </a:spcAft>
            </a:pPr>
            <a:r>
              <a:rPr lang="en-US" sz="1100" kern="1200" baseline="0" dirty="0">
                <a:solidFill>
                  <a:srgbClr val="62BCF0"/>
                </a:solidFill>
              </a:rPr>
              <a:t>Public Safety</a:t>
            </a:r>
          </a:p>
          <a:p>
            <a:pPr lvl="0" algn="l" defTabSz="889000">
              <a:lnSpc>
                <a:spcPct val="80000"/>
              </a:lnSpc>
              <a:spcBef>
                <a:spcPct val="0"/>
              </a:spcBef>
              <a:spcAft>
                <a:spcPct val="35000"/>
              </a:spcAft>
            </a:pPr>
            <a:r>
              <a:rPr lang="en-US" sz="1100" kern="1200" baseline="0" dirty="0">
                <a:solidFill>
                  <a:srgbClr val="62BCF0"/>
                </a:solidFill>
              </a:rPr>
              <a:t>Public Health Preparedness</a:t>
            </a:r>
          </a:p>
          <a:p>
            <a:pPr lvl="0" algn="l" defTabSz="889000">
              <a:lnSpc>
                <a:spcPct val="80000"/>
              </a:lnSpc>
              <a:spcBef>
                <a:spcPct val="0"/>
              </a:spcBef>
              <a:spcAft>
                <a:spcPct val="35000"/>
              </a:spcAft>
            </a:pPr>
            <a:r>
              <a:rPr lang="en-US" sz="1100" kern="1200" baseline="0" dirty="0">
                <a:solidFill>
                  <a:srgbClr val="84BC49"/>
                </a:solidFill>
              </a:rPr>
              <a:t>Microbiology</a:t>
            </a:r>
          </a:p>
          <a:p>
            <a:pPr lvl="0" algn="l" defTabSz="889000">
              <a:lnSpc>
                <a:spcPct val="80000"/>
              </a:lnSpc>
              <a:spcBef>
                <a:spcPct val="0"/>
              </a:spcBef>
              <a:spcAft>
                <a:spcPct val="35000"/>
              </a:spcAft>
            </a:pPr>
            <a:r>
              <a:rPr lang="en-US" sz="1100" kern="1200" baseline="0" dirty="0">
                <a:solidFill>
                  <a:srgbClr val="84BC49"/>
                </a:solidFill>
              </a:rPr>
              <a:t>Molecular and Clinical Chemistry</a:t>
            </a:r>
          </a:p>
          <a:p>
            <a:pPr lvl="0" algn="l" defTabSz="889000">
              <a:lnSpc>
                <a:spcPct val="80000"/>
              </a:lnSpc>
              <a:spcBef>
                <a:spcPct val="0"/>
              </a:spcBef>
              <a:spcAft>
                <a:spcPct val="35000"/>
              </a:spcAft>
            </a:pPr>
            <a:r>
              <a:rPr lang="en-US" sz="1100" kern="1200" baseline="0" dirty="0">
                <a:solidFill>
                  <a:srgbClr val="84BC49"/>
                </a:solidFill>
              </a:rPr>
              <a:t>Global Preparedness and Environmental</a:t>
            </a:r>
          </a:p>
          <a:p>
            <a:pPr lvl="0" algn="l" defTabSz="889000">
              <a:lnSpc>
                <a:spcPct val="80000"/>
              </a:lnSpc>
              <a:spcBef>
                <a:spcPct val="0"/>
              </a:spcBef>
              <a:spcAft>
                <a:spcPct val="35000"/>
              </a:spcAft>
            </a:pPr>
            <a:r>
              <a:rPr lang="en-US" sz="1100" kern="1200" baseline="0" dirty="0">
                <a:solidFill>
                  <a:srgbClr val="84BC49"/>
                </a:solidFill>
              </a:rPr>
              <a:t>Business Operations</a:t>
            </a:r>
          </a:p>
          <a:p>
            <a:pPr lvl="0" algn="l" defTabSz="889000">
              <a:lnSpc>
                <a:spcPct val="80000"/>
              </a:lnSpc>
              <a:spcBef>
                <a:spcPct val="0"/>
              </a:spcBef>
              <a:spcAft>
                <a:spcPct val="35000"/>
              </a:spcAft>
            </a:pPr>
            <a:r>
              <a:rPr lang="en-US" sz="1100" kern="1200" baseline="0" dirty="0">
                <a:solidFill>
                  <a:srgbClr val="01203D"/>
                </a:solidFill>
              </a:rPr>
              <a:t>Contracts and Payment</a:t>
            </a:r>
          </a:p>
          <a:p>
            <a:pPr lvl="0" algn="l" defTabSz="889000">
              <a:lnSpc>
                <a:spcPct val="80000"/>
              </a:lnSpc>
              <a:spcBef>
                <a:spcPct val="0"/>
              </a:spcBef>
              <a:spcAft>
                <a:spcPct val="35000"/>
              </a:spcAft>
            </a:pPr>
            <a:r>
              <a:rPr lang="en-US" sz="1100" kern="1200" baseline="0" dirty="0">
                <a:solidFill>
                  <a:srgbClr val="01203D"/>
                </a:solidFill>
              </a:rPr>
              <a:t>Local Health Operations</a:t>
            </a:r>
          </a:p>
          <a:p>
            <a:pPr lvl="0" algn="l" defTabSz="889000">
              <a:lnSpc>
                <a:spcPct val="80000"/>
              </a:lnSpc>
              <a:spcBef>
                <a:spcPct val="0"/>
              </a:spcBef>
              <a:spcAft>
                <a:spcPct val="35000"/>
              </a:spcAft>
            </a:pPr>
            <a:r>
              <a:rPr lang="en-US" sz="1100" kern="1200" baseline="0" dirty="0">
                <a:solidFill>
                  <a:srgbClr val="01203D"/>
                </a:solidFill>
              </a:rPr>
              <a:t>Budget</a:t>
            </a:r>
          </a:p>
          <a:p>
            <a:pPr lvl="0" algn="l" defTabSz="889000">
              <a:lnSpc>
                <a:spcPct val="80000"/>
              </a:lnSpc>
              <a:spcBef>
                <a:spcPct val="0"/>
              </a:spcBef>
              <a:spcAft>
                <a:spcPct val="35000"/>
              </a:spcAft>
            </a:pPr>
            <a:r>
              <a:rPr lang="en-US" sz="1100" kern="1200" baseline="0" dirty="0">
                <a:solidFill>
                  <a:srgbClr val="01203D"/>
                </a:solidFill>
              </a:rPr>
              <a:t>Local Health Personnel</a:t>
            </a:r>
          </a:p>
          <a:p>
            <a:pPr lvl="0" algn="l" defTabSz="889000">
              <a:lnSpc>
                <a:spcPct val="80000"/>
              </a:lnSpc>
              <a:spcBef>
                <a:spcPct val="0"/>
              </a:spcBef>
              <a:spcAft>
                <a:spcPct val="35000"/>
              </a:spcAft>
            </a:pPr>
            <a:r>
              <a:rPr lang="en-US" sz="1100" kern="1200" baseline="0" dirty="0">
                <a:solidFill>
                  <a:srgbClr val="01203D"/>
                </a:solidFill>
              </a:rPr>
              <a:t>Education and Workforce Development</a:t>
            </a:r>
          </a:p>
        </p:txBody>
      </p:sp>
      <p:sp>
        <p:nvSpPr>
          <p:cNvPr id="31" name="Title 5"/>
          <p:cNvSpPr txBox="1">
            <a:spLocks/>
          </p:cNvSpPr>
          <p:nvPr userDrawn="1"/>
        </p:nvSpPr>
        <p:spPr>
          <a:xfrm>
            <a:off x="258307" y="1026254"/>
            <a:ext cx="358401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600" b="1" dirty="0">
                <a:solidFill>
                  <a:schemeClr val="bg1"/>
                </a:solidFill>
                <a:latin typeface="Gotham Bold" pitchFamily="50" charset="0"/>
              </a:rPr>
              <a:t>Kentucky</a:t>
            </a:r>
            <a:br>
              <a:rPr lang="en-US" sz="3600" b="1" dirty="0">
                <a:solidFill>
                  <a:schemeClr val="bg1"/>
                </a:solidFill>
                <a:latin typeface="Gotham Bold" pitchFamily="50" charset="0"/>
              </a:rPr>
            </a:br>
            <a:r>
              <a:rPr lang="en-US" sz="3600" b="1" dirty="0">
                <a:solidFill>
                  <a:schemeClr val="bg1"/>
                </a:solidFill>
                <a:latin typeface="Gotham Bold" pitchFamily="50" charset="0"/>
              </a:rPr>
              <a:t>Department for</a:t>
            </a:r>
            <a:br>
              <a:rPr lang="en-US" sz="3600" b="1" dirty="0">
                <a:solidFill>
                  <a:schemeClr val="bg1"/>
                </a:solidFill>
                <a:latin typeface="Gotham Bold" pitchFamily="50" charset="0"/>
              </a:rPr>
            </a:br>
            <a:r>
              <a:rPr lang="en-US" sz="3600" b="1" dirty="0">
                <a:solidFill>
                  <a:schemeClr val="bg1"/>
                </a:solidFill>
                <a:latin typeface="Gotham Bold" pitchFamily="50" charset="0"/>
              </a:rPr>
              <a:t>Public Health</a:t>
            </a:r>
          </a:p>
        </p:txBody>
      </p:sp>
    </p:spTree>
    <p:extLst>
      <p:ext uri="{BB962C8B-B14F-4D97-AF65-F5344CB8AC3E}">
        <p14:creationId xmlns:p14="http://schemas.microsoft.com/office/powerpoint/2010/main" val="427443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9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p>
            <a:r>
              <a:rPr lang="en-US" dirty="0"/>
              <a:t>Click to edit Master title style</a:t>
            </a:r>
          </a:p>
        </p:txBody>
      </p:sp>
      <p:sp>
        <p:nvSpPr>
          <p:cNvPr id="4" name="Content Placeholder 3"/>
          <p:cNvSpPr>
            <a:spLocks noGrp="1"/>
          </p:cNvSpPr>
          <p:nvPr>
            <p:ph sz="half" idx="2"/>
          </p:nvPr>
        </p:nvSpPr>
        <p:spPr>
          <a:xfrm>
            <a:off x="6225702" y="1821612"/>
            <a:ext cx="5516718" cy="4351338"/>
          </a:xfrm>
        </p:spPr>
        <p:txBody>
          <a:bodyPr/>
          <a:lstStyle>
            <a:lvl1pPr marL="227013" indent="-227013">
              <a:buFont typeface="Wingdings" panose="05000000000000000000" pitchFamily="2" charset="2"/>
              <a:buChar char="Ø"/>
              <a:defRPr/>
            </a:lvl1pPr>
            <a:lvl2pPr>
              <a:defRPr sz="2600"/>
            </a:lvl2pPr>
            <a:lvl3pPr marL="1143000" indent="-228600">
              <a:buSzPct val="75000"/>
              <a:buFont typeface="Courier New" panose="02070309020205020404" pitchFamily="49" charset="0"/>
              <a:buChar char="o"/>
              <a:defRPr sz="2400"/>
            </a:lvl3pPr>
            <a:lvl4pPr marL="1600200" indent="-228600">
              <a:buFont typeface="Wingdings" panose="05000000000000000000" pitchFamily="2" charset="2"/>
              <a:buChar char="§"/>
              <a:defRPr sz="2200"/>
            </a:lvl4pPr>
            <a:lvl5pPr marL="2057400" indent="-228600">
              <a:buSzPct val="50000"/>
              <a:buFont typeface="Wingdings" panose="05000000000000000000" pitchFamily="2" charset="2"/>
              <a:buChar char="q"/>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grpSp>
        <p:nvGrpSpPr>
          <p:cNvPr id="7" name="Group 6"/>
          <p:cNvGrpSpPr/>
          <p:nvPr userDrawn="1"/>
        </p:nvGrpSpPr>
        <p:grpSpPr>
          <a:xfrm>
            <a:off x="-7620" y="6446520"/>
            <a:ext cx="12199620" cy="411480"/>
            <a:chOff x="-7620" y="6446520"/>
            <a:chExt cx="12199620" cy="411480"/>
          </a:xfrm>
        </p:grpSpPr>
        <p:sp>
          <p:nvSpPr>
            <p:cNvPr id="8" name="Rectangle 7"/>
            <p:cNvSpPr/>
            <p:nvPr userDrawn="1"/>
          </p:nvSpPr>
          <p:spPr>
            <a:xfrm>
              <a:off x="-7620" y="6446520"/>
              <a:ext cx="3054096" cy="411480"/>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9" name="Rectangle 8"/>
            <p:cNvSpPr/>
            <p:nvPr userDrawn="1"/>
          </p:nvSpPr>
          <p:spPr>
            <a:xfrm>
              <a:off x="9137904" y="6446520"/>
              <a:ext cx="3054096" cy="411480"/>
            </a:xfrm>
            <a:prstGeom prst="rect">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10" name="Rectangle 9"/>
            <p:cNvSpPr/>
            <p:nvPr userDrawn="1"/>
          </p:nvSpPr>
          <p:spPr>
            <a:xfrm>
              <a:off x="3041904" y="6446520"/>
              <a:ext cx="6108192" cy="411480"/>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solidFill>
                  <a:srgbClr val="62BCF0"/>
                </a:solidFill>
              </a:endParaRPr>
            </a:p>
          </p:txBody>
        </p:sp>
      </p:grpSp>
      <p:sp>
        <p:nvSpPr>
          <p:cNvPr id="22" name="Slide Number Placeholder 21"/>
          <p:cNvSpPr>
            <a:spLocks noGrp="1"/>
          </p:cNvSpPr>
          <p:nvPr>
            <p:ph type="sldNum" sz="quarter" idx="12"/>
          </p:nvPr>
        </p:nvSpPr>
        <p:spPr>
          <a:xfrm>
            <a:off x="11428579" y="6538088"/>
            <a:ext cx="695325" cy="251816"/>
          </a:xfrm>
        </p:spPr>
        <p:txBody>
          <a:bodyPr/>
          <a:lstStyle>
            <a:lvl1pPr>
              <a:defRPr sz="1200">
                <a:solidFill>
                  <a:srgbClr val="01203D"/>
                </a:solidFill>
              </a:defRPr>
            </a:lvl1pPr>
          </a:lstStyle>
          <a:p>
            <a:fld id="{ABB8925F-B6BB-49B0-9469-5285B9C99CB3}" type="slidenum">
              <a:rPr lang="en-US" smtClean="0"/>
              <a:pPr/>
              <a:t>‹#›</a:t>
            </a:fld>
            <a:endParaRPr lang="en-US" dirty="0"/>
          </a:p>
        </p:txBody>
      </p:sp>
      <p:sp>
        <p:nvSpPr>
          <p:cNvPr id="12" name="Content Placeholder 3"/>
          <p:cNvSpPr>
            <a:spLocks noGrp="1"/>
          </p:cNvSpPr>
          <p:nvPr>
            <p:ph sz="half" idx="13"/>
          </p:nvPr>
        </p:nvSpPr>
        <p:spPr>
          <a:xfrm>
            <a:off x="449579" y="1816060"/>
            <a:ext cx="5532931" cy="4351338"/>
          </a:xfrm>
        </p:spPr>
        <p:txBody>
          <a:bodyPr/>
          <a:lstStyle>
            <a:lvl1pPr marL="227013" indent="-227013">
              <a:buFont typeface="Wingdings" panose="05000000000000000000" pitchFamily="2" charset="2"/>
              <a:buChar char="Ø"/>
              <a:defRPr/>
            </a:lvl1pPr>
            <a:lvl2pPr>
              <a:defRPr sz="2600"/>
            </a:lvl2pPr>
            <a:lvl3pPr marL="1143000" indent="-228600">
              <a:buSzPct val="75000"/>
              <a:buFont typeface="Courier New" panose="02070309020205020404" pitchFamily="49" charset="0"/>
              <a:buChar char="o"/>
              <a:defRPr sz="2400"/>
            </a:lvl3pPr>
            <a:lvl4pPr marL="1600200" indent="-228600">
              <a:buFont typeface="Wingdings" panose="05000000000000000000" pitchFamily="2" charset="2"/>
              <a:buChar char="§"/>
              <a:defRPr sz="2200"/>
            </a:lvl4pPr>
            <a:lvl5pPr marL="2057400" indent="-228600">
              <a:buSzPct val="50000"/>
              <a:buFont typeface="Wingdings" panose="05000000000000000000" pitchFamily="2" charset="2"/>
              <a:buChar char="q"/>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36994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FC827-9843-EDED-8C52-94D55145FC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8B098D-4CEB-D16D-FC6B-37F91BB60C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3E5FE1-96CB-3D09-77F1-2E55AF67FA6E}"/>
              </a:ext>
            </a:extLst>
          </p:cNvPr>
          <p:cNvSpPr>
            <a:spLocks noGrp="1"/>
          </p:cNvSpPr>
          <p:nvPr>
            <p:ph type="dt" sz="half" idx="10"/>
          </p:nvPr>
        </p:nvSpPr>
        <p:spPr/>
        <p:txBody>
          <a:bodyPr/>
          <a:lstStyle/>
          <a:p>
            <a:fld id="{B155EFDF-5393-4910-AB20-9B5942467786}" type="datetimeFigureOut">
              <a:rPr lang="en-US" smtClean="0"/>
              <a:t>4/11/2023</a:t>
            </a:fld>
            <a:endParaRPr lang="en-US"/>
          </a:p>
        </p:txBody>
      </p:sp>
      <p:sp>
        <p:nvSpPr>
          <p:cNvPr id="5" name="Footer Placeholder 4">
            <a:extLst>
              <a:ext uri="{FF2B5EF4-FFF2-40B4-BE49-F238E27FC236}">
                <a16:creationId xmlns:a16="http://schemas.microsoft.com/office/drawing/2014/main" id="{9268374F-1064-37DB-1BA9-533DC3D6E0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22C02-4E4C-A9E6-1772-3E4961467A0B}"/>
              </a:ext>
            </a:extLst>
          </p:cNvPr>
          <p:cNvSpPr>
            <a:spLocks noGrp="1"/>
          </p:cNvSpPr>
          <p:nvPr>
            <p:ph type="sldNum" sz="quarter" idx="12"/>
          </p:nvPr>
        </p:nvSpPr>
        <p:spPr/>
        <p:txBody>
          <a:bodyPr/>
          <a:lstStyle/>
          <a:p>
            <a:fld id="{E5AEBD40-4D59-4C70-8EE2-6B121D76B3B5}" type="slidenum">
              <a:rPr lang="en-US" smtClean="0"/>
              <a:t>‹#›</a:t>
            </a:fld>
            <a:endParaRPr lang="en-US"/>
          </a:p>
        </p:txBody>
      </p:sp>
    </p:spTree>
    <p:extLst>
      <p:ext uri="{BB962C8B-B14F-4D97-AF65-F5344CB8AC3E}">
        <p14:creationId xmlns:p14="http://schemas.microsoft.com/office/powerpoint/2010/main" val="40270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normAutofit/>
          </a:bodyPr>
          <a:lstStyle>
            <a:lvl1pPr>
              <a:defRPr sz="4000" b="0">
                <a:solidFill>
                  <a:srgbClr val="01203D"/>
                </a:solidFill>
                <a:latin typeface="Gotham Bold" pitchFamily="50" charset="0"/>
              </a:defRPr>
            </a:lvl1pPr>
          </a:lstStyle>
          <a:p>
            <a:r>
              <a:rPr lang="en-US" dirty="0"/>
              <a:t>Click to edit Master title style</a:t>
            </a:r>
          </a:p>
        </p:txBody>
      </p:sp>
      <p:sp>
        <p:nvSpPr>
          <p:cNvPr id="3" name="Content Placeholder 2"/>
          <p:cNvSpPr>
            <a:spLocks noGrp="1"/>
          </p:cNvSpPr>
          <p:nvPr>
            <p:ph idx="1" hasCustomPrompt="1"/>
          </p:nvPr>
        </p:nvSpPr>
        <p:spPr>
          <a:xfrm>
            <a:off x="449580" y="1825625"/>
            <a:ext cx="11292840"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marL="684213" indent="-227013">
              <a:buFont typeface="Arial" panose="020B0604020202020204" pitchFamily="34" charset="0"/>
              <a:buChar char="•"/>
              <a:defRPr sz="2600">
                <a:latin typeface="Calibri" panose="020F0502020204030204" pitchFamily="34" charset="0"/>
                <a:cs typeface="Calibri" panose="020F0502020204030204" pitchFamily="34" charset="0"/>
              </a:defRPr>
            </a:lvl2pPr>
            <a:lvl3pPr marL="1143000" indent="-228600">
              <a:buClr>
                <a:schemeClr val="accent3"/>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Clr>
                <a:srgbClr val="62BCF0"/>
              </a:buClr>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4B2D15FF-EB90-4F7D-B6FD-2019C464A784}"/>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6" name="Slide Number Placeholder 5"/>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92267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age 1-HepC">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
            <a:ext cx="12192000" cy="1188720"/>
          </a:xfrm>
          <a:prstGeom prst="rect">
            <a:avLst/>
          </a:prstGeom>
          <a:solidFill>
            <a:schemeClr val="accent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Title 1">
            <a:extLst>
              <a:ext uri="{FF2B5EF4-FFF2-40B4-BE49-F238E27FC236}">
                <a16:creationId xmlns:a16="http://schemas.microsoft.com/office/drawing/2014/main" id="{E03FE6B5-6022-4CFE-85B6-0AD1DA5E059F}"/>
              </a:ext>
            </a:extLst>
          </p:cNvPr>
          <p:cNvSpPr>
            <a:spLocks noGrp="1"/>
          </p:cNvSpPr>
          <p:nvPr>
            <p:ph type="title" hasCustomPrompt="1"/>
          </p:nvPr>
        </p:nvSpPr>
        <p:spPr>
          <a:xfrm>
            <a:off x="457201" y="143647"/>
            <a:ext cx="11460556" cy="917018"/>
          </a:xfrm>
          <a:prstGeom prst="rect">
            <a:avLst/>
          </a:prstGeom>
        </p:spPr>
        <p:txBody>
          <a:bodyPr anchor="t">
            <a:noAutofit/>
          </a:bodyPr>
          <a:lstStyle>
            <a:lvl1pPr algn="l">
              <a:lnSpc>
                <a:spcPct val="100000"/>
              </a:lnSpc>
              <a:defRPr sz="1800" b="0" baseline="0">
                <a:solidFill>
                  <a:schemeClr val="bg1"/>
                </a:solidFill>
                <a:effectLst/>
                <a:latin typeface="Calibri" pitchFamily="34" charset="0"/>
              </a:defRPr>
            </a:lvl1pPr>
          </a:lstStyle>
          <a:p>
            <a:r>
              <a:rPr lang="en-US"/>
              <a:t>Sample title of your presentation</a:t>
            </a:r>
          </a:p>
        </p:txBody>
      </p:sp>
      <p:pic>
        <p:nvPicPr>
          <p:cNvPr id="2" name="Picture 1" descr="Logos of the U.S. Department of Health and Human Services and Centers for Disease Control and Prevention" title="LOGOS">
            <a:extLst>
              <a:ext uri="{FF2B5EF4-FFF2-40B4-BE49-F238E27FC236}">
                <a16:creationId xmlns:a16="http://schemas.microsoft.com/office/drawing/2014/main" id="{EC634F8E-48A4-765C-351F-C276B38968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7380" y="5872163"/>
            <a:ext cx="1180377" cy="676709"/>
          </a:xfrm>
          <a:prstGeom prst="rect">
            <a:avLst/>
          </a:prstGeom>
        </p:spPr>
      </p:pic>
      <p:pic>
        <p:nvPicPr>
          <p:cNvPr id="3" name="Picture 2">
            <a:extLst>
              <a:ext uri="{FF2B5EF4-FFF2-40B4-BE49-F238E27FC236}">
                <a16:creationId xmlns:a16="http://schemas.microsoft.com/office/drawing/2014/main" id="{97EB5AEA-2DED-ADFC-0853-4D1839415CA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4" name="Chart Placeholder 6">
            <a:extLst>
              <a:ext uri="{FF2B5EF4-FFF2-40B4-BE49-F238E27FC236}">
                <a16:creationId xmlns:a16="http://schemas.microsoft.com/office/drawing/2014/main" id="{1C4A26B3-F4FE-9EB9-8DF7-D9EA7E5D0263}"/>
              </a:ext>
            </a:extLst>
          </p:cNvPr>
          <p:cNvSpPr>
            <a:spLocks noGrp="1"/>
          </p:cNvSpPr>
          <p:nvPr>
            <p:ph type="chart" sz="quarter" idx="10"/>
          </p:nvPr>
        </p:nvSpPr>
        <p:spPr>
          <a:xfrm>
            <a:off x="457200" y="1276174"/>
            <a:ext cx="11226800" cy="4179453"/>
          </a:xfrm>
        </p:spPr>
        <p:txBody>
          <a:bodyPr/>
          <a:lstStyle/>
          <a:p>
            <a:endParaRPr lang="en-US"/>
          </a:p>
        </p:txBody>
      </p:sp>
      <p:sp>
        <p:nvSpPr>
          <p:cNvPr id="5" name="Text Placeholder 8">
            <a:extLst>
              <a:ext uri="{FF2B5EF4-FFF2-40B4-BE49-F238E27FC236}">
                <a16:creationId xmlns:a16="http://schemas.microsoft.com/office/drawing/2014/main" id="{7390F0AC-781B-4F55-644D-295E78030037}"/>
              </a:ext>
            </a:extLst>
          </p:cNvPr>
          <p:cNvSpPr>
            <a:spLocks noGrp="1"/>
          </p:cNvSpPr>
          <p:nvPr>
            <p:ph type="body" sz="quarter" idx="11"/>
          </p:nvPr>
        </p:nvSpPr>
        <p:spPr>
          <a:xfrm>
            <a:off x="457201" y="5993730"/>
            <a:ext cx="5638800" cy="673125"/>
          </a:xfrm>
        </p:spPr>
        <p:txBody>
          <a:bodyPr anchor="b">
            <a:noAutofit/>
          </a:bodyPr>
          <a:lstStyle>
            <a:lvl1pPr marL="0" indent="0">
              <a:buNone/>
              <a:defRPr sz="900"/>
            </a:lvl1pPr>
            <a:lvl2pPr marL="457200" indent="0">
              <a:buNone/>
              <a:defRPr sz="1000"/>
            </a:lvl2pPr>
            <a:lvl3pPr>
              <a:defRPr sz="1000"/>
            </a:lvl3pPr>
            <a:lvl4pPr>
              <a:defRPr sz="1000"/>
            </a:lvl4pPr>
            <a:lvl5pPr>
              <a:defRPr sz="1000"/>
            </a:lvl5pPr>
          </a:lstStyle>
          <a:p>
            <a:pPr lvl="0"/>
            <a:r>
              <a:rPr lang="en-US"/>
              <a:t>Click to edit Master text styles</a:t>
            </a:r>
          </a:p>
        </p:txBody>
      </p:sp>
    </p:spTree>
    <p:extLst>
      <p:ext uri="{BB962C8B-B14F-4D97-AF65-F5344CB8AC3E}">
        <p14:creationId xmlns:p14="http://schemas.microsoft.com/office/powerpoint/2010/main" val="1677994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otham Black" panose="02000604040000020004" pitchFamily="50" charset="0"/>
              </a:defRPr>
            </a:lvl1pPr>
          </a:lstStyle>
          <a:p>
            <a:r>
              <a:rPr lang="en-US" dirty="0"/>
              <a:t>Click to edit Master title style</a:t>
            </a:r>
          </a:p>
        </p:txBody>
      </p:sp>
      <p:sp>
        <p:nvSpPr>
          <p:cNvPr id="8" name="Rectangle 7">
            <a:extLst>
              <a:ext uri="{FF2B5EF4-FFF2-40B4-BE49-F238E27FC236}">
                <a16:creationId xmlns:a16="http://schemas.microsoft.com/office/drawing/2014/main" id="{48B4FD96-7A12-4993-A52D-B6DCBB27843B}"/>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22" name="Slide Number Placeholder 21"/>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Content Placeholder 3"/>
          <p:cNvSpPr>
            <a:spLocks noGrp="1"/>
          </p:cNvSpPr>
          <p:nvPr>
            <p:ph sz="half" idx="13" hasCustomPrompt="1"/>
          </p:nvPr>
        </p:nvSpPr>
        <p:spPr>
          <a:xfrm>
            <a:off x="449579" y="1816060"/>
            <a:ext cx="5532931" cy="4351338"/>
          </a:xfrm>
        </p:spPr>
        <p:txBody>
          <a:bodyPr/>
          <a:lstStyle>
            <a:lvl1pPr marL="341313" indent="-341313">
              <a:buClr>
                <a:srgbClr val="92D050"/>
              </a:buClr>
              <a:buSzPct val="100000"/>
              <a:buFontTx/>
              <a:buBlip>
                <a:blip r:embed="rId2"/>
              </a:buBlip>
              <a:defRPr>
                <a:latin typeface="Gotham Bold" pitchFamily="50" charset="0"/>
              </a:defRPr>
            </a:lvl1pPr>
            <a:lvl2pPr>
              <a:defRPr sz="2600">
                <a:latin typeface="Gotham Medium" panose="02000604030000020004" pitchFamily="50" charset="0"/>
              </a:defRPr>
            </a:lvl2pPr>
            <a:lvl3pPr marL="1143000" indent="-228600">
              <a:buClr>
                <a:srgbClr val="92D050"/>
              </a:buClr>
              <a:buSzPct val="125000"/>
              <a:buFont typeface="Arial" panose="020B0604020202020204" pitchFamily="34" charset="0"/>
              <a:buChar char="•"/>
              <a:defRPr sz="2400">
                <a:latin typeface="Gotham Medium" panose="02000604030000020004" pitchFamily="50" charset="0"/>
              </a:defRPr>
            </a:lvl3pPr>
            <a:lvl4pPr marL="1600200" indent="-228600">
              <a:buFont typeface="Wingdings" panose="05000000000000000000" pitchFamily="2" charset="2"/>
              <a:buChar char="§"/>
              <a:defRPr sz="2200">
                <a:latin typeface="Gotham Medium" panose="02000604030000020004" pitchFamily="50" charset="0"/>
              </a:defRPr>
            </a:lvl4pPr>
            <a:lvl5pPr marL="2057400" indent="-228600">
              <a:buClr>
                <a:schemeClr val="accent3"/>
              </a:buClr>
              <a:buSzPct val="125000"/>
              <a:buFont typeface="Wingdings" panose="05000000000000000000" pitchFamily="2" charset="2"/>
              <a:buChar char="§"/>
              <a:defRPr sz="2000">
                <a:latin typeface="Gotham Medium" panose="02000604030000020004"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Content Placeholder 3">
            <a:extLst>
              <a:ext uri="{FF2B5EF4-FFF2-40B4-BE49-F238E27FC236}">
                <a16:creationId xmlns:a16="http://schemas.microsoft.com/office/drawing/2014/main" id="{ADDDB79F-766B-4D2C-9E87-F20D153630F2}"/>
              </a:ext>
            </a:extLst>
          </p:cNvPr>
          <p:cNvSpPr>
            <a:spLocks noGrp="1"/>
          </p:cNvSpPr>
          <p:nvPr>
            <p:ph sz="half" idx="14" hasCustomPrompt="1"/>
          </p:nvPr>
        </p:nvSpPr>
        <p:spPr>
          <a:xfrm>
            <a:off x="6209489" y="1816060"/>
            <a:ext cx="5532931" cy="4351338"/>
          </a:xfrm>
        </p:spPr>
        <p:txBody>
          <a:bodyPr/>
          <a:lstStyle>
            <a:lvl1pPr marL="341313" indent="-341313">
              <a:buClr>
                <a:srgbClr val="92D050"/>
              </a:buClr>
              <a:buSzPct val="100000"/>
              <a:buFontTx/>
              <a:buBlip>
                <a:blip r:embed="rId2"/>
              </a:buBlip>
              <a:defRPr>
                <a:latin typeface="Gotham Bold" pitchFamily="50" charset="0"/>
              </a:defRPr>
            </a:lvl1pPr>
            <a:lvl2pPr>
              <a:defRPr sz="2600">
                <a:latin typeface="Gotham Medium" panose="02000604030000020004" pitchFamily="50" charset="0"/>
              </a:defRPr>
            </a:lvl2pPr>
            <a:lvl3pPr marL="1143000" indent="-228600">
              <a:buClr>
                <a:srgbClr val="92D050"/>
              </a:buClr>
              <a:buSzPct val="125000"/>
              <a:buFont typeface="Arial" panose="020B0604020202020204" pitchFamily="34" charset="0"/>
              <a:buChar char="•"/>
              <a:defRPr sz="2400">
                <a:latin typeface="Gotham Medium" panose="02000604030000020004" pitchFamily="50" charset="0"/>
              </a:defRPr>
            </a:lvl3pPr>
            <a:lvl4pPr marL="1600200" indent="-228600">
              <a:buFont typeface="Wingdings" panose="05000000000000000000" pitchFamily="2" charset="2"/>
              <a:buChar char="§"/>
              <a:defRPr sz="2200">
                <a:latin typeface="Gotham Medium" panose="02000604030000020004" pitchFamily="50" charset="0"/>
              </a:defRPr>
            </a:lvl4pPr>
            <a:lvl5pPr marL="2057400" indent="-228600">
              <a:buClr>
                <a:schemeClr val="accent3"/>
              </a:buClr>
              <a:buSzPct val="125000"/>
              <a:buFont typeface="Wingdings" panose="05000000000000000000" pitchFamily="2" charset="2"/>
              <a:buChar char="§"/>
              <a:defRPr sz="2000">
                <a:latin typeface="Gotham Medium" panose="02000604030000020004"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21329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otham Bold" pitchFamily="50" charset="0"/>
              </a:defRPr>
            </a:lvl1pPr>
          </a:lstStyle>
          <a:p>
            <a:r>
              <a:rPr lang="en-US" dirty="0"/>
              <a:t>Click to edit Master title style</a:t>
            </a:r>
          </a:p>
        </p:txBody>
      </p:sp>
      <p:sp>
        <p:nvSpPr>
          <p:cNvPr id="6" name="Rectangle 5">
            <a:extLst>
              <a:ext uri="{FF2B5EF4-FFF2-40B4-BE49-F238E27FC236}">
                <a16:creationId xmlns:a16="http://schemas.microsoft.com/office/drawing/2014/main" id="{92C21BFD-6391-4F44-9F8F-2BE5ACA60AA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148999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2820CB-8F8E-409B-A387-17EDCBC1DC21}"/>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Title 1"/>
          <p:cNvSpPr>
            <a:spLocks noGrp="1"/>
          </p:cNvSpPr>
          <p:nvPr>
            <p:ph type="title"/>
          </p:nvPr>
        </p:nvSpPr>
        <p:spPr>
          <a:xfrm>
            <a:off x="466928" y="457200"/>
            <a:ext cx="4305097" cy="1600200"/>
          </a:xfrm>
        </p:spPr>
        <p:txBody>
          <a:bodyPr anchor="b">
            <a:normAutofit/>
          </a:bodyPr>
          <a:lstStyle>
            <a:lvl1pPr algn="l">
              <a:defRPr sz="3600" b="0">
                <a:latin typeface="Gotham Bold" pitchFamily="50" charset="0"/>
              </a:defRPr>
            </a:lvl1pPr>
          </a:lstStyle>
          <a:p>
            <a:r>
              <a:rPr lang="en-US" dirty="0"/>
              <a:t>Click to edit Master title style</a:t>
            </a:r>
          </a:p>
        </p:txBody>
      </p:sp>
      <p:sp>
        <p:nvSpPr>
          <p:cNvPr id="13" name="Picture Placeholder 2"/>
          <p:cNvSpPr>
            <a:spLocks noGrp="1"/>
          </p:cNvSpPr>
          <p:nvPr>
            <p:ph type="pic" idx="1"/>
          </p:nvPr>
        </p:nvSpPr>
        <p:spPr>
          <a:xfrm>
            <a:off x="5183187" y="457201"/>
            <a:ext cx="6558097" cy="57004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3"/>
          <p:cNvSpPr>
            <a:spLocks noGrp="1"/>
          </p:cNvSpPr>
          <p:nvPr>
            <p:ph type="body" sz="half" idx="2"/>
          </p:nvPr>
        </p:nvSpPr>
        <p:spPr>
          <a:xfrm>
            <a:off x="466928" y="2122496"/>
            <a:ext cx="4305097" cy="403511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52083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0940AD-FF12-4F47-A750-EC9FBF989C2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3" name="Title 1"/>
          <p:cNvSpPr>
            <a:spLocks noGrp="1"/>
          </p:cNvSpPr>
          <p:nvPr>
            <p:ph type="title"/>
          </p:nvPr>
        </p:nvSpPr>
        <p:spPr>
          <a:xfrm>
            <a:off x="466928" y="457200"/>
            <a:ext cx="4305097" cy="1600200"/>
          </a:xfrm>
        </p:spPr>
        <p:txBody>
          <a:bodyPr anchor="b">
            <a:normAutofit/>
          </a:bodyPr>
          <a:lstStyle>
            <a:lvl1pPr algn="l">
              <a:defRPr sz="3600" b="0">
                <a:latin typeface="Gotham Bold" pitchFamily="50" charset="0"/>
              </a:defRPr>
            </a:lvl1pPr>
          </a:lstStyle>
          <a:p>
            <a:r>
              <a:rPr lang="en-US" dirty="0"/>
              <a:t>Click to edit Master title style</a:t>
            </a:r>
          </a:p>
        </p:txBody>
      </p:sp>
      <p:sp>
        <p:nvSpPr>
          <p:cNvPr id="15" name="Text Placeholder 3"/>
          <p:cNvSpPr>
            <a:spLocks noGrp="1"/>
          </p:cNvSpPr>
          <p:nvPr>
            <p:ph type="body" sz="half" idx="2"/>
          </p:nvPr>
        </p:nvSpPr>
        <p:spPr>
          <a:xfrm>
            <a:off x="466928" y="2101956"/>
            <a:ext cx="4305097" cy="405565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Content Placeholder 3">
            <a:extLst>
              <a:ext uri="{FF2B5EF4-FFF2-40B4-BE49-F238E27FC236}">
                <a16:creationId xmlns:a16="http://schemas.microsoft.com/office/drawing/2014/main" id="{49F177C8-FDAB-4A82-B30F-707BD0C9945C}"/>
              </a:ext>
            </a:extLst>
          </p:cNvPr>
          <p:cNvSpPr>
            <a:spLocks noGrp="1"/>
          </p:cNvSpPr>
          <p:nvPr>
            <p:ph sz="half" idx="14" hasCustomPrompt="1"/>
          </p:nvPr>
        </p:nvSpPr>
        <p:spPr>
          <a:xfrm>
            <a:off x="5200073" y="457200"/>
            <a:ext cx="6542347" cy="5700408"/>
          </a:xfrm>
        </p:spPr>
        <p:txBody>
          <a:bodyPr/>
          <a:lstStyle>
            <a:lvl1pPr marL="341313" indent="-341313">
              <a:buClr>
                <a:srgbClr val="92D050"/>
              </a:buClr>
              <a:buSzPct val="100000"/>
              <a:buFontTx/>
              <a:buBlip>
                <a:blip r:embed="rId2"/>
              </a:buBlip>
              <a:defRPr>
                <a:latin typeface="Gotham Bold" pitchFamily="50" charset="0"/>
              </a:defRPr>
            </a:lvl1pPr>
            <a:lvl2pPr>
              <a:defRPr sz="2600">
                <a:latin typeface="Gotham Medium" panose="02000604030000020004" pitchFamily="50" charset="0"/>
              </a:defRPr>
            </a:lvl2pPr>
            <a:lvl3pPr marL="1143000" indent="-228600">
              <a:buClr>
                <a:srgbClr val="92D050"/>
              </a:buClr>
              <a:buSzPct val="125000"/>
              <a:buFont typeface="Arial" panose="020B0604020202020204" pitchFamily="34" charset="0"/>
              <a:buChar char="•"/>
              <a:defRPr sz="2400">
                <a:latin typeface="Gotham Medium" panose="02000604030000020004" pitchFamily="50" charset="0"/>
              </a:defRPr>
            </a:lvl3pPr>
            <a:lvl4pPr marL="1600200" indent="-228600">
              <a:buFont typeface="Wingdings" panose="05000000000000000000" pitchFamily="2" charset="2"/>
              <a:buChar char="§"/>
              <a:defRPr sz="2200">
                <a:latin typeface="Gotham Medium" panose="02000604030000020004" pitchFamily="50" charset="0"/>
              </a:defRPr>
            </a:lvl4pPr>
            <a:lvl5pPr marL="2057400" indent="-228600">
              <a:buClr>
                <a:schemeClr val="accent3"/>
              </a:buClr>
              <a:buSzPct val="125000"/>
              <a:buFont typeface="Wingdings" panose="05000000000000000000" pitchFamily="2" charset="2"/>
              <a:buChar char="§"/>
              <a:defRPr sz="2000">
                <a:latin typeface="Gotham Medium" panose="02000604030000020004"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61348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 - single present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9C030F5-6F3E-44D7-8269-345BAC00E018}"/>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otham Bold"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otham Black" panose="02000604040000020004" pitchFamily="50" charset="0"/>
              </a:rPr>
              <a:t>Thank you!</a:t>
            </a:r>
          </a:p>
        </p:txBody>
      </p:sp>
      <p:sp>
        <p:nvSpPr>
          <p:cNvPr id="13" name="Text Placeholder 35"/>
          <p:cNvSpPr>
            <a:spLocks noGrp="1"/>
          </p:cNvSpPr>
          <p:nvPr>
            <p:ph type="body" sz="quarter" idx="14" hasCustomPrompt="1"/>
          </p:nvPr>
        </p:nvSpPr>
        <p:spPr>
          <a:xfrm>
            <a:off x="449580" y="1804251"/>
            <a:ext cx="11292840" cy="1719211"/>
          </a:xfrm>
        </p:spPr>
        <p:txBody>
          <a:bodyPr anchor="t"/>
          <a:lstStyle>
            <a:lvl1pPr marL="0" indent="0" algn="ctr">
              <a:buNone/>
              <a:defRPr baseline="0">
                <a:solidFill>
                  <a:schemeClr val="tx1"/>
                </a:solidFill>
                <a:latin typeface="Gotham Medium" panose="02000604030000020004"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16" name="Slide Number Placeholder 4">
            <a:extLst>
              <a:ext uri="{FF2B5EF4-FFF2-40B4-BE49-F238E27FC236}">
                <a16:creationId xmlns:a16="http://schemas.microsoft.com/office/drawing/2014/main" id="{88B09F87-73E6-4150-B1E3-45C8D7CE53DA}"/>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22" name="Group 21">
            <a:extLst>
              <a:ext uri="{FF2B5EF4-FFF2-40B4-BE49-F238E27FC236}">
                <a16:creationId xmlns:a16="http://schemas.microsoft.com/office/drawing/2014/main" id="{E0F9AF5C-7C35-E789-5E04-BF6A322AEC4E}"/>
              </a:ext>
            </a:extLst>
          </p:cNvPr>
          <p:cNvGrpSpPr/>
          <p:nvPr userDrawn="1"/>
        </p:nvGrpSpPr>
        <p:grpSpPr>
          <a:xfrm>
            <a:off x="446252" y="4426502"/>
            <a:ext cx="11296168" cy="1828800"/>
            <a:chOff x="446252" y="4426502"/>
            <a:chExt cx="11296168" cy="1828800"/>
          </a:xfrm>
        </p:grpSpPr>
        <p:pic>
          <p:nvPicPr>
            <p:cNvPr id="23" name="Picture 22">
              <a:extLst>
                <a:ext uri="{FF2B5EF4-FFF2-40B4-BE49-F238E27FC236}">
                  <a16:creationId xmlns:a16="http://schemas.microsoft.com/office/drawing/2014/main" id="{B5E5EA08-0C80-2B6F-46B7-F779CA8EBA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4" name="Graphic 23">
              <a:extLst>
                <a:ext uri="{FF2B5EF4-FFF2-40B4-BE49-F238E27FC236}">
                  <a16:creationId xmlns:a16="http://schemas.microsoft.com/office/drawing/2014/main" id="{4ACD68C1-1136-B6E3-A260-2E88F0875F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5" name="Picture 24" descr="Logo&#10;&#10;Description automatically generated">
              <a:extLst>
                <a:ext uri="{FF2B5EF4-FFF2-40B4-BE49-F238E27FC236}">
                  <a16:creationId xmlns:a16="http://schemas.microsoft.com/office/drawing/2014/main" id="{79B54700-8017-A547-1682-89C0FEB3A4A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146946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Info - two presenters">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otham Bold"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otham Black" panose="02000604040000020004" pitchFamily="50" charset="0"/>
              </a:rPr>
              <a:t>Thank you!</a:t>
            </a:r>
          </a:p>
        </p:txBody>
      </p:sp>
      <p:sp>
        <p:nvSpPr>
          <p:cNvPr id="13" name="Text Placeholder 35"/>
          <p:cNvSpPr>
            <a:spLocks noGrp="1"/>
          </p:cNvSpPr>
          <p:nvPr>
            <p:ph type="body" sz="quarter" idx="14" hasCustomPrompt="1"/>
          </p:nvPr>
        </p:nvSpPr>
        <p:spPr>
          <a:xfrm>
            <a:off x="449580" y="1804251"/>
            <a:ext cx="5551827" cy="1719211"/>
          </a:xfrm>
        </p:spPr>
        <p:txBody>
          <a:bodyPr anchor="t"/>
          <a:lstStyle>
            <a:lvl1pPr marL="0" indent="0" algn="ctr">
              <a:buNone/>
              <a:defRPr baseline="0">
                <a:solidFill>
                  <a:schemeClr val="tx1"/>
                </a:solidFill>
                <a:latin typeface="Gotham Medium" panose="02000604030000020004"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3" name="Text Placeholder 2"/>
          <p:cNvSpPr>
            <a:spLocks noGrp="1"/>
          </p:cNvSpPr>
          <p:nvPr>
            <p:ph type="body" sz="quarter" idx="16" hasCustomPrompt="1"/>
          </p:nvPr>
        </p:nvSpPr>
        <p:spPr>
          <a:xfrm>
            <a:off x="6103936" y="1804226"/>
            <a:ext cx="5638483" cy="1719262"/>
          </a:xfrm>
        </p:spPr>
        <p:txBody>
          <a:bodyPr/>
          <a:lstStyle>
            <a:lvl1pPr marL="0" indent="0" algn="ctr">
              <a:buNone/>
              <a:defRPr baseline="0">
                <a:latin typeface="Gotham Medium" panose="02000604030000020004" pitchFamily="50" charset="0"/>
              </a:defRPr>
            </a:lvl1pPr>
            <a:lvl2pPr marL="457200" indent="0">
              <a:buNone/>
              <a:defRPr>
                <a:latin typeface="Calibri Light" panose="020F0302020204030204" pitchFamily="34" charset="0"/>
              </a:defRPr>
            </a:lvl2pPr>
            <a:lvl3pPr marL="914400" indent="0">
              <a:buNone/>
              <a:defRPr>
                <a:latin typeface="Calibri Light" panose="020F0302020204030204" pitchFamily="34" charset="0"/>
              </a:defRPr>
            </a:lvl3pPr>
            <a:lvl4pPr marL="1371600" indent="0">
              <a:buNone/>
              <a:defRPr>
                <a:latin typeface="Calibri Light" panose="020F0302020204030204" pitchFamily="34" charset="0"/>
              </a:defRPr>
            </a:lvl4pPr>
            <a:lvl5pPr marL="1828800" indent="0">
              <a:buNone/>
              <a:defRPr>
                <a:latin typeface="Calibri Light" panose="020F0302020204030204" pitchFamily="34" charset="0"/>
              </a:defRPr>
            </a:lvl5pPr>
          </a:lstStyle>
          <a:p>
            <a:pPr lvl="0"/>
            <a:r>
              <a:rPr lang="en-US" dirty="0"/>
              <a:t>Click to edit second presenter name, phone, email</a:t>
            </a:r>
          </a:p>
        </p:txBody>
      </p:sp>
      <p:sp>
        <p:nvSpPr>
          <p:cNvPr id="17" name="Rectangle 16">
            <a:extLst>
              <a:ext uri="{FF2B5EF4-FFF2-40B4-BE49-F238E27FC236}">
                <a16:creationId xmlns:a16="http://schemas.microsoft.com/office/drawing/2014/main" id="{32523B51-82E5-44C1-BD62-ECE0BBA1F480}"/>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6" name="Slide Number Placeholder 4">
            <a:extLst>
              <a:ext uri="{FF2B5EF4-FFF2-40B4-BE49-F238E27FC236}">
                <a16:creationId xmlns:a16="http://schemas.microsoft.com/office/drawing/2014/main" id="{656B23F0-6900-4B02-939A-6FE61AF4A8E4}"/>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15" name="Group 14">
            <a:extLst>
              <a:ext uri="{FF2B5EF4-FFF2-40B4-BE49-F238E27FC236}">
                <a16:creationId xmlns:a16="http://schemas.microsoft.com/office/drawing/2014/main" id="{49603730-3403-03DD-31C4-6B84628876D2}"/>
              </a:ext>
            </a:extLst>
          </p:cNvPr>
          <p:cNvGrpSpPr/>
          <p:nvPr userDrawn="1"/>
        </p:nvGrpSpPr>
        <p:grpSpPr>
          <a:xfrm>
            <a:off x="446252" y="4426502"/>
            <a:ext cx="11296168" cy="1828800"/>
            <a:chOff x="446252" y="4426502"/>
            <a:chExt cx="11296168" cy="1828800"/>
          </a:xfrm>
        </p:grpSpPr>
        <p:pic>
          <p:nvPicPr>
            <p:cNvPr id="18" name="Picture 17">
              <a:extLst>
                <a:ext uri="{FF2B5EF4-FFF2-40B4-BE49-F238E27FC236}">
                  <a16:creationId xmlns:a16="http://schemas.microsoft.com/office/drawing/2014/main" id="{26E62308-8BFF-BF47-A508-EAE4F17147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1" name="Graphic 20">
              <a:extLst>
                <a:ext uri="{FF2B5EF4-FFF2-40B4-BE49-F238E27FC236}">
                  <a16:creationId xmlns:a16="http://schemas.microsoft.com/office/drawing/2014/main" id="{CD83FAB4-E3F9-DC00-FCFC-A48AF38F3C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2" name="Picture 21" descr="Logo&#10;&#10;Description automatically generated">
              <a:extLst>
                <a:ext uri="{FF2B5EF4-FFF2-40B4-BE49-F238E27FC236}">
                  <a16:creationId xmlns:a16="http://schemas.microsoft.com/office/drawing/2014/main" id="{1390A36E-B602-C30C-0EEF-32152E16743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425631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689451" y="1742388"/>
            <a:ext cx="6874476" cy="1902191"/>
          </a:xfrm>
        </p:spPr>
        <p:txBody>
          <a:bodyPr anchor="b">
            <a:normAutofit/>
          </a:bodyPr>
          <a:lstStyle>
            <a:lvl1pPr algn="l">
              <a:defRPr sz="4400" b="0">
                <a:solidFill>
                  <a:srgbClr val="01203D"/>
                </a:solidFill>
                <a:latin typeface="Gotham Black" panose="02000604040000020004" pitchFamily="50" charset="0"/>
              </a:defRPr>
            </a:lvl1pPr>
          </a:lstStyle>
          <a:p>
            <a:r>
              <a:rPr lang="en-US" dirty="0"/>
              <a:t>Click to edit title</a:t>
            </a:r>
          </a:p>
        </p:txBody>
      </p:sp>
      <p:sp>
        <p:nvSpPr>
          <p:cNvPr id="16" name="Subtitle 2"/>
          <p:cNvSpPr>
            <a:spLocks noGrp="1"/>
          </p:cNvSpPr>
          <p:nvPr>
            <p:ph type="subTitle" idx="1" hasCustomPrompt="1"/>
          </p:nvPr>
        </p:nvSpPr>
        <p:spPr>
          <a:xfrm>
            <a:off x="4689451" y="3644579"/>
            <a:ext cx="6874476" cy="679306"/>
          </a:xfrm>
        </p:spPr>
        <p:txBody>
          <a:bodyPr anchor="ctr">
            <a:normAutofit/>
          </a:bodyPr>
          <a:lstStyle>
            <a:lvl1pPr marL="0" indent="0" algn="l">
              <a:buNone/>
              <a:defRPr sz="3400">
                <a:solidFill>
                  <a:srgbClr val="01203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Rectangle 7"/>
          <p:cNvSpPr/>
          <p:nvPr userDrawn="1"/>
        </p:nvSpPr>
        <p:spPr>
          <a:xfrm>
            <a:off x="-9331" y="0"/>
            <a:ext cx="4069080" cy="6869429"/>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p:cNvSpPr>
            <a:spLocks noGrp="1"/>
          </p:cNvSpPr>
          <p:nvPr>
            <p:ph type="body" sz="quarter" idx="13" hasCustomPrompt="1"/>
          </p:nvPr>
        </p:nvSpPr>
        <p:spPr>
          <a:xfrm>
            <a:off x="4689451" y="4342547"/>
            <a:ext cx="6874476" cy="651116"/>
          </a:xfrm>
        </p:spPr>
        <p:txBody>
          <a:bodyPr anchor="ctr">
            <a:normAutofit/>
          </a:bodyPr>
          <a:lstStyle>
            <a:lvl1pPr marL="0" indent="0" algn="l">
              <a:buNone/>
              <a:defRPr sz="2200">
                <a:solidFill>
                  <a:srgbClr val="01203D"/>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9451" y="5187069"/>
            <a:ext cx="2048256" cy="1103112"/>
          </a:xfrm>
          <a:prstGeom prst="rect">
            <a:avLst/>
          </a:prstGeom>
        </p:spPr>
      </p:pic>
      <p:sp>
        <p:nvSpPr>
          <p:cNvPr id="11" name="Rectangle 10"/>
          <p:cNvSpPr/>
          <p:nvPr userDrawn="1"/>
        </p:nvSpPr>
        <p:spPr>
          <a:xfrm>
            <a:off x="4059748" y="6470420"/>
            <a:ext cx="8139871" cy="411480"/>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pic>
        <p:nvPicPr>
          <p:cNvPr id="10" name="Graphic 9">
            <a:extLst>
              <a:ext uri="{FF2B5EF4-FFF2-40B4-BE49-F238E27FC236}">
                <a16:creationId xmlns:a16="http://schemas.microsoft.com/office/drawing/2014/main" id="{B62F158F-E475-41B0-A9F2-FA6EAC337CD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9728" y="5187069"/>
            <a:ext cx="1125835" cy="1106424"/>
          </a:xfrm>
          <a:prstGeom prst="rect">
            <a:avLst/>
          </a:prstGeom>
        </p:spPr>
      </p:pic>
      <p:pic>
        <p:nvPicPr>
          <p:cNvPr id="4" name="Picture 3" descr="Logo&#10;&#10;Description automatically generated">
            <a:extLst>
              <a:ext uri="{FF2B5EF4-FFF2-40B4-BE49-F238E27FC236}">
                <a16:creationId xmlns:a16="http://schemas.microsoft.com/office/drawing/2014/main" id="{F0A85846-F6C6-2601-7233-C70FAF47F12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73165" y="5187069"/>
            <a:ext cx="2190762" cy="1106424"/>
          </a:xfrm>
          <a:prstGeom prst="rect">
            <a:avLst/>
          </a:prstGeom>
        </p:spPr>
      </p:pic>
    </p:spTree>
    <p:extLst>
      <p:ext uri="{BB962C8B-B14F-4D97-AF65-F5344CB8AC3E}">
        <p14:creationId xmlns:p14="http://schemas.microsoft.com/office/powerpoint/2010/main" val="42960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264" userDrawn="1">
          <p15:clr>
            <a:srgbClr val="FBAE40"/>
          </p15:clr>
        </p15:guide>
        <p15:guide id="2" pos="52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1784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56070"/>
            <a:ext cx="2743200" cy="254738"/>
          </a:xfrm>
          <a:prstGeom prst="rect">
            <a:avLst/>
          </a:prstGeom>
        </p:spPr>
        <p:txBody>
          <a:bodyPr vert="horz" lIns="91440" tIns="45720" rIns="91440" bIns="45720" rtlCol="0" anchor="ctr"/>
          <a:lstStyle>
            <a:lvl1pPr algn="l">
              <a:defRPr sz="800">
                <a:solidFill>
                  <a:schemeClr val="bg1">
                    <a:lumMod val="95000"/>
                  </a:schemeClr>
                </a:solidFill>
              </a:defRPr>
            </a:lvl1pPr>
          </a:lstStyle>
          <a:p>
            <a:fld id="{0467B39D-87AC-4D39-8154-C6852A584385}" type="datetime1">
              <a:rPr lang="en-US" smtClean="0"/>
              <a:pPr/>
              <a:t>4/11/2023</a:t>
            </a:fld>
            <a:endParaRPr lang="en-US" dirty="0"/>
          </a:p>
        </p:txBody>
      </p:sp>
      <p:sp>
        <p:nvSpPr>
          <p:cNvPr id="5" name="Footer Placeholder 4"/>
          <p:cNvSpPr>
            <a:spLocks noGrp="1"/>
          </p:cNvSpPr>
          <p:nvPr>
            <p:ph type="ftr" sz="quarter" idx="3"/>
          </p:nvPr>
        </p:nvSpPr>
        <p:spPr>
          <a:xfrm>
            <a:off x="4038600" y="6447966"/>
            <a:ext cx="4114800" cy="262842"/>
          </a:xfrm>
          <a:prstGeom prst="rect">
            <a:avLst/>
          </a:prstGeom>
        </p:spPr>
        <p:txBody>
          <a:bodyPr vert="horz" lIns="91440" tIns="45720" rIns="91440" bIns="45720" rtlCol="0" anchor="ctr"/>
          <a:lstStyle>
            <a:lvl1pPr algn="ctr">
              <a:defRPr sz="800">
                <a:solidFill>
                  <a:schemeClr val="bg1">
                    <a:lumMod val="95000"/>
                  </a:schemeClr>
                </a:solidFill>
              </a:defRPr>
            </a:lvl1pPr>
          </a:lstStyle>
          <a:p>
            <a:endParaRPr lang="en-US" dirty="0"/>
          </a:p>
        </p:txBody>
      </p:sp>
      <p:sp>
        <p:nvSpPr>
          <p:cNvPr id="6" name="Slide Number Placeholder 5"/>
          <p:cNvSpPr>
            <a:spLocks noGrp="1"/>
          </p:cNvSpPr>
          <p:nvPr>
            <p:ph type="sldNum" sz="quarter" idx="4"/>
          </p:nvPr>
        </p:nvSpPr>
        <p:spPr>
          <a:xfrm>
            <a:off x="11353799" y="6514978"/>
            <a:ext cx="695325" cy="251816"/>
          </a:xfrm>
          <a:prstGeom prst="rect">
            <a:avLst/>
          </a:prstGeom>
        </p:spPr>
        <p:txBody>
          <a:bodyPr vert="horz" lIns="91440" tIns="45720" rIns="91440" bIns="45720" rtlCol="0" anchor="ctr"/>
          <a:lstStyle>
            <a:lvl1pPr algn="r">
              <a:defRPr sz="1200" b="0">
                <a:solidFill>
                  <a:schemeClr val="tx1"/>
                </a:solidFill>
                <a:latin typeface="Gotham Bold" pitchFamily="50" charset="0"/>
              </a:defRPr>
            </a:lvl1pPr>
          </a:lstStyle>
          <a:p>
            <a:fld id="{ABB8925F-B6BB-49B0-9469-5285B9C99CB3}" type="slidenum">
              <a:rPr lang="en-US" smtClean="0"/>
              <a:pPr/>
              <a:t>‹#›</a:t>
            </a:fld>
            <a:endParaRPr lang="en-US" dirty="0"/>
          </a:p>
        </p:txBody>
      </p:sp>
      <p:sp>
        <p:nvSpPr>
          <p:cNvPr id="36" name="Title 5"/>
          <p:cNvSpPr txBox="1">
            <a:spLocks/>
          </p:cNvSpPr>
          <p:nvPr userDrawn="1"/>
        </p:nvSpPr>
        <p:spPr>
          <a:xfrm>
            <a:off x="754966" y="1415668"/>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US" sz="3400" b="0" dirty="0">
              <a:latin typeface="Calibri Light" panose="020F0302020204030204" pitchFamily="34" charset="0"/>
            </a:endParaRPr>
          </a:p>
        </p:txBody>
      </p:sp>
    </p:spTree>
    <p:extLst>
      <p:ext uri="{BB962C8B-B14F-4D97-AF65-F5344CB8AC3E}">
        <p14:creationId xmlns:p14="http://schemas.microsoft.com/office/powerpoint/2010/main" val="4135534529"/>
      </p:ext>
    </p:extLst>
  </p:cSld>
  <p:clrMap bg1="lt1" tx1="dk1" bg2="lt2" tx2="dk2" accent1="accent1" accent2="accent2" accent3="accent3" accent4="accent4" accent5="accent5" accent6="accent6" hlink="hlink" folHlink="folHlink"/>
  <p:sldLayoutIdLst>
    <p:sldLayoutId id="2147483747" r:id="rId1"/>
    <p:sldLayoutId id="2147483750" r:id="rId2"/>
    <p:sldLayoutId id="2147483752" r:id="rId3"/>
    <p:sldLayoutId id="2147483751" r:id="rId4"/>
    <p:sldLayoutId id="2147483748" r:id="rId5"/>
    <p:sldLayoutId id="2147483749" r:id="rId6"/>
    <p:sldLayoutId id="2147483755" r:id="rId7"/>
    <p:sldLayoutId id="2147483740" r:id="rId8"/>
    <p:sldLayoutId id="2147483753" r:id="rId9"/>
    <p:sldLayoutId id="2147483754" r:id="rId10"/>
    <p:sldLayoutId id="2147483757" r:id="rId11"/>
    <p:sldLayoutId id="2147483735" r:id="rId12"/>
    <p:sldLayoutId id="2147483729" r:id="rId13"/>
    <p:sldLayoutId id="2147483737" r:id="rId14"/>
    <p:sldLayoutId id="2147483730" r:id="rId15"/>
    <p:sldLayoutId id="2147483739" r:id="rId16"/>
    <p:sldLayoutId id="2147483734" r:id="rId17"/>
    <p:sldLayoutId id="2147483758" r:id="rId18"/>
    <p:sldLayoutId id="2147483759" r:id="rId19"/>
    <p:sldLayoutId id="214748376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000" b="0" kern="1200">
          <a:solidFill>
            <a:srgbClr val="01203D"/>
          </a:solidFill>
          <a:latin typeface="Gotham Bold" pitchFamily="50" charset="0"/>
          <a:ea typeface="+mj-ea"/>
          <a:cs typeface="+mj-cs"/>
        </a:defRPr>
      </a:lvl1pPr>
    </p:titleStyle>
    <p:bodyStyle>
      <a:lvl1pPr marL="341313" indent="-341313" algn="l" defTabSz="914400" rtl="0" eaLnBrk="1" latinLnBrk="0" hangingPunct="1">
        <a:lnSpc>
          <a:spcPct val="90000"/>
        </a:lnSpc>
        <a:spcBef>
          <a:spcPts val="1000"/>
        </a:spcBef>
        <a:buClr>
          <a:srgbClr val="92D050"/>
        </a:buClr>
        <a:buSzPct val="100000"/>
        <a:buFontTx/>
        <a:buBlip>
          <a:blip r:embed="rId22"/>
        </a:buBlip>
        <a:defRPr sz="2800" kern="1200">
          <a:solidFill>
            <a:srgbClr val="00000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62BCF0"/>
        </a:buClr>
        <a:buSzPct val="125000"/>
        <a:buFont typeface="Arial" panose="020B0604020202020204" pitchFamily="34" charset="0"/>
        <a:buChar char="•"/>
        <a:defRPr sz="2600" kern="1200">
          <a:solidFill>
            <a:srgbClr val="00000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1203D"/>
        </a:buClr>
        <a:buSzPct val="85000"/>
        <a:buFont typeface="Courier New" panose="02070309020205020404" pitchFamily="49" charset="0"/>
        <a:buChar char="o"/>
        <a:defRPr sz="2400" kern="1200">
          <a:solidFill>
            <a:srgbClr val="00000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2BCF0"/>
        </a:buClr>
        <a:buSzPct val="125000"/>
        <a:buFont typeface="Wingdings" panose="05000000000000000000" pitchFamily="2" charset="2"/>
        <a:buChar char="§"/>
        <a:defRPr sz="2200" kern="1200">
          <a:solidFill>
            <a:srgbClr val="00000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01203D"/>
        </a:buClr>
        <a:buSzPct val="65000"/>
        <a:buFont typeface="Wingdings" panose="05000000000000000000" pitchFamily="2" charset="2"/>
        <a:buChar char="q"/>
        <a:defRPr sz="200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Roberta.butler@ky.gov" TargetMode="External"/><Relationship Id="rId2" Type="http://schemas.openxmlformats.org/officeDocument/2006/relationships/hyperlink" Target="mailto:Shannon.million@ky.gov" TargetMode="External"/><Relationship Id="rId1" Type="http://schemas.openxmlformats.org/officeDocument/2006/relationships/slideLayout" Target="../slideLayouts/slideLayout2.xml"/><Relationship Id="rId4" Type="http://schemas.openxmlformats.org/officeDocument/2006/relationships/hyperlink" Target="https://www.cdc.gov/vaccines/vpd/hepb/hcp/perinatal-contacts.html#k"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ndc.services.cdc.gov/conditions/hepatitis-c-perinatal-infection/"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hyperlink" Target="https://www.cdc.gov/hepatitis/statistics/2020surveillance/index.ht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hepatitis/policy/pdfs/CDC_perinatal_hep_c_testing_508.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s://www.chfs.ky.gov/agencies/dph/dehp/idb/Documents/EPID394HepPregnantWomenorChild.pdf" TargetMode="External"/><Relationship Id="rId4" Type="http://schemas.openxmlformats.org/officeDocument/2006/relationships/hyperlink" Target="mailto:vhp@ky.gov"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chfs.ky.gov/agencies/dph/dehp/idb/Documents/HepatitisCEliminationPlan.pdf"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kyrha.org/khamp" TargetMode="External"/><Relationship Id="rId2" Type="http://schemas.openxmlformats.org/officeDocument/2006/relationships/notesSlide" Target="../notesSlides/notesSlide26.xml"/><Relationship Id="rId1" Type="http://schemas.openxmlformats.org/officeDocument/2006/relationships/slideLayout" Target="../slideLayouts/slideLayout19.xml"/><Relationship Id="rId5" Type="http://schemas.openxmlformats.org/officeDocument/2006/relationships/image" Target="../media/image28.jpeg"/><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8" Type="http://schemas.openxmlformats.org/officeDocument/2006/relationships/hyperlink" Target="https://chfs.ky.gov/agencies/dph/dehp/idb/Pages/vhp.aspx" TargetMode="External"/><Relationship Id="rId3" Type="http://schemas.openxmlformats.org/officeDocument/2006/relationships/hyperlink" Target="mailto:dia.obonyo@ky.gov" TargetMode="External"/><Relationship Id="rId7" Type="http://schemas.openxmlformats.org/officeDocument/2006/relationships/hyperlink" Target="https://redcap.chfs.ky.gov/surveys/?s=T3E3448XKW3J4JE9"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mailto:vhp@ky.gov" TargetMode="External"/><Relationship Id="rId5" Type="http://schemas.openxmlformats.org/officeDocument/2006/relationships/hyperlink" Target="mailto:Jordan.murphy@ky.gov" TargetMode="External"/><Relationship Id="rId4" Type="http://schemas.openxmlformats.org/officeDocument/2006/relationships/hyperlink" Target="mailto:claire.holladay@ky.gov" TargetMode="External"/><Relationship Id="rId9"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chfs.ky.gov/agencies/dph/dehp/idb/Pages/monkeypox.asp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AE323-B6B8-783D-6EA7-4DE751C663D2}"/>
              </a:ext>
            </a:extLst>
          </p:cNvPr>
          <p:cNvSpPr>
            <a:spLocks noGrp="1"/>
          </p:cNvSpPr>
          <p:nvPr>
            <p:ph type="title"/>
          </p:nvPr>
        </p:nvSpPr>
        <p:spPr/>
        <p:txBody>
          <a:bodyPr/>
          <a:lstStyle/>
          <a:p>
            <a:r>
              <a:rPr lang="en-US" dirty="0"/>
              <a:t>Perinatal Hep B, Perinatal Hep C and </a:t>
            </a:r>
            <a:r>
              <a:rPr lang="en-US" dirty="0" err="1"/>
              <a:t>MPox</a:t>
            </a:r>
            <a:endParaRPr lang="en-US" dirty="0"/>
          </a:p>
        </p:txBody>
      </p:sp>
      <p:pic>
        <p:nvPicPr>
          <p:cNvPr id="6" name="Content Placeholder 5">
            <a:extLst>
              <a:ext uri="{FF2B5EF4-FFF2-40B4-BE49-F238E27FC236}">
                <a16:creationId xmlns:a16="http://schemas.microsoft.com/office/drawing/2014/main" id="{D57A3366-5888-7D50-C6C9-E306BEC824C0}"/>
              </a:ext>
            </a:extLst>
          </p:cNvPr>
          <p:cNvPicPr>
            <a:picLocks noGrp="1" noChangeAspect="1"/>
          </p:cNvPicPr>
          <p:nvPr>
            <p:ph idx="1"/>
          </p:nvPr>
        </p:nvPicPr>
        <p:blipFill>
          <a:blip r:embed="rId2"/>
          <a:stretch>
            <a:fillRect/>
          </a:stretch>
        </p:blipFill>
        <p:spPr>
          <a:xfrm>
            <a:off x="449580" y="2248526"/>
            <a:ext cx="11394492" cy="2790916"/>
          </a:xfrm>
        </p:spPr>
      </p:pic>
      <p:sp>
        <p:nvSpPr>
          <p:cNvPr id="4" name="Slide Number Placeholder 3">
            <a:extLst>
              <a:ext uri="{FF2B5EF4-FFF2-40B4-BE49-F238E27FC236}">
                <a16:creationId xmlns:a16="http://schemas.microsoft.com/office/drawing/2014/main" id="{2E5D423C-A78D-56E1-D406-5D814D245D5E}"/>
              </a:ext>
            </a:extLst>
          </p:cNvPr>
          <p:cNvSpPr>
            <a:spLocks noGrp="1"/>
          </p:cNvSpPr>
          <p:nvPr>
            <p:ph type="sldNum" sz="quarter" idx="12"/>
          </p:nvPr>
        </p:nvSpPr>
        <p:spPr/>
        <p:txBody>
          <a:bodyPr/>
          <a:lstStyle/>
          <a:p>
            <a:fld id="{ABB8925F-B6BB-49B0-9469-5285B9C99CB3}" type="slidenum">
              <a:rPr lang="en-US" smtClean="0"/>
              <a:pPr/>
              <a:t>1</a:t>
            </a:fld>
            <a:endParaRPr lang="en-US" dirty="0"/>
          </a:p>
        </p:txBody>
      </p:sp>
    </p:spTree>
    <p:extLst>
      <p:ext uri="{BB962C8B-B14F-4D97-AF65-F5344CB8AC3E}">
        <p14:creationId xmlns:p14="http://schemas.microsoft.com/office/powerpoint/2010/main" val="191745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F5B2-1321-4362-91D7-E06DF1E4C9E8}"/>
              </a:ext>
            </a:extLst>
          </p:cNvPr>
          <p:cNvSpPr>
            <a:spLocks noGrp="1"/>
          </p:cNvSpPr>
          <p:nvPr>
            <p:ph type="title"/>
          </p:nvPr>
        </p:nvSpPr>
        <p:spPr/>
        <p:txBody>
          <a:bodyPr/>
          <a:lstStyle/>
          <a:p>
            <a:r>
              <a:rPr lang="en-US" dirty="0"/>
              <a:t>PVST   </a:t>
            </a:r>
          </a:p>
        </p:txBody>
      </p:sp>
      <p:sp>
        <p:nvSpPr>
          <p:cNvPr id="3" name="Content Placeholder 2">
            <a:extLst>
              <a:ext uri="{FF2B5EF4-FFF2-40B4-BE49-F238E27FC236}">
                <a16:creationId xmlns:a16="http://schemas.microsoft.com/office/drawing/2014/main" id="{73DBA77A-7D85-46D3-94A7-E4CCAD61CC84}"/>
              </a:ext>
            </a:extLst>
          </p:cNvPr>
          <p:cNvSpPr>
            <a:spLocks noGrp="1"/>
          </p:cNvSpPr>
          <p:nvPr>
            <p:ph idx="1"/>
          </p:nvPr>
        </p:nvSpPr>
        <p:spPr/>
        <p:txBody>
          <a:bodyPr>
            <a:normAutofit lnSpcReduction="10000"/>
          </a:bodyPr>
          <a:lstStyle/>
          <a:p>
            <a:r>
              <a:rPr lang="en-US" dirty="0"/>
              <a:t>Required for all infants born to women with HBV infection</a:t>
            </a:r>
          </a:p>
          <a:p>
            <a:r>
              <a:rPr lang="en-US" dirty="0"/>
              <a:t>Serologic testing will confirm if child is immune of has been infected</a:t>
            </a:r>
          </a:p>
          <a:p>
            <a:r>
              <a:rPr lang="en-US" dirty="0"/>
              <a:t>Testing should occur between 9-12 months of age </a:t>
            </a:r>
            <a:r>
              <a:rPr lang="en-US" b="1" dirty="0"/>
              <a:t>OR</a:t>
            </a:r>
            <a:r>
              <a:rPr lang="en-US" dirty="0"/>
              <a:t> 1-2 months after vaccine series completion</a:t>
            </a:r>
          </a:p>
          <a:p>
            <a:r>
              <a:rPr lang="en-US" dirty="0"/>
              <a:t>ONLY LABS TO BE COLLECTED</a:t>
            </a:r>
          </a:p>
          <a:p>
            <a:pPr lvl="1"/>
            <a:r>
              <a:rPr lang="en-US" dirty="0"/>
              <a:t>Hepatitis B surface antigen (HBsAg) </a:t>
            </a:r>
            <a:r>
              <a:rPr lang="en-US" b="1" dirty="0"/>
              <a:t>AND</a:t>
            </a:r>
          </a:p>
          <a:p>
            <a:pPr lvl="1"/>
            <a:r>
              <a:rPr lang="en-US" dirty="0"/>
              <a:t>Hepatitis B surface antibody (anti-HBs)</a:t>
            </a:r>
          </a:p>
          <a:p>
            <a:r>
              <a:rPr lang="en-US" dirty="0"/>
              <a:t>DO NOT ORDER tests for antibodies to HB core antigen (anti-HBc)</a:t>
            </a:r>
          </a:p>
          <a:p>
            <a:pPr marL="0" marR="0" lvl="0" indent="0" algn="ctr" defTabSz="914400" rtl="0" eaLnBrk="1" fontAlgn="auto" latinLnBrk="0" hangingPunct="1">
              <a:lnSpc>
                <a:spcPct val="90000"/>
              </a:lnSpc>
              <a:spcBef>
                <a:spcPts val="1000"/>
              </a:spcBef>
              <a:spcAft>
                <a:spcPts val="0"/>
              </a:spcAft>
              <a:buClr>
                <a:srgbClr val="92D050"/>
              </a:buClr>
              <a:buSzPct val="100000"/>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90000"/>
              </a:lnSpc>
              <a:spcBef>
                <a:spcPts val="1000"/>
              </a:spcBef>
              <a:spcAft>
                <a:spcPts val="0"/>
              </a:spcAft>
              <a:buClr>
                <a:srgbClr val="92D050"/>
              </a:buClr>
              <a:buSzPct val="100000"/>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https://www.cdc.gov/vaccines/programs/perinatal-hepb/downloads/HepB-Provider-tipsheet-508.pdf</a:t>
            </a:r>
          </a:p>
          <a:p>
            <a:pPr marL="0" indent="0">
              <a:buNone/>
            </a:pPr>
            <a:endParaRPr lang="en-US" dirty="0"/>
          </a:p>
        </p:txBody>
      </p:sp>
      <p:sp>
        <p:nvSpPr>
          <p:cNvPr id="4" name="Slide Number Placeholder 3">
            <a:extLst>
              <a:ext uri="{FF2B5EF4-FFF2-40B4-BE49-F238E27FC236}">
                <a16:creationId xmlns:a16="http://schemas.microsoft.com/office/drawing/2014/main" id="{B24C5BD9-4F51-40ED-9412-B5D52B17296C}"/>
              </a:ext>
            </a:extLst>
          </p:cNvPr>
          <p:cNvSpPr>
            <a:spLocks noGrp="1"/>
          </p:cNvSpPr>
          <p:nvPr>
            <p:ph type="sldNum" sz="quarter" idx="12"/>
          </p:nvPr>
        </p:nvSpPr>
        <p:spPr/>
        <p:txBody>
          <a:bodyPr/>
          <a:lstStyle/>
          <a:p>
            <a:fld id="{ABB8925F-B6BB-49B0-9469-5285B9C99CB3}" type="slidenum">
              <a:rPr lang="en-US" smtClean="0"/>
              <a:pPr/>
              <a:t>10</a:t>
            </a:fld>
            <a:endParaRPr lang="en-US" dirty="0"/>
          </a:p>
        </p:txBody>
      </p:sp>
    </p:spTree>
    <p:extLst>
      <p:ext uri="{BB962C8B-B14F-4D97-AF65-F5344CB8AC3E}">
        <p14:creationId xmlns:p14="http://schemas.microsoft.com/office/powerpoint/2010/main" val="198838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1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146967-C89E-4613-A713-4247DF43F58C}"/>
              </a:ext>
            </a:extLst>
          </p:cNvPr>
          <p:cNvSpPr>
            <a:spLocks noGrp="1"/>
          </p:cNvSpPr>
          <p:nvPr>
            <p:ph type="title"/>
          </p:nvPr>
        </p:nvSpPr>
        <p:spPr>
          <a:xfrm>
            <a:off x="556532" y="643467"/>
            <a:ext cx="11210925" cy="744836"/>
          </a:xfrm>
        </p:spPr>
        <p:txBody>
          <a:bodyPr vert="horz" lIns="91440" tIns="45720" rIns="91440" bIns="45720" rtlCol="0" anchor="ctr">
            <a:normAutofit/>
          </a:bodyPr>
          <a:lstStyle/>
          <a:p>
            <a:r>
              <a:rPr lang="en-US" sz="3200" kern="1200">
                <a:solidFill>
                  <a:schemeClr val="bg1"/>
                </a:solidFill>
                <a:latin typeface="+mj-lt"/>
                <a:ea typeface="+mj-ea"/>
                <a:cs typeface="+mj-cs"/>
              </a:rPr>
              <a:t>Serology Interpretation</a:t>
            </a:r>
          </a:p>
        </p:txBody>
      </p:sp>
      <p:pic>
        <p:nvPicPr>
          <p:cNvPr id="6" name="Content Placeholder 5">
            <a:extLst>
              <a:ext uri="{FF2B5EF4-FFF2-40B4-BE49-F238E27FC236}">
                <a16:creationId xmlns:a16="http://schemas.microsoft.com/office/drawing/2014/main" id="{D688013C-8FA2-4D07-818B-5010931ED7BE}"/>
              </a:ext>
            </a:extLst>
          </p:cNvPr>
          <p:cNvPicPr>
            <a:picLocks noGrp="1" noChangeAspect="1"/>
          </p:cNvPicPr>
          <p:nvPr>
            <p:ph idx="1"/>
          </p:nvPr>
        </p:nvPicPr>
        <p:blipFill>
          <a:blip r:embed="rId2"/>
          <a:stretch>
            <a:fillRect/>
          </a:stretch>
        </p:blipFill>
        <p:spPr>
          <a:xfrm>
            <a:off x="643467" y="1773101"/>
            <a:ext cx="10905066" cy="4198450"/>
          </a:xfrm>
          <a:prstGeom prst="rect">
            <a:avLst/>
          </a:prstGeom>
        </p:spPr>
      </p:pic>
      <p:sp>
        <p:nvSpPr>
          <p:cNvPr id="4" name="Slide Number Placeholder 3">
            <a:extLst>
              <a:ext uri="{FF2B5EF4-FFF2-40B4-BE49-F238E27FC236}">
                <a16:creationId xmlns:a16="http://schemas.microsoft.com/office/drawing/2014/main" id="{E5931E66-7552-40D2-B574-F3944185B98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BB8925F-B6BB-49B0-9469-5285B9C99CB3}" type="slidenum">
              <a:rPr lang="en-US">
                <a:solidFill>
                  <a:schemeClr val="tx1">
                    <a:tint val="75000"/>
                  </a:schemeClr>
                </a:solidFill>
                <a:latin typeface="+mn-lt"/>
              </a:rPr>
              <a:pPr>
                <a:spcAft>
                  <a:spcPts val="600"/>
                </a:spcAft>
              </a:pPr>
              <a:t>11</a:t>
            </a:fld>
            <a:endParaRPr lang="en-US">
              <a:solidFill>
                <a:schemeClr val="tx1">
                  <a:tint val="75000"/>
                </a:schemeClr>
              </a:solidFill>
              <a:latin typeface="+mn-lt"/>
            </a:endParaRPr>
          </a:p>
        </p:txBody>
      </p:sp>
    </p:spTree>
    <p:extLst>
      <p:ext uri="{BB962C8B-B14F-4D97-AF65-F5344CB8AC3E}">
        <p14:creationId xmlns:p14="http://schemas.microsoft.com/office/powerpoint/2010/main" val="371755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7264A-F510-4290-92AA-A7E668E10AAA}"/>
              </a:ext>
            </a:extLst>
          </p:cNvPr>
          <p:cNvSpPr>
            <a:spLocks noGrp="1"/>
          </p:cNvSpPr>
          <p:nvPr>
            <p:ph type="title"/>
          </p:nvPr>
        </p:nvSpPr>
        <p:spPr/>
        <p:txBody>
          <a:bodyPr/>
          <a:lstStyle/>
          <a:p>
            <a:r>
              <a:rPr lang="en-US" dirty="0"/>
              <a:t>PVST Common Questions</a:t>
            </a:r>
          </a:p>
        </p:txBody>
      </p:sp>
      <p:sp>
        <p:nvSpPr>
          <p:cNvPr id="3" name="Content Placeholder 2">
            <a:extLst>
              <a:ext uri="{FF2B5EF4-FFF2-40B4-BE49-F238E27FC236}">
                <a16:creationId xmlns:a16="http://schemas.microsoft.com/office/drawing/2014/main" id="{A3CAB26D-0473-4503-B765-BBDDC6E9E4DE}"/>
              </a:ext>
            </a:extLst>
          </p:cNvPr>
          <p:cNvSpPr>
            <a:spLocks noGrp="1"/>
          </p:cNvSpPr>
          <p:nvPr>
            <p:ph idx="1"/>
          </p:nvPr>
        </p:nvSpPr>
        <p:spPr/>
        <p:txBody>
          <a:bodyPr>
            <a:normAutofit fontScale="92500" lnSpcReduction="10000"/>
          </a:bodyPr>
          <a:lstStyle/>
          <a:p>
            <a:r>
              <a:rPr lang="en-US" dirty="0"/>
              <a:t>Why between 9-12 months of age?</a:t>
            </a:r>
          </a:p>
          <a:p>
            <a:pPr lvl="1"/>
            <a:r>
              <a:rPr lang="en-US" dirty="0"/>
              <a:t>Testing too early can provide inaccurate results by detecting passive antibodies from HBIG administered at birth rather than the actual response to the </a:t>
            </a:r>
            <a:r>
              <a:rPr lang="en-US" dirty="0" err="1"/>
              <a:t>HepB</a:t>
            </a:r>
            <a:r>
              <a:rPr lang="en-US" dirty="0"/>
              <a:t> vaccine</a:t>
            </a:r>
          </a:p>
          <a:p>
            <a:r>
              <a:rPr lang="en-US" dirty="0"/>
              <a:t>How soon can I perform PVST testing after series completion?</a:t>
            </a:r>
          </a:p>
          <a:p>
            <a:pPr lvl="1"/>
            <a:r>
              <a:rPr lang="en-US" dirty="0"/>
              <a:t>Testing must be conducted at 9-12 months of age OR 1-2 months after vaccine series completion. Transient positivity can be present for 18 days after vaccination.</a:t>
            </a:r>
          </a:p>
          <a:p>
            <a:r>
              <a:rPr lang="en-US" dirty="0"/>
              <a:t>How late can I perform PVST?</a:t>
            </a:r>
          </a:p>
          <a:p>
            <a:pPr lvl="1"/>
            <a:r>
              <a:rPr lang="en-US" dirty="0"/>
              <a:t>Delaying can cause a negative/non-reactive anti-HBS result which will make it difficult to determine immune status.  For this reason, testing should be done in the recommended time frames.</a:t>
            </a:r>
          </a:p>
          <a:p>
            <a:pPr lvl="1"/>
            <a:endParaRPr lang="en-US" dirty="0"/>
          </a:p>
          <a:p>
            <a:pPr marL="0" marR="0" lvl="0" indent="0" algn="ctr" defTabSz="914400" rtl="0" eaLnBrk="1" fontAlgn="auto" latinLnBrk="0" hangingPunct="1">
              <a:lnSpc>
                <a:spcPct val="90000"/>
              </a:lnSpc>
              <a:spcBef>
                <a:spcPts val="1000"/>
              </a:spcBef>
              <a:spcAft>
                <a:spcPts val="0"/>
              </a:spcAft>
              <a:buClr>
                <a:srgbClr val="92D050"/>
              </a:buClr>
              <a:buSzPct val="100000"/>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https://www.cdc.gov/vaccines/programs/perinatal-hepb/downloads/HepB-Provider-tipsheet-508.pdf</a:t>
            </a:r>
          </a:p>
        </p:txBody>
      </p:sp>
      <p:sp>
        <p:nvSpPr>
          <p:cNvPr id="4" name="Slide Number Placeholder 3">
            <a:extLst>
              <a:ext uri="{FF2B5EF4-FFF2-40B4-BE49-F238E27FC236}">
                <a16:creationId xmlns:a16="http://schemas.microsoft.com/office/drawing/2014/main" id="{39F264C6-A28E-4FBD-93F9-A0A4B9E78C47}"/>
              </a:ext>
            </a:extLst>
          </p:cNvPr>
          <p:cNvSpPr>
            <a:spLocks noGrp="1"/>
          </p:cNvSpPr>
          <p:nvPr>
            <p:ph type="sldNum" sz="quarter" idx="12"/>
          </p:nvPr>
        </p:nvSpPr>
        <p:spPr/>
        <p:txBody>
          <a:bodyPr/>
          <a:lstStyle/>
          <a:p>
            <a:fld id="{ABB8925F-B6BB-49B0-9469-5285B9C99CB3}" type="slidenum">
              <a:rPr lang="en-US" smtClean="0"/>
              <a:pPr/>
              <a:t>12</a:t>
            </a:fld>
            <a:endParaRPr lang="en-US" dirty="0"/>
          </a:p>
        </p:txBody>
      </p:sp>
    </p:spTree>
    <p:extLst>
      <p:ext uri="{BB962C8B-B14F-4D97-AF65-F5344CB8AC3E}">
        <p14:creationId xmlns:p14="http://schemas.microsoft.com/office/powerpoint/2010/main" val="239118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2FFF09-DD6B-56D8-AB89-A19BB7A55CAC}"/>
              </a:ext>
            </a:extLst>
          </p:cNvPr>
          <p:cNvSpPr>
            <a:spLocks noGrp="1"/>
          </p:cNvSpPr>
          <p:nvPr>
            <p:ph type="sldNum" sz="quarter" idx="12"/>
          </p:nvPr>
        </p:nvSpPr>
        <p:spPr/>
        <p:txBody>
          <a:bodyPr/>
          <a:lstStyle/>
          <a:p>
            <a:fld id="{ABB8925F-B6BB-49B0-9469-5285B9C99CB3}" type="slidenum">
              <a:rPr lang="en-US" smtClean="0"/>
              <a:pPr/>
              <a:t>13</a:t>
            </a:fld>
            <a:endParaRPr lang="en-US" dirty="0"/>
          </a:p>
        </p:txBody>
      </p:sp>
      <p:pic>
        <p:nvPicPr>
          <p:cNvPr id="7" name="Picture 6">
            <a:extLst>
              <a:ext uri="{FF2B5EF4-FFF2-40B4-BE49-F238E27FC236}">
                <a16:creationId xmlns:a16="http://schemas.microsoft.com/office/drawing/2014/main" id="{E220AC40-F288-4625-93B6-448E68A11FD3}"/>
              </a:ext>
            </a:extLst>
          </p:cNvPr>
          <p:cNvPicPr>
            <a:picLocks noChangeAspect="1"/>
          </p:cNvPicPr>
          <p:nvPr/>
        </p:nvPicPr>
        <p:blipFill>
          <a:blip r:embed="rId2"/>
          <a:stretch>
            <a:fillRect/>
          </a:stretch>
        </p:blipFill>
        <p:spPr>
          <a:xfrm>
            <a:off x="2084895" y="69772"/>
            <a:ext cx="8190322" cy="6328886"/>
          </a:xfrm>
          <a:prstGeom prst="rect">
            <a:avLst/>
          </a:prstGeom>
        </p:spPr>
      </p:pic>
    </p:spTree>
    <p:extLst>
      <p:ext uri="{BB962C8B-B14F-4D97-AF65-F5344CB8AC3E}">
        <p14:creationId xmlns:p14="http://schemas.microsoft.com/office/powerpoint/2010/main" val="254428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2FFF09-DD6B-56D8-AB89-A19BB7A55CAC}"/>
              </a:ext>
            </a:extLst>
          </p:cNvPr>
          <p:cNvSpPr>
            <a:spLocks noGrp="1"/>
          </p:cNvSpPr>
          <p:nvPr>
            <p:ph type="sldNum" sz="quarter" idx="12"/>
          </p:nvPr>
        </p:nvSpPr>
        <p:spPr/>
        <p:txBody>
          <a:bodyPr/>
          <a:lstStyle/>
          <a:p>
            <a:fld id="{ABB8925F-B6BB-49B0-9469-5285B9C99CB3}" type="slidenum">
              <a:rPr lang="en-US" smtClean="0"/>
              <a:pPr/>
              <a:t>14</a:t>
            </a:fld>
            <a:endParaRPr lang="en-US" dirty="0"/>
          </a:p>
        </p:txBody>
      </p:sp>
      <p:pic>
        <p:nvPicPr>
          <p:cNvPr id="2" name="Picture 1">
            <a:extLst>
              <a:ext uri="{FF2B5EF4-FFF2-40B4-BE49-F238E27FC236}">
                <a16:creationId xmlns:a16="http://schemas.microsoft.com/office/drawing/2014/main" id="{7ECE687D-3941-5F9B-DDA9-14F559E53B59}"/>
              </a:ext>
            </a:extLst>
          </p:cNvPr>
          <p:cNvPicPr>
            <a:picLocks noChangeAspect="1"/>
          </p:cNvPicPr>
          <p:nvPr/>
        </p:nvPicPr>
        <p:blipFill>
          <a:blip r:embed="rId2"/>
          <a:stretch>
            <a:fillRect/>
          </a:stretch>
        </p:blipFill>
        <p:spPr>
          <a:xfrm>
            <a:off x="2167663" y="99991"/>
            <a:ext cx="8154688" cy="6301350"/>
          </a:xfrm>
          <a:prstGeom prst="rect">
            <a:avLst/>
          </a:prstGeom>
        </p:spPr>
      </p:pic>
    </p:spTree>
    <p:extLst>
      <p:ext uri="{BB962C8B-B14F-4D97-AF65-F5344CB8AC3E}">
        <p14:creationId xmlns:p14="http://schemas.microsoft.com/office/powerpoint/2010/main" val="77573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60406-45EE-40BF-9A76-907E6CE098C3}"/>
              </a:ext>
            </a:extLst>
          </p:cNvPr>
          <p:cNvSpPr>
            <a:spLocks noGrp="1"/>
          </p:cNvSpPr>
          <p:nvPr>
            <p:ph type="title"/>
          </p:nvPr>
        </p:nvSpPr>
        <p:spPr/>
        <p:txBody>
          <a:bodyPr/>
          <a:lstStyle/>
          <a:p>
            <a:r>
              <a:rPr lang="en-US" dirty="0"/>
              <a:t>Contacts</a:t>
            </a:r>
          </a:p>
        </p:txBody>
      </p:sp>
      <p:sp>
        <p:nvSpPr>
          <p:cNvPr id="3" name="Content Placeholder 2">
            <a:extLst>
              <a:ext uri="{FF2B5EF4-FFF2-40B4-BE49-F238E27FC236}">
                <a16:creationId xmlns:a16="http://schemas.microsoft.com/office/drawing/2014/main" id="{3B278452-18B4-4633-AE46-48CDC3D4B916}"/>
              </a:ext>
            </a:extLst>
          </p:cNvPr>
          <p:cNvSpPr>
            <a:spLocks noGrp="1"/>
          </p:cNvSpPr>
          <p:nvPr>
            <p:ph idx="1"/>
          </p:nvPr>
        </p:nvSpPr>
        <p:spPr/>
        <p:txBody>
          <a:bodyPr/>
          <a:lstStyle/>
          <a:p>
            <a:pPr marL="0" indent="0" algn="ctr">
              <a:buNone/>
            </a:pPr>
            <a:r>
              <a:rPr lang="en-US" dirty="0"/>
              <a:t>Perinatal Hepatitis B Prevention Program Coordinators for Kentucky:</a:t>
            </a:r>
          </a:p>
          <a:p>
            <a:pPr marL="0" indent="0" algn="ctr">
              <a:buNone/>
            </a:pPr>
            <a:endParaRPr lang="en-US" b="1" dirty="0"/>
          </a:p>
          <a:p>
            <a:pPr marL="0" indent="0" algn="ctr">
              <a:buNone/>
            </a:pPr>
            <a:r>
              <a:rPr lang="en-US" b="1" dirty="0"/>
              <a:t>Shannon Million </a:t>
            </a:r>
          </a:p>
          <a:p>
            <a:pPr marL="0" indent="0" algn="ctr">
              <a:buNone/>
            </a:pPr>
            <a:r>
              <a:rPr lang="en-US" dirty="0">
                <a:hlinkClick r:id="rId2"/>
              </a:rPr>
              <a:t>Shannon.million@ky.gov</a:t>
            </a:r>
            <a:endParaRPr lang="en-US" dirty="0"/>
          </a:p>
          <a:p>
            <a:pPr marL="0" indent="0" algn="ctr">
              <a:buNone/>
            </a:pPr>
            <a:r>
              <a:rPr lang="en-US" b="1" dirty="0"/>
              <a:t>Roberta Butler</a:t>
            </a:r>
          </a:p>
          <a:p>
            <a:pPr marL="0" indent="0" algn="ctr">
              <a:buNone/>
            </a:pPr>
            <a:r>
              <a:rPr lang="en-US" dirty="0"/>
              <a:t> </a:t>
            </a:r>
            <a:r>
              <a:rPr lang="en-US" dirty="0">
                <a:hlinkClick r:id="rId3"/>
              </a:rPr>
              <a:t>Roberta.butler@ky.gov</a:t>
            </a:r>
            <a:endParaRPr lang="en-US" dirty="0"/>
          </a:p>
          <a:p>
            <a:pPr marL="0" indent="0" algn="ctr">
              <a:buNone/>
            </a:pPr>
            <a:endParaRPr lang="en-US" dirty="0"/>
          </a:p>
          <a:p>
            <a:pPr marL="0" indent="0" algn="ctr">
              <a:buNone/>
            </a:pPr>
            <a:r>
              <a:rPr lang="en-US" dirty="0">
                <a:hlinkClick r:id="rId4"/>
              </a:rPr>
              <a:t>Perinatal Hepatitis B Coordinator List | CDC</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E41F414E-DBC5-46D1-AAA1-4E7202BFA380}"/>
              </a:ext>
            </a:extLst>
          </p:cNvPr>
          <p:cNvSpPr>
            <a:spLocks noGrp="1"/>
          </p:cNvSpPr>
          <p:nvPr>
            <p:ph type="sldNum" sz="quarter" idx="12"/>
          </p:nvPr>
        </p:nvSpPr>
        <p:spPr/>
        <p:txBody>
          <a:bodyPr/>
          <a:lstStyle/>
          <a:p>
            <a:fld id="{ABB8925F-B6BB-49B0-9469-5285B9C99CB3}" type="slidenum">
              <a:rPr lang="en-US" smtClean="0"/>
              <a:pPr/>
              <a:t>15</a:t>
            </a:fld>
            <a:endParaRPr lang="en-US" dirty="0"/>
          </a:p>
        </p:txBody>
      </p:sp>
    </p:spTree>
    <p:extLst>
      <p:ext uri="{BB962C8B-B14F-4D97-AF65-F5344CB8AC3E}">
        <p14:creationId xmlns:p14="http://schemas.microsoft.com/office/powerpoint/2010/main" val="332975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7F475-5D53-472E-02F1-F77612838FBA}"/>
              </a:ext>
            </a:extLst>
          </p:cNvPr>
          <p:cNvSpPr>
            <a:spLocks noGrp="1"/>
          </p:cNvSpPr>
          <p:nvPr>
            <p:ph type="ctrTitle"/>
          </p:nvPr>
        </p:nvSpPr>
        <p:spPr>
          <a:xfrm>
            <a:off x="449580" y="670981"/>
            <a:ext cx="11292840" cy="1896149"/>
          </a:xfrm>
        </p:spPr>
        <p:txBody>
          <a:bodyPr/>
          <a:lstStyle/>
          <a:p>
            <a:r>
              <a:rPr lang="en-US" dirty="0">
                <a:ea typeface="+mn-lt"/>
                <a:cs typeface="+mn-lt"/>
              </a:rPr>
              <a:t>Perinatal Hepatitis C in </a:t>
            </a:r>
            <a:r>
              <a:rPr lang="en-US" b="0" dirty="0">
                <a:ea typeface="+mn-lt"/>
                <a:cs typeface="+mn-lt"/>
              </a:rPr>
              <a:t>Kentucky</a:t>
            </a:r>
            <a:endParaRPr lang="en-US" dirty="0"/>
          </a:p>
        </p:txBody>
      </p:sp>
      <p:sp>
        <p:nvSpPr>
          <p:cNvPr id="3" name="Subtitle 2">
            <a:extLst>
              <a:ext uri="{FF2B5EF4-FFF2-40B4-BE49-F238E27FC236}">
                <a16:creationId xmlns:a16="http://schemas.microsoft.com/office/drawing/2014/main" id="{0A9FB177-E0B9-ADD2-DB94-66BB682A2337}"/>
              </a:ext>
            </a:extLst>
          </p:cNvPr>
          <p:cNvSpPr>
            <a:spLocks noGrp="1"/>
          </p:cNvSpPr>
          <p:nvPr>
            <p:ph type="subTitle" idx="1"/>
          </p:nvPr>
        </p:nvSpPr>
        <p:spPr>
          <a:xfrm>
            <a:off x="449580" y="2675824"/>
            <a:ext cx="11292840" cy="811296"/>
          </a:xfrm>
        </p:spPr>
        <p:txBody>
          <a:bodyPr>
            <a:normAutofit fontScale="70000" lnSpcReduction="20000"/>
          </a:bodyPr>
          <a:lstStyle/>
          <a:p>
            <a:r>
              <a:rPr lang="en-US" dirty="0"/>
              <a:t>Dia J Obonyo, DrPH</a:t>
            </a:r>
          </a:p>
          <a:p>
            <a:r>
              <a:rPr lang="en-US" sz="3600" dirty="0">
                <a:cs typeface="Calibri"/>
              </a:rPr>
              <a:t>KDPH Viral Hepatitis Program</a:t>
            </a:r>
            <a:endParaRPr lang="en-US" dirty="0"/>
          </a:p>
        </p:txBody>
      </p:sp>
      <p:sp>
        <p:nvSpPr>
          <p:cNvPr id="4" name="Text Placeholder 3">
            <a:extLst>
              <a:ext uri="{FF2B5EF4-FFF2-40B4-BE49-F238E27FC236}">
                <a16:creationId xmlns:a16="http://schemas.microsoft.com/office/drawing/2014/main" id="{09DBF9EA-FF51-D41F-BE37-162CBB44FB5F}"/>
              </a:ext>
            </a:extLst>
          </p:cNvPr>
          <p:cNvSpPr>
            <a:spLocks noGrp="1"/>
          </p:cNvSpPr>
          <p:nvPr>
            <p:ph type="body" sz="quarter" idx="10"/>
          </p:nvPr>
        </p:nvSpPr>
        <p:spPr>
          <a:xfrm>
            <a:off x="449580" y="3627140"/>
            <a:ext cx="11292840" cy="811296"/>
          </a:xfrm>
        </p:spPr>
        <p:txBody>
          <a:bodyPr>
            <a:normAutofit fontScale="62500" lnSpcReduction="20000"/>
          </a:bodyPr>
          <a:lstStyle/>
          <a:p>
            <a:endParaRPr lang="en-US" dirty="0"/>
          </a:p>
          <a:p>
            <a:r>
              <a:rPr lang="en-US" sz="2400" dirty="0">
                <a:effectLst/>
                <a:latin typeface="Trebuchet MS" panose="020B0603020202020204" pitchFamily="34" charset="0"/>
                <a:ea typeface="Calibri" panose="020F0502020204030204" pitchFamily="34" charset="0"/>
                <a:cs typeface="Calibri" panose="020F0502020204030204" pitchFamily="34" charset="0"/>
              </a:rPr>
              <a:t>KPCA Conference</a:t>
            </a:r>
          </a:p>
          <a:p>
            <a:r>
              <a:rPr lang="en-US" dirty="0"/>
              <a:t>April 12, 2023</a:t>
            </a:r>
          </a:p>
          <a:p>
            <a:endParaRPr lang="en-US" dirty="0"/>
          </a:p>
        </p:txBody>
      </p:sp>
      <p:sp>
        <p:nvSpPr>
          <p:cNvPr id="5" name="Text Placeholder 4">
            <a:extLst>
              <a:ext uri="{FF2B5EF4-FFF2-40B4-BE49-F238E27FC236}">
                <a16:creationId xmlns:a16="http://schemas.microsoft.com/office/drawing/2014/main" id="{5B222397-5557-F08E-DE8A-39CFB6779553}"/>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070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365124"/>
            <a:ext cx="11292840" cy="1178471"/>
          </a:xfrm>
        </p:spPr>
        <p:txBody>
          <a:bodyPr>
            <a:normAutofit/>
          </a:bodyPr>
          <a:lstStyle/>
          <a:p>
            <a:r>
              <a:rPr lang="en-US" dirty="0"/>
              <a:t>Rates of Acute Hepatitis C Per 100,000 </a:t>
            </a:r>
          </a:p>
        </p:txBody>
      </p:sp>
      <p:sp>
        <p:nvSpPr>
          <p:cNvPr id="4" name="Slide Number Placeholder 3"/>
          <p:cNvSpPr>
            <a:spLocks noGrp="1"/>
          </p:cNvSpPr>
          <p:nvPr>
            <p:ph type="sldNum" sz="quarter" idx="12"/>
          </p:nvPr>
        </p:nvSpPr>
        <p:spPr/>
        <p:txBody>
          <a:bodyPr/>
          <a:lstStyle/>
          <a:p>
            <a:fld id="{ABB8925F-B6BB-49B0-9469-5285B9C99CB3}" type="slidenum">
              <a:rPr lang="en-US" smtClean="0"/>
              <a:pPr/>
              <a:t>17</a:t>
            </a:fld>
            <a:endParaRPr lang="en-US" dirty="0"/>
          </a:p>
        </p:txBody>
      </p:sp>
      <p:graphicFrame>
        <p:nvGraphicFramePr>
          <p:cNvPr id="8" name="Chart 7"/>
          <p:cNvGraphicFramePr>
            <a:graphicFrameLocks/>
          </p:cNvGraphicFramePr>
          <p:nvPr/>
        </p:nvGraphicFramePr>
        <p:xfrm>
          <a:off x="6122201" y="1543595"/>
          <a:ext cx="5654040" cy="46238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p:cNvGraphicFramePr>
            <a:graphicFrameLocks noGrp="1"/>
          </p:cNvGraphicFramePr>
          <p:nvPr>
            <p:ph sz="half" idx="13"/>
          </p:nvPr>
        </p:nvGraphicFramePr>
        <p:xfrm>
          <a:off x="449263" y="1816100"/>
          <a:ext cx="5534025"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10647680" y="5080000"/>
            <a:ext cx="294640"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42234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7156B7-7871-4C5C-B320-398281C2D4E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BB8925F-B6BB-49B0-9469-5285B9C99CB3}" type="slidenum">
              <a:rPr lang="en-US" smtClean="0">
                <a:solidFill>
                  <a:schemeClr val="tx1">
                    <a:tint val="75000"/>
                  </a:schemeClr>
                </a:solidFill>
                <a:latin typeface="+mn-lt"/>
              </a:rPr>
              <a:pPr>
                <a:spcAft>
                  <a:spcPts val="600"/>
                </a:spcAft>
              </a:pPr>
              <a:t>18</a:t>
            </a:fld>
            <a:endParaRPr lang="en-US">
              <a:solidFill>
                <a:schemeClr val="tx1">
                  <a:tint val="75000"/>
                </a:schemeClr>
              </a:solidFill>
              <a:latin typeface="+mn-lt"/>
            </a:endParaRPr>
          </a:p>
        </p:txBody>
      </p:sp>
      <p:pic>
        <p:nvPicPr>
          <p:cNvPr id="10" name="Picture 9">
            <a:extLst>
              <a:ext uri="{FF2B5EF4-FFF2-40B4-BE49-F238E27FC236}">
                <a16:creationId xmlns:a16="http://schemas.microsoft.com/office/drawing/2014/main" id="{3893963C-0800-492F-BB52-9CEA03B8DE20}"/>
              </a:ext>
            </a:extLst>
          </p:cNvPr>
          <p:cNvPicPr>
            <a:picLocks noChangeAspect="1"/>
          </p:cNvPicPr>
          <p:nvPr/>
        </p:nvPicPr>
        <p:blipFill>
          <a:blip r:embed="rId3"/>
          <a:stretch>
            <a:fillRect/>
          </a:stretch>
        </p:blipFill>
        <p:spPr>
          <a:xfrm>
            <a:off x="1432010" y="3245267"/>
            <a:ext cx="10041990" cy="3166148"/>
          </a:xfrm>
          <a:prstGeom prst="rect">
            <a:avLst/>
          </a:prstGeom>
        </p:spPr>
      </p:pic>
      <p:pic>
        <p:nvPicPr>
          <p:cNvPr id="12" name="Picture 11">
            <a:extLst>
              <a:ext uri="{FF2B5EF4-FFF2-40B4-BE49-F238E27FC236}">
                <a16:creationId xmlns:a16="http://schemas.microsoft.com/office/drawing/2014/main" id="{D135B642-F5DA-4079-9D2C-98EC3E3933F3}"/>
              </a:ext>
            </a:extLst>
          </p:cNvPr>
          <p:cNvPicPr>
            <a:picLocks noChangeAspect="1"/>
          </p:cNvPicPr>
          <p:nvPr/>
        </p:nvPicPr>
        <p:blipFill>
          <a:blip r:embed="rId4"/>
          <a:stretch>
            <a:fillRect/>
          </a:stretch>
        </p:blipFill>
        <p:spPr>
          <a:xfrm>
            <a:off x="1432009" y="124108"/>
            <a:ext cx="10041990" cy="3121159"/>
          </a:xfrm>
          <a:prstGeom prst="rect">
            <a:avLst/>
          </a:prstGeom>
        </p:spPr>
      </p:pic>
    </p:spTree>
    <p:extLst>
      <p:ext uri="{BB962C8B-B14F-4D97-AF65-F5344CB8AC3E}">
        <p14:creationId xmlns:p14="http://schemas.microsoft.com/office/powerpoint/2010/main" val="45787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 Information for Acute Hepatitis C Cases</a:t>
            </a:r>
          </a:p>
        </p:txBody>
      </p:sp>
      <p:sp>
        <p:nvSpPr>
          <p:cNvPr id="4" name="Slide Number Placeholder 3"/>
          <p:cNvSpPr>
            <a:spLocks noGrp="1"/>
          </p:cNvSpPr>
          <p:nvPr>
            <p:ph type="sldNum" sz="quarter" idx="12"/>
          </p:nvPr>
        </p:nvSpPr>
        <p:spPr/>
        <p:txBody>
          <a:bodyPr/>
          <a:lstStyle/>
          <a:p>
            <a:fld id="{ABB8925F-B6BB-49B0-9469-5285B9C99CB3}" type="slidenum">
              <a:rPr lang="en-US" smtClean="0"/>
              <a:pPr/>
              <a:t>19</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647918165"/>
              </p:ext>
            </p:extLst>
          </p:nvPr>
        </p:nvGraphicFramePr>
        <p:xfrm>
          <a:off x="2458387" y="1813810"/>
          <a:ext cx="6925456" cy="467323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126259" y="1329625"/>
            <a:ext cx="5740400" cy="646331"/>
          </a:xfrm>
          <a:prstGeom prst="rect">
            <a:avLst/>
          </a:prstGeom>
          <a:noFill/>
        </p:spPr>
        <p:txBody>
          <a:bodyPr wrap="square" rtlCol="0">
            <a:spAutoFit/>
          </a:bodyPr>
          <a:lstStyle/>
          <a:p>
            <a:pPr algn="ctr"/>
            <a:r>
              <a:rPr lang="en-US" dirty="0"/>
              <a:t>Case Count by Patient Current Gender and Age Group, Kentucky 2015-2021</a:t>
            </a:r>
          </a:p>
        </p:txBody>
      </p:sp>
    </p:spTree>
    <p:extLst>
      <p:ext uri="{BB962C8B-B14F-4D97-AF65-F5344CB8AC3E}">
        <p14:creationId xmlns:p14="http://schemas.microsoft.com/office/powerpoint/2010/main" val="341090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7F475-5D53-472E-02F1-F77612838FBA}"/>
              </a:ext>
            </a:extLst>
          </p:cNvPr>
          <p:cNvSpPr>
            <a:spLocks noGrp="1"/>
          </p:cNvSpPr>
          <p:nvPr>
            <p:ph type="ctrTitle"/>
          </p:nvPr>
        </p:nvSpPr>
        <p:spPr>
          <a:xfrm>
            <a:off x="449580" y="670981"/>
            <a:ext cx="11292840" cy="1896149"/>
          </a:xfrm>
        </p:spPr>
        <p:txBody>
          <a:bodyPr/>
          <a:lstStyle/>
          <a:p>
            <a:r>
              <a:rPr lang="en-US" dirty="0">
                <a:ea typeface="+mn-lt"/>
                <a:cs typeface="+mn-lt"/>
              </a:rPr>
              <a:t>Perinatal Hepatitis B in </a:t>
            </a:r>
            <a:r>
              <a:rPr lang="en-US" b="0" dirty="0">
                <a:ea typeface="+mn-lt"/>
                <a:cs typeface="+mn-lt"/>
              </a:rPr>
              <a:t>Kentucky</a:t>
            </a:r>
            <a:endParaRPr lang="en-US" dirty="0"/>
          </a:p>
        </p:txBody>
      </p:sp>
      <p:sp>
        <p:nvSpPr>
          <p:cNvPr id="3" name="Subtitle 2">
            <a:extLst>
              <a:ext uri="{FF2B5EF4-FFF2-40B4-BE49-F238E27FC236}">
                <a16:creationId xmlns:a16="http://schemas.microsoft.com/office/drawing/2014/main" id="{0A9FB177-E0B9-ADD2-DB94-66BB682A2337}"/>
              </a:ext>
            </a:extLst>
          </p:cNvPr>
          <p:cNvSpPr>
            <a:spLocks noGrp="1"/>
          </p:cNvSpPr>
          <p:nvPr>
            <p:ph type="subTitle" idx="1"/>
          </p:nvPr>
        </p:nvSpPr>
        <p:spPr>
          <a:xfrm>
            <a:off x="449580" y="2675824"/>
            <a:ext cx="11292840" cy="811296"/>
          </a:xfrm>
        </p:spPr>
        <p:txBody>
          <a:bodyPr>
            <a:normAutofit fontScale="70000" lnSpcReduction="20000"/>
          </a:bodyPr>
          <a:lstStyle/>
          <a:p>
            <a:r>
              <a:rPr lang="en-US" dirty="0"/>
              <a:t>Shannon Million, APRN, DNP, PNP-PC and Roberta Butler, RN, MSN</a:t>
            </a:r>
          </a:p>
          <a:p>
            <a:r>
              <a:rPr lang="en-US" sz="3600" dirty="0">
                <a:cs typeface="Calibri"/>
              </a:rPr>
              <a:t>KDPH Perinatal Hepatitis B Coordinators</a:t>
            </a:r>
            <a:endParaRPr lang="en-US" dirty="0"/>
          </a:p>
        </p:txBody>
      </p:sp>
      <p:sp>
        <p:nvSpPr>
          <p:cNvPr id="4" name="Text Placeholder 3">
            <a:extLst>
              <a:ext uri="{FF2B5EF4-FFF2-40B4-BE49-F238E27FC236}">
                <a16:creationId xmlns:a16="http://schemas.microsoft.com/office/drawing/2014/main" id="{09DBF9EA-FF51-D41F-BE37-162CBB44FB5F}"/>
              </a:ext>
            </a:extLst>
          </p:cNvPr>
          <p:cNvSpPr>
            <a:spLocks noGrp="1"/>
          </p:cNvSpPr>
          <p:nvPr>
            <p:ph type="body" sz="quarter" idx="10"/>
          </p:nvPr>
        </p:nvSpPr>
        <p:spPr>
          <a:xfrm>
            <a:off x="449580" y="3627140"/>
            <a:ext cx="11292840" cy="811296"/>
          </a:xfrm>
        </p:spPr>
        <p:txBody>
          <a:bodyPr>
            <a:normAutofit fontScale="62500" lnSpcReduction="20000"/>
          </a:bodyPr>
          <a:lstStyle/>
          <a:p>
            <a:endParaRPr lang="en-US" dirty="0"/>
          </a:p>
          <a:p>
            <a:r>
              <a:rPr lang="en-US" sz="2400" dirty="0">
                <a:effectLst/>
                <a:latin typeface="Trebuchet MS" panose="020B0603020202020204" pitchFamily="34" charset="0"/>
                <a:ea typeface="Calibri" panose="020F0502020204030204" pitchFamily="34" charset="0"/>
                <a:cs typeface="Calibri" panose="020F0502020204030204" pitchFamily="34" charset="0"/>
              </a:rPr>
              <a:t>KPCA Conference</a:t>
            </a:r>
          </a:p>
          <a:p>
            <a:r>
              <a:rPr lang="en-US" dirty="0"/>
              <a:t>April 12, 2023</a:t>
            </a:r>
          </a:p>
          <a:p>
            <a:endParaRPr lang="en-US" dirty="0"/>
          </a:p>
        </p:txBody>
      </p:sp>
      <p:sp>
        <p:nvSpPr>
          <p:cNvPr id="5" name="Text Placeholder 4">
            <a:extLst>
              <a:ext uri="{FF2B5EF4-FFF2-40B4-BE49-F238E27FC236}">
                <a16:creationId xmlns:a16="http://schemas.microsoft.com/office/drawing/2014/main" id="{5B222397-5557-F08E-DE8A-39CFB6779553}"/>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0792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 Information for Acute Hepatitis C Cases</a:t>
            </a:r>
          </a:p>
        </p:txBody>
      </p:sp>
      <p:sp>
        <p:nvSpPr>
          <p:cNvPr id="3" name="Slide Number Placeholder 2"/>
          <p:cNvSpPr>
            <a:spLocks noGrp="1"/>
          </p:cNvSpPr>
          <p:nvPr>
            <p:ph type="sldNum" sz="quarter" idx="12"/>
          </p:nvPr>
        </p:nvSpPr>
        <p:spPr/>
        <p:txBody>
          <a:bodyPr/>
          <a:lstStyle/>
          <a:p>
            <a:fld id="{ABB8925F-B6BB-49B0-9469-5285B9C99CB3}" type="slidenum">
              <a:rPr lang="en-US" smtClean="0"/>
              <a:pPr/>
              <a:t>20</a:t>
            </a:fld>
            <a:endParaRPr lang="en-US" dirty="0"/>
          </a:p>
        </p:txBody>
      </p:sp>
      <p:graphicFrame>
        <p:nvGraphicFramePr>
          <p:cNvPr id="4" name="Chart 3"/>
          <p:cNvGraphicFramePr>
            <a:graphicFrameLocks/>
          </p:cNvGraphicFramePr>
          <p:nvPr/>
        </p:nvGraphicFramePr>
        <p:xfrm>
          <a:off x="1219200" y="1219200"/>
          <a:ext cx="9611360" cy="508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884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87BE-48F6-41D7-93D3-EDA3EB4A45CA}"/>
              </a:ext>
            </a:extLst>
          </p:cNvPr>
          <p:cNvSpPr>
            <a:spLocks noGrp="1"/>
          </p:cNvSpPr>
          <p:nvPr>
            <p:ph type="title"/>
          </p:nvPr>
        </p:nvSpPr>
        <p:spPr/>
        <p:txBody>
          <a:bodyPr>
            <a:normAutofit fontScale="90000"/>
          </a:bodyPr>
          <a:lstStyle/>
          <a:p>
            <a:r>
              <a:rPr lang="en-US" dirty="0"/>
              <a:t>Office of Vital Statistics Birth Certificate Data, </a:t>
            </a:r>
            <a:br>
              <a:rPr lang="en-US" dirty="0"/>
            </a:br>
            <a:r>
              <a:rPr lang="en-US" dirty="0"/>
              <a:t>Kentucky 2010-2020</a:t>
            </a:r>
          </a:p>
        </p:txBody>
      </p:sp>
      <p:sp>
        <p:nvSpPr>
          <p:cNvPr id="4" name="Slide Number Placeholder 3">
            <a:extLst>
              <a:ext uri="{FF2B5EF4-FFF2-40B4-BE49-F238E27FC236}">
                <a16:creationId xmlns:a16="http://schemas.microsoft.com/office/drawing/2014/main" id="{2549D0A1-7766-456E-86FE-24198819AEC2}"/>
              </a:ext>
            </a:extLst>
          </p:cNvPr>
          <p:cNvSpPr>
            <a:spLocks noGrp="1"/>
          </p:cNvSpPr>
          <p:nvPr>
            <p:ph type="sldNum" sz="quarter" idx="12"/>
          </p:nvPr>
        </p:nvSpPr>
        <p:spPr/>
        <p:txBody>
          <a:bodyPr/>
          <a:lstStyle/>
          <a:p>
            <a:fld id="{ABB8925F-B6BB-49B0-9469-5285B9C99CB3}" type="slidenum">
              <a:rPr lang="en-US" smtClean="0"/>
              <a:pPr/>
              <a:t>21</a:t>
            </a:fld>
            <a:endParaRPr lang="en-US" dirty="0"/>
          </a:p>
        </p:txBody>
      </p:sp>
      <p:graphicFrame>
        <p:nvGraphicFramePr>
          <p:cNvPr id="5" name="Content Placeholder 4">
            <a:extLst>
              <a:ext uri="{FF2B5EF4-FFF2-40B4-BE49-F238E27FC236}">
                <a16:creationId xmlns:a16="http://schemas.microsoft.com/office/drawing/2014/main" id="{00000000-0008-0000-0000-000002000000}"/>
              </a:ext>
            </a:extLst>
          </p:cNvPr>
          <p:cNvGraphicFramePr>
            <a:graphicFrameLocks noGrp="1"/>
          </p:cNvGraphicFramePr>
          <p:nvPr>
            <p:ph idx="1"/>
          </p:nvPr>
        </p:nvGraphicFramePr>
        <p:xfrm>
          <a:off x="449263" y="1825625"/>
          <a:ext cx="11293475"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536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D98A1-8197-4F0F-8726-1D38B7C3DEB2}"/>
              </a:ext>
            </a:extLst>
          </p:cNvPr>
          <p:cNvSpPr>
            <a:spLocks noGrp="1"/>
          </p:cNvSpPr>
          <p:nvPr>
            <p:ph type="title"/>
          </p:nvPr>
        </p:nvSpPr>
        <p:spPr>
          <a:xfrm>
            <a:off x="1288064" y="338328"/>
            <a:ext cx="9637776" cy="929046"/>
          </a:xfrm>
        </p:spPr>
        <p:txBody>
          <a:bodyPr vert="horz" lIns="91440" tIns="45720" rIns="91440" bIns="45720" rtlCol="0" anchor="ctr">
            <a:normAutofit/>
          </a:bodyPr>
          <a:lstStyle/>
          <a:p>
            <a:r>
              <a:rPr lang="en-US" sz="4400" kern="1200" dirty="0">
                <a:solidFill>
                  <a:schemeClr val="tx1"/>
                </a:solidFill>
                <a:latin typeface="+mj-lt"/>
                <a:ea typeface="+mj-ea"/>
                <a:cs typeface="+mj-cs"/>
              </a:rPr>
              <a:t>Perinatal Case Reports Received by KDPH</a:t>
            </a:r>
          </a:p>
        </p:txBody>
      </p:sp>
      <p:sp>
        <p:nvSpPr>
          <p:cNvPr id="4" name="Slide Number Placeholder 3">
            <a:extLst>
              <a:ext uri="{FF2B5EF4-FFF2-40B4-BE49-F238E27FC236}">
                <a16:creationId xmlns:a16="http://schemas.microsoft.com/office/drawing/2014/main" id="{68E813CB-E74F-40EC-9477-726404811ED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BB8925F-B6BB-49B0-9469-5285B9C99CB3}" type="slidenum">
              <a:rPr lang="en-US" smtClean="0">
                <a:solidFill>
                  <a:schemeClr val="tx1">
                    <a:tint val="75000"/>
                  </a:schemeClr>
                </a:solidFill>
                <a:latin typeface="+mn-lt"/>
              </a:rPr>
              <a:pPr>
                <a:spcAft>
                  <a:spcPts val="600"/>
                </a:spcAft>
              </a:pPr>
              <a:t>22</a:t>
            </a:fld>
            <a:endParaRPr lang="en-US">
              <a:solidFill>
                <a:schemeClr val="tx1">
                  <a:tint val="75000"/>
                </a:schemeClr>
              </a:solidFill>
              <a:latin typeface="+mn-lt"/>
            </a:endParaRPr>
          </a:p>
        </p:txBody>
      </p:sp>
      <p:graphicFrame>
        <p:nvGraphicFramePr>
          <p:cNvPr id="5" name="Content Placeholder 4">
            <a:extLst>
              <a:ext uri="{FF2B5EF4-FFF2-40B4-BE49-F238E27FC236}">
                <a16:creationId xmlns:a16="http://schemas.microsoft.com/office/drawing/2014/main" id="{6D481993-38EB-4D22-82C8-9F8F73BF2324}"/>
              </a:ext>
            </a:extLst>
          </p:cNvPr>
          <p:cNvGraphicFramePr>
            <a:graphicFrameLocks noGrp="1" noChangeAspect="1"/>
          </p:cNvGraphicFramePr>
          <p:nvPr>
            <p:ph idx="1"/>
          </p:nvPr>
        </p:nvGraphicFramePr>
        <p:xfrm>
          <a:off x="1094053" y="2233699"/>
          <a:ext cx="10003887" cy="3034328"/>
        </p:xfrm>
        <a:graphic>
          <a:graphicData uri="http://schemas.openxmlformats.org/drawingml/2006/table">
            <a:tbl>
              <a:tblPr firstRow="1" bandRow="1">
                <a:tableStyleId>{5C22544A-7EE6-4342-B048-85BDC9FD1C3A}</a:tableStyleId>
              </a:tblPr>
              <a:tblGrid>
                <a:gridCol w="5280598">
                  <a:extLst>
                    <a:ext uri="{9D8B030D-6E8A-4147-A177-3AD203B41FA5}">
                      <a16:colId xmlns:a16="http://schemas.microsoft.com/office/drawing/2014/main" val="3706904283"/>
                    </a:ext>
                  </a:extLst>
                </a:gridCol>
                <a:gridCol w="945539">
                  <a:extLst>
                    <a:ext uri="{9D8B030D-6E8A-4147-A177-3AD203B41FA5}">
                      <a16:colId xmlns:a16="http://schemas.microsoft.com/office/drawing/2014/main" val="2618803457"/>
                    </a:ext>
                  </a:extLst>
                </a:gridCol>
                <a:gridCol w="1603040">
                  <a:extLst>
                    <a:ext uri="{9D8B030D-6E8A-4147-A177-3AD203B41FA5}">
                      <a16:colId xmlns:a16="http://schemas.microsoft.com/office/drawing/2014/main" val="666029256"/>
                    </a:ext>
                  </a:extLst>
                </a:gridCol>
                <a:gridCol w="2174710">
                  <a:extLst>
                    <a:ext uri="{9D8B030D-6E8A-4147-A177-3AD203B41FA5}">
                      <a16:colId xmlns:a16="http://schemas.microsoft.com/office/drawing/2014/main" val="1919473733"/>
                    </a:ext>
                  </a:extLst>
                </a:gridCol>
              </a:tblGrid>
              <a:tr h="379291">
                <a:tc>
                  <a:txBody>
                    <a:bodyPr/>
                    <a:lstStyle/>
                    <a:p>
                      <a:pPr algn="ctr" fontAlgn="b"/>
                      <a:r>
                        <a:rPr lang="en-US" sz="2000" u="none" strike="noStrike" dirty="0">
                          <a:effectLst/>
                        </a:rPr>
                        <a:t>Risk Factors of Mothers or Pregnant Women</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u="none" strike="noStrike">
                          <a:effectLst/>
                        </a:rPr>
                        <a:t>Yes</a:t>
                      </a:r>
                      <a:endParaRPr lang="en-US" sz="2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000" u="none" strike="noStrike">
                          <a:effectLst/>
                        </a:rPr>
                        <a:t>No/Unknown</a:t>
                      </a:r>
                      <a:endParaRPr lang="en-US" sz="20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000" u="none" strike="noStrike">
                          <a:effectLst/>
                        </a:rPr>
                        <a:t>% with Risk Factor </a:t>
                      </a:r>
                      <a:endParaRPr lang="en-US" sz="20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08005295"/>
                  </a:ext>
                </a:extLst>
              </a:tr>
              <a:tr h="379291">
                <a:tc>
                  <a:txBody>
                    <a:bodyPr/>
                    <a:lstStyle/>
                    <a:p>
                      <a:pPr algn="l" fontAlgn="b"/>
                      <a:r>
                        <a:rPr lang="en-US" sz="2000" u="none" strike="noStrike">
                          <a:effectLst/>
                        </a:rPr>
                        <a:t>Intravenous Drug Use</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000" b="0" i="0" u="none" strike="noStrike" dirty="0">
                          <a:solidFill>
                            <a:srgbClr val="000000"/>
                          </a:solidFill>
                          <a:effectLst/>
                          <a:latin typeface="Calibri" panose="020F0502020204030204" pitchFamily="34" charset="0"/>
                        </a:rPr>
                        <a:t>1448</a:t>
                      </a:r>
                    </a:p>
                  </a:txBody>
                  <a:tcPr marL="0" marR="0" marT="0" marB="0" anchor="b"/>
                </a:tc>
                <a:tc>
                  <a:txBody>
                    <a:bodyPr/>
                    <a:lstStyle/>
                    <a:p>
                      <a:pPr algn="ctr" fontAlgn="b"/>
                      <a:r>
                        <a:rPr lang="en-US" sz="2000" b="0" i="0" u="none" strike="noStrike" dirty="0">
                          <a:solidFill>
                            <a:srgbClr val="000000"/>
                          </a:solidFill>
                          <a:effectLst/>
                          <a:latin typeface="Calibri" panose="020F0502020204030204" pitchFamily="34" charset="0"/>
                        </a:rPr>
                        <a:t>975</a:t>
                      </a:r>
                    </a:p>
                  </a:txBody>
                  <a:tcPr marL="0" marR="0" marT="0" marB="0" anchor="b"/>
                </a:tc>
                <a:tc>
                  <a:txBody>
                    <a:bodyPr/>
                    <a:lstStyle/>
                    <a:p>
                      <a:pPr algn="ctr" fontAlgn="b"/>
                      <a:r>
                        <a:rPr lang="en-US" sz="2000" u="none" strike="noStrike" dirty="0">
                          <a:effectLst/>
                        </a:rPr>
                        <a:t>33.6</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09933032"/>
                  </a:ext>
                </a:extLst>
              </a:tr>
              <a:tr h="379291">
                <a:tc>
                  <a:txBody>
                    <a:bodyPr/>
                    <a:lstStyle/>
                    <a:p>
                      <a:pPr algn="l" fontAlgn="b"/>
                      <a:r>
                        <a:rPr lang="en-US" sz="2000" u="none" strike="noStrike">
                          <a:effectLst/>
                        </a:rPr>
                        <a:t>Multiple Sex Partners</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000" u="none" strike="noStrike" dirty="0">
                          <a:effectLst/>
                        </a:rPr>
                        <a:t>247</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u="none" strike="noStrike" dirty="0">
                          <a:effectLst/>
                        </a:rPr>
                        <a:t>1469</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u="none" strike="noStrike" dirty="0">
                          <a:effectLst/>
                        </a:rPr>
                        <a:t>5.7</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27248388"/>
                  </a:ext>
                </a:extLst>
              </a:tr>
              <a:tr h="379291">
                <a:tc>
                  <a:txBody>
                    <a:bodyPr/>
                    <a:lstStyle/>
                    <a:p>
                      <a:pPr algn="l" fontAlgn="b"/>
                      <a:r>
                        <a:rPr lang="en-US" sz="2000" u="none" strike="noStrike" dirty="0">
                          <a:effectLst/>
                        </a:rPr>
                        <a:t>STIs</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0" i="0" u="none" strike="noStrike" dirty="0">
                          <a:solidFill>
                            <a:srgbClr val="000000"/>
                          </a:solidFill>
                          <a:effectLst/>
                          <a:latin typeface="Calibri" panose="020F0502020204030204" pitchFamily="34" charset="0"/>
                        </a:rPr>
                        <a:t>210</a:t>
                      </a:r>
                    </a:p>
                  </a:txBody>
                  <a:tcPr marL="0" marR="0" marT="0" marB="0" anchor="b"/>
                </a:tc>
                <a:tc>
                  <a:txBody>
                    <a:bodyPr/>
                    <a:lstStyle/>
                    <a:p>
                      <a:pPr algn="ctr" fontAlgn="b"/>
                      <a:r>
                        <a:rPr lang="en-US" sz="2000" u="none" strike="noStrike" dirty="0">
                          <a:effectLst/>
                        </a:rPr>
                        <a:t>1472</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0" i="0" u="none" strike="noStrike" dirty="0">
                          <a:solidFill>
                            <a:srgbClr val="000000"/>
                          </a:solidFill>
                          <a:effectLst/>
                          <a:latin typeface="Calibri" panose="020F0502020204030204" pitchFamily="34" charset="0"/>
                        </a:rPr>
                        <a:t>4.9</a:t>
                      </a:r>
                    </a:p>
                  </a:txBody>
                  <a:tcPr marL="0" marR="0" marT="0" marB="0" anchor="b"/>
                </a:tc>
                <a:extLst>
                  <a:ext uri="{0D108BD9-81ED-4DB2-BD59-A6C34878D82A}">
                    <a16:rowId xmlns:a16="http://schemas.microsoft.com/office/drawing/2014/main" val="909321402"/>
                  </a:ext>
                </a:extLst>
              </a:tr>
              <a:tr h="379291">
                <a:tc>
                  <a:txBody>
                    <a:bodyPr/>
                    <a:lstStyle/>
                    <a:p>
                      <a:pPr algn="l" fontAlgn="b"/>
                      <a:r>
                        <a:rPr lang="en-US" sz="2000" u="none" strike="noStrike">
                          <a:effectLst/>
                        </a:rPr>
                        <a:t>HIV</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000" b="0" i="0" u="none" strike="noStrike" dirty="0">
                          <a:solidFill>
                            <a:srgbClr val="000000"/>
                          </a:solidFill>
                          <a:effectLst/>
                          <a:latin typeface="Calibri" panose="020F0502020204030204" pitchFamily="34" charset="0"/>
                        </a:rPr>
                        <a:t>9</a:t>
                      </a:r>
                    </a:p>
                  </a:txBody>
                  <a:tcPr marL="0" marR="0" marT="0" marB="0" anchor="b"/>
                </a:tc>
                <a:tc>
                  <a:txBody>
                    <a:bodyPr/>
                    <a:lstStyle/>
                    <a:p>
                      <a:pPr algn="ctr" fontAlgn="b"/>
                      <a:r>
                        <a:rPr lang="en-US" sz="2000" u="none" strike="noStrike" dirty="0">
                          <a:effectLst/>
                        </a:rPr>
                        <a:t>1559</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u="none" strike="noStrike" dirty="0">
                          <a:effectLst/>
                        </a:rPr>
                        <a:t>0.2</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67659579"/>
                  </a:ext>
                </a:extLst>
              </a:tr>
              <a:tr h="379291">
                <a:tc>
                  <a:txBody>
                    <a:bodyPr/>
                    <a:lstStyle/>
                    <a:p>
                      <a:pPr algn="l" fontAlgn="b"/>
                      <a:r>
                        <a:rPr lang="en-US" sz="2000" u="none" strike="noStrike">
                          <a:effectLst/>
                        </a:rPr>
                        <a:t>Exposure to Known Hepatitis Positive Contact</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000" b="0" i="0" u="none" strike="noStrike" dirty="0">
                          <a:solidFill>
                            <a:srgbClr val="000000"/>
                          </a:solidFill>
                          <a:effectLst/>
                          <a:latin typeface="Calibri" panose="020F0502020204030204" pitchFamily="34" charset="0"/>
                        </a:rPr>
                        <a:t>243</a:t>
                      </a:r>
                    </a:p>
                  </a:txBody>
                  <a:tcPr marL="0" marR="0" marT="0" marB="0" anchor="b"/>
                </a:tc>
                <a:tc>
                  <a:txBody>
                    <a:bodyPr/>
                    <a:lstStyle/>
                    <a:p>
                      <a:pPr algn="ctr" fontAlgn="b"/>
                      <a:r>
                        <a:rPr lang="en-US" sz="2000" u="none" strike="noStrike" dirty="0">
                          <a:effectLst/>
                        </a:rPr>
                        <a:t>1328</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0" i="0" u="none" strike="noStrike" dirty="0">
                          <a:solidFill>
                            <a:srgbClr val="000000"/>
                          </a:solidFill>
                          <a:effectLst/>
                          <a:latin typeface="Calibri" panose="020F0502020204030204" pitchFamily="34" charset="0"/>
                        </a:rPr>
                        <a:t>5.6</a:t>
                      </a:r>
                    </a:p>
                  </a:txBody>
                  <a:tcPr marL="0" marR="0" marT="0" marB="0" anchor="b"/>
                </a:tc>
                <a:extLst>
                  <a:ext uri="{0D108BD9-81ED-4DB2-BD59-A6C34878D82A}">
                    <a16:rowId xmlns:a16="http://schemas.microsoft.com/office/drawing/2014/main" val="3034624405"/>
                  </a:ext>
                </a:extLst>
              </a:tr>
              <a:tr h="379291">
                <a:tc>
                  <a:txBody>
                    <a:bodyPr/>
                    <a:lstStyle/>
                    <a:p>
                      <a:pPr algn="l" fontAlgn="b"/>
                      <a:r>
                        <a:rPr lang="en-US" sz="2000" u="none" strike="noStrike" dirty="0">
                          <a:effectLst/>
                        </a:rPr>
                        <a:t>Incarceration</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0" i="0" u="none" strike="noStrike" dirty="0">
                          <a:solidFill>
                            <a:srgbClr val="000000"/>
                          </a:solidFill>
                          <a:effectLst/>
                          <a:latin typeface="Calibri" panose="020F0502020204030204" pitchFamily="34" charset="0"/>
                        </a:rPr>
                        <a:t>187</a:t>
                      </a:r>
                    </a:p>
                  </a:txBody>
                  <a:tcPr marL="0" marR="0" marT="0" marB="0" anchor="b"/>
                </a:tc>
                <a:tc>
                  <a:txBody>
                    <a:bodyPr/>
                    <a:lstStyle/>
                    <a:p>
                      <a:pPr algn="ctr" fontAlgn="b"/>
                      <a:r>
                        <a:rPr lang="en-US" sz="2000" u="none" strike="noStrike" dirty="0">
                          <a:effectLst/>
                        </a:rPr>
                        <a:t>1357</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u="none" strike="noStrike" dirty="0">
                          <a:effectLst/>
                        </a:rPr>
                        <a:t>4.3</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58036394"/>
                  </a:ext>
                </a:extLst>
              </a:tr>
              <a:tr h="379291">
                <a:tc>
                  <a:txBody>
                    <a:bodyPr/>
                    <a:lstStyle/>
                    <a:p>
                      <a:pPr algn="l" fontAlgn="b"/>
                      <a:r>
                        <a:rPr lang="en-US" sz="2000" u="none" strike="noStrike">
                          <a:effectLst/>
                        </a:rPr>
                        <a:t>Intransasal Drug Use</a:t>
                      </a:r>
                      <a:endParaRPr lang="en-US" sz="2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000" b="0" i="0" u="none" strike="noStrike" dirty="0">
                          <a:solidFill>
                            <a:srgbClr val="000000"/>
                          </a:solidFill>
                          <a:effectLst/>
                          <a:latin typeface="Calibri" panose="020F0502020204030204" pitchFamily="34" charset="0"/>
                        </a:rPr>
                        <a:t>91</a:t>
                      </a:r>
                    </a:p>
                  </a:txBody>
                  <a:tcPr marL="0" marR="0" marT="0" marB="0" anchor="b"/>
                </a:tc>
                <a:tc>
                  <a:txBody>
                    <a:bodyPr/>
                    <a:lstStyle/>
                    <a:p>
                      <a:pPr algn="ctr" fontAlgn="b"/>
                      <a:r>
                        <a:rPr lang="en-US" sz="2000" u="none" strike="noStrike" dirty="0">
                          <a:effectLst/>
                        </a:rPr>
                        <a:t>1436</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u="none" strike="noStrike" dirty="0">
                          <a:effectLst/>
                        </a:rPr>
                        <a:t>2.1</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86825816"/>
                  </a:ext>
                </a:extLst>
              </a:tr>
            </a:tbl>
          </a:graphicData>
        </a:graphic>
      </p:graphicFrame>
      <p:sp>
        <p:nvSpPr>
          <p:cNvPr id="3" name="TextBox 2">
            <a:extLst>
              <a:ext uri="{FF2B5EF4-FFF2-40B4-BE49-F238E27FC236}">
                <a16:creationId xmlns:a16="http://schemas.microsoft.com/office/drawing/2014/main" id="{EB5451C6-2F26-46E5-96EB-F8461D092808}"/>
              </a:ext>
            </a:extLst>
          </p:cNvPr>
          <p:cNvSpPr txBox="1"/>
          <p:nvPr/>
        </p:nvSpPr>
        <p:spPr>
          <a:xfrm>
            <a:off x="10150245" y="5334185"/>
            <a:ext cx="947695" cy="369332"/>
          </a:xfrm>
          <a:prstGeom prst="rect">
            <a:avLst/>
          </a:prstGeom>
          <a:noFill/>
        </p:spPr>
        <p:txBody>
          <a:bodyPr wrap="none" rtlCol="0">
            <a:spAutoFit/>
          </a:bodyPr>
          <a:lstStyle/>
          <a:p>
            <a:r>
              <a:rPr lang="en-US" dirty="0"/>
              <a:t>n=4,306</a:t>
            </a:r>
          </a:p>
        </p:txBody>
      </p:sp>
    </p:spTree>
    <p:extLst>
      <p:ext uri="{BB962C8B-B14F-4D97-AF65-F5344CB8AC3E}">
        <p14:creationId xmlns:p14="http://schemas.microsoft.com/office/powerpoint/2010/main" val="187163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290EF-CD9B-32C9-D13F-E0A41A1D7568}"/>
              </a:ext>
            </a:extLst>
          </p:cNvPr>
          <p:cNvSpPr>
            <a:spLocks noGrp="1"/>
          </p:cNvSpPr>
          <p:nvPr>
            <p:ph type="title"/>
          </p:nvPr>
        </p:nvSpPr>
        <p:spPr/>
        <p:txBody>
          <a:bodyPr/>
          <a:lstStyle/>
          <a:p>
            <a:r>
              <a:rPr lang="en-US" dirty="0"/>
              <a:t>Children with HCV in Kentucky</a:t>
            </a:r>
          </a:p>
        </p:txBody>
      </p:sp>
      <p:sp>
        <p:nvSpPr>
          <p:cNvPr id="3" name="Content Placeholder 2">
            <a:extLst>
              <a:ext uri="{FF2B5EF4-FFF2-40B4-BE49-F238E27FC236}">
                <a16:creationId xmlns:a16="http://schemas.microsoft.com/office/drawing/2014/main" id="{B693C675-6F8A-5C36-7DFB-CB54F1F0CF35}"/>
              </a:ext>
            </a:extLst>
          </p:cNvPr>
          <p:cNvSpPr>
            <a:spLocks noGrp="1"/>
          </p:cNvSpPr>
          <p:nvPr>
            <p:ph idx="1"/>
          </p:nvPr>
        </p:nvSpPr>
        <p:spPr>
          <a:xfrm>
            <a:off x="449580" y="2780270"/>
            <a:ext cx="11292840" cy="3114664"/>
          </a:xfrm>
        </p:spPr>
        <p:txBody>
          <a:bodyPr/>
          <a:lstStyle/>
          <a:p>
            <a:pPr marL="0" indent="0">
              <a:buNone/>
            </a:pPr>
            <a:r>
              <a:rPr lang="en-US" dirty="0"/>
              <a:t>2020: </a:t>
            </a:r>
          </a:p>
          <a:p>
            <a:pPr>
              <a:buFont typeface="Arial" panose="020B0604020202020204" pitchFamily="34" charset="0"/>
              <a:buChar char="•"/>
            </a:pPr>
            <a:r>
              <a:rPr lang="en-US" dirty="0"/>
              <a:t>(1,030 births from women with HCV) 5-7% = </a:t>
            </a:r>
            <a:r>
              <a:rPr lang="en-US" b="1" dirty="0"/>
              <a:t>51.5-72.1</a:t>
            </a:r>
            <a:endParaRPr lang="en-US" dirty="0"/>
          </a:p>
          <a:p>
            <a:pPr marL="0" indent="0">
              <a:buNone/>
            </a:pPr>
            <a:r>
              <a:rPr lang="en-US" dirty="0"/>
              <a:t>2021: </a:t>
            </a:r>
          </a:p>
          <a:p>
            <a:pPr>
              <a:buFont typeface="Arial" panose="020B0604020202020204" pitchFamily="34" charset="0"/>
              <a:buChar char="•"/>
            </a:pPr>
            <a:r>
              <a:rPr lang="en-US" dirty="0"/>
              <a:t>(1,156 births from women with HCV) 5-7% = </a:t>
            </a:r>
            <a:r>
              <a:rPr lang="en-US" b="1" dirty="0"/>
              <a:t>57.8-80.92</a:t>
            </a:r>
            <a:endParaRPr lang="en-US" dirty="0"/>
          </a:p>
          <a:p>
            <a:pPr marL="0" indent="0">
              <a:buNone/>
            </a:pPr>
            <a:r>
              <a:rPr lang="en-US" dirty="0"/>
              <a:t>Jan to mid-March 2022: </a:t>
            </a:r>
          </a:p>
          <a:p>
            <a:pPr>
              <a:buFont typeface="Arial" panose="020B0604020202020204" pitchFamily="34" charset="0"/>
              <a:buChar char="•"/>
            </a:pPr>
            <a:r>
              <a:rPr lang="en-US" dirty="0"/>
              <a:t>(230 births from women with HCV) 5-7% = 11.5-16.1</a:t>
            </a:r>
          </a:p>
          <a:p>
            <a:pPr lvl="1"/>
            <a:endParaRPr lang="en-US" dirty="0"/>
          </a:p>
        </p:txBody>
      </p:sp>
      <p:sp>
        <p:nvSpPr>
          <p:cNvPr id="4" name="Slide Number Placeholder 3">
            <a:extLst>
              <a:ext uri="{FF2B5EF4-FFF2-40B4-BE49-F238E27FC236}">
                <a16:creationId xmlns:a16="http://schemas.microsoft.com/office/drawing/2014/main" id="{BFA7FFF2-A072-16C4-89EA-244A3C13D0BF}"/>
              </a:ext>
            </a:extLst>
          </p:cNvPr>
          <p:cNvSpPr>
            <a:spLocks noGrp="1"/>
          </p:cNvSpPr>
          <p:nvPr>
            <p:ph type="sldNum" sz="quarter" idx="12"/>
          </p:nvPr>
        </p:nvSpPr>
        <p:spPr/>
        <p:txBody>
          <a:bodyPr/>
          <a:lstStyle/>
          <a:p>
            <a:fld id="{ABB8925F-B6BB-49B0-9469-5285B9C99CB3}" type="slidenum">
              <a:rPr lang="en-US" smtClean="0"/>
              <a:pPr/>
              <a:t>23</a:t>
            </a:fld>
            <a:endParaRPr lang="en-US" dirty="0"/>
          </a:p>
        </p:txBody>
      </p:sp>
      <p:sp>
        <p:nvSpPr>
          <p:cNvPr id="5" name="Content Placeholder 2">
            <a:extLst>
              <a:ext uri="{FF2B5EF4-FFF2-40B4-BE49-F238E27FC236}">
                <a16:creationId xmlns:a16="http://schemas.microsoft.com/office/drawing/2014/main" id="{4237CAC4-7589-3CB8-957C-C87A07DCCED0}"/>
              </a:ext>
            </a:extLst>
          </p:cNvPr>
          <p:cNvSpPr txBox="1">
            <a:spLocks/>
          </p:cNvSpPr>
          <p:nvPr/>
        </p:nvSpPr>
        <p:spPr>
          <a:xfrm>
            <a:off x="449580" y="1729050"/>
            <a:ext cx="11292840" cy="915399"/>
          </a:xfrm>
          <a:prstGeom prst="rect">
            <a:avLst/>
          </a:prstGeom>
        </p:spPr>
        <p:txBody>
          <a:bodyPr vert="horz" lIns="91440" tIns="45720" rIns="91440" bIns="45720" rtlCol="0">
            <a:normAutofit/>
          </a:bodyPr>
          <a:lstStyle>
            <a:lvl1pPr marL="341313" indent="-341313" algn="l" defTabSz="914400" rtl="0" eaLnBrk="1" latinLnBrk="0" hangingPunct="1">
              <a:lnSpc>
                <a:spcPct val="90000"/>
              </a:lnSpc>
              <a:spcBef>
                <a:spcPts val="1000"/>
              </a:spcBef>
              <a:buClr>
                <a:srgbClr val="92D050"/>
              </a:buClr>
              <a:buSzPct val="100000"/>
              <a:buFontTx/>
              <a:buBlip>
                <a:blip r:embed="rId3"/>
              </a:buBlip>
              <a:defRPr sz="2800" kern="1200">
                <a:solidFill>
                  <a:srgbClr val="000000"/>
                </a:solidFill>
                <a:latin typeface="Calibri" panose="020F0502020204030204" pitchFamily="34" charset="0"/>
                <a:ea typeface="+mn-ea"/>
                <a:cs typeface="Calibri" panose="020F0502020204030204" pitchFamily="34" charset="0"/>
              </a:defRPr>
            </a:lvl1pPr>
            <a:lvl2pPr marL="684213" indent="-227013" algn="l" defTabSz="914400" rtl="0" eaLnBrk="1" latinLnBrk="0" hangingPunct="1">
              <a:lnSpc>
                <a:spcPct val="90000"/>
              </a:lnSpc>
              <a:spcBef>
                <a:spcPts val="500"/>
              </a:spcBef>
              <a:buClr>
                <a:srgbClr val="62BCF0"/>
              </a:buClr>
              <a:buSzPct val="125000"/>
              <a:buFont typeface="Arial" panose="020B0604020202020204" pitchFamily="34" charset="0"/>
              <a:buChar char="•"/>
              <a:defRPr sz="2600" kern="1200">
                <a:solidFill>
                  <a:srgbClr val="00000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3"/>
              </a:buClr>
              <a:buSzPct val="125000"/>
              <a:buFont typeface="Arial" panose="020B0604020202020204" pitchFamily="34" charset="0"/>
              <a:buChar char="•"/>
              <a:defRPr sz="2400" kern="1200">
                <a:solidFill>
                  <a:srgbClr val="00000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2BCF0"/>
              </a:buClr>
              <a:buSzPct val="125000"/>
              <a:buFont typeface="Wingdings" panose="05000000000000000000" pitchFamily="2" charset="2"/>
              <a:buChar char="§"/>
              <a:defRPr sz="2200" kern="1200">
                <a:solidFill>
                  <a:srgbClr val="00000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3"/>
              </a:buClr>
              <a:buSzPct val="125000"/>
              <a:buFont typeface="Wingdings" panose="05000000000000000000" pitchFamily="2" charset="2"/>
              <a:buChar char="§"/>
              <a:defRPr sz="200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dirty="0"/>
              <a:t>???</a:t>
            </a:r>
          </a:p>
        </p:txBody>
      </p:sp>
    </p:spTree>
    <p:extLst>
      <p:ext uri="{BB962C8B-B14F-4D97-AF65-F5344CB8AC3E}">
        <p14:creationId xmlns:p14="http://schemas.microsoft.com/office/powerpoint/2010/main" val="139863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Table 3.4 </a:t>
            </a:r>
            <a:br>
              <a:rPr lang="en-US" sz="2000"/>
            </a:br>
            <a:r>
              <a:rPr lang="en-US" sz="2000" b="1"/>
              <a:t>Number of newly reported cases* of perinatal hepatitis C virus infection, by state or jurisdiction</a:t>
            </a:r>
            <a:br>
              <a:rPr lang="en-US" sz="2000" b="1"/>
            </a:br>
            <a:r>
              <a:rPr lang="en-US" sz="2000" b="1"/>
              <a:t>United States, 2020</a:t>
            </a:r>
            <a:r>
              <a:rPr lang="en-US" sz="2000" b="0"/>
              <a:t>		</a:t>
            </a:r>
          </a:p>
        </p:txBody>
      </p:sp>
      <p:graphicFrame>
        <p:nvGraphicFramePr>
          <p:cNvPr id="6" name="Table 5">
            <a:extLst>
              <a:ext uri="{FF2B5EF4-FFF2-40B4-BE49-F238E27FC236}">
                <a16:creationId xmlns:a16="http://schemas.microsoft.com/office/drawing/2014/main" id="{5B13A1F4-2837-66B5-FE28-EAF3854D529E}"/>
              </a:ext>
            </a:extLst>
          </p:cNvPr>
          <p:cNvGraphicFramePr>
            <a:graphicFrameLocks noGrp="1"/>
          </p:cNvGraphicFramePr>
          <p:nvPr/>
        </p:nvGraphicFramePr>
        <p:xfrm>
          <a:off x="535833" y="1353358"/>
          <a:ext cx="3385718" cy="4187952"/>
        </p:xfrm>
        <a:graphic>
          <a:graphicData uri="http://schemas.openxmlformats.org/drawingml/2006/table">
            <a:tbl>
              <a:tblPr firstRow="1" bandRow="1">
                <a:tableStyleId>{0E3FDE45-AF77-4B5C-9715-49D594BDF05E}</a:tableStyleId>
              </a:tblPr>
              <a:tblGrid>
                <a:gridCol w="1682097">
                  <a:extLst>
                    <a:ext uri="{9D8B030D-6E8A-4147-A177-3AD203B41FA5}">
                      <a16:colId xmlns:a16="http://schemas.microsoft.com/office/drawing/2014/main" val="508494562"/>
                    </a:ext>
                  </a:extLst>
                </a:gridCol>
                <a:gridCol w="1703621">
                  <a:extLst>
                    <a:ext uri="{9D8B030D-6E8A-4147-A177-3AD203B41FA5}">
                      <a16:colId xmlns:a16="http://schemas.microsoft.com/office/drawing/2014/main" val="839165413"/>
                    </a:ext>
                  </a:extLst>
                </a:gridCol>
              </a:tblGrid>
              <a:tr h="402336">
                <a:tc>
                  <a:txBody>
                    <a:bodyPr/>
                    <a:lstStyle/>
                    <a:p>
                      <a:pPr algn="l" fontAlgn="ctr"/>
                      <a:r>
                        <a:rPr lang="en-US" sz="1200" b="1" u="none" strike="noStrike">
                          <a:solidFill>
                            <a:schemeClr val="bg1"/>
                          </a:solidFill>
                          <a:effectLst/>
                        </a:rPr>
                        <a:t>State or Jurisdiction</a:t>
                      </a:r>
                      <a:endParaRPr lang="en-US" sz="1200" b="1" i="0" u="none" strike="noStrike">
                        <a:solidFill>
                          <a:schemeClr val="bg1"/>
                        </a:solidFill>
                        <a:effectLst/>
                        <a:latin typeface="+mn-lt"/>
                      </a:endParaRP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Perinatal Hepatitis C</a:t>
                      </a:r>
                      <a:endParaRPr lang="en-US" sz="1200" b="1" i="0" u="none" strike="noStrike">
                        <a:solidFill>
                          <a:schemeClr val="bg1"/>
                        </a:solidFill>
                        <a:effectLst/>
                        <a:latin typeface="+mn-lt"/>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793226936"/>
                  </a:ext>
                </a:extLst>
              </a:tr>
              <a:tr h="210312">
                <a:tc>
                  <a:txBody>
                    <a:bodyPr/>
                    <a:lstStyle/>
                    <a:p>
                      <a:pPr algn="l" fontAlgn="ctr"/>
                      <a:r>
                        <a:rPr lang="en-US" sz="1100" b="0" u="none" strike="noStrike">
                          <a:solidFill>
                            <a:srgbClr val="111111"/>
                          </a:solidFill>
                          <a:effectLst/>
                        </a:rPr>
                        <a:t>Alabama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64182169"/>
                  </a:ext>
                </a:extLst>
              </a:tr>
              <a:tr h="210312">
                <a:tc>
                  <a:txBody>
                    <a:bodyPr/>
                    <a:lstStyle/>
                    <a:p>
                      <a:pPr algn="l" fontAlgn="ctr"/>
                      <a:r>
                        <a:rPr lang="en-US" sz="1100" b="0" u="none" strike="noStrike">
                          <a:solidFill>
                            <a:srgbClr val="111111"/>
                          </a:solidFill>
                          <a:effectLst/>
                        </a:rPr>
                        <a:t>Alaska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43411221"/>
                  </a:ext>
                </a:extLst>
              </a:tr>
              <a:tr h="210312">
                <a:tc>
                  <a:txBody>
                    <a:bodyPr/>
                    <a:lstStyle/>
                    <a:p>
                      <a:pPr algn="l" fontAlgn="ctr"/>
                      <a:r>
                        <a:rPr lang="en-US" sz="1100" b="0" u="none" strike="noStrike">
                          <a:solidFill>
                            <a:srgbClr val="111111"/>
                          </a:solidFill>
                          <a:effectLst/>
                        </a:rPr>
                        <a:t>Arizona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33625200"/>
                  </a:ext>
                </a:extLst>
              </a:tr>
              <a:tr h="210312">
                <a:tc>
                  <a:txBody>
                    <a:bodyPr/>
                    <a:lstStyle/>
                    <a:p>
                      <a:pPr algn="l" fontAlgn="ctr"/>
                      <a:r>
                        <a:rPr lang="en-US" sz="1100" b="0" u="none" strike="noStrike">
                          <a:solidFill>
                            <a:srgbClr val="111111"/>
                          </a:solidFill>
                          <a:effectLst/>
                        </a:rPr>
                        <a:t>Arkansas</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25178456"/>
                  </a:ext>
                </a:extLst>
              </a:tr>
              <a:tr h="210312">
                <a:tc>
                  <a:txBody>
                    <a:bodyPr/>
                    <a:lstStyle/>
                    <a:p>
                      <a:pPr algn="l" fontAlgn="ctr"/>
                      <a:r>
                        <a:rPr lang="en-US" sz="1100" b="0" u="none" strike="noStrike">
                          <a:solidFill>
                            <a:srgbClr val="111111"/>
                          </a:solidFill>
                          <a:effectLst/>
                        </a:rPr>
                        <a:t>California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7</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576792151"/>
                  </a:ext>
                </a:extLst>
              </a:tr>
              <a:tr h="210312">
                <a:tc>
                  <a:txBody>
                    <a:bodyPr/>
                    <a:lstStyle/>
                    <a:p>
                      <a:pPr algn="l" fontAlgn="ctr"/>
                      <a:r>
                        <a:rPr lang="en-US" sz="1100" b="0" u="none" strike="noStrike">
                          <a:solidFill>
                            <a:srgbClr val="111111"/>
                          </a:solidFill>
                          <a:effectLst/>
                        </a:rPr>
                        <a:t>Colorado</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96422752"/>
                  </a:ext>
                </a:extLst>
              </a:tr>
              <a:tr h="210312">
                <a:tc>
                  <a:txBody>
                    <a:bodyPr/>
                    <a:lstStyle/>
                    <a:p>
                      <a:pPr algn="l" fontAlgn="ctr"/>
                      <a:r>
                        <a:rPr lang="en-US" sz="1100" b="0" u="none" strike="noStrike">
                          <a:solidFill>
                            <a:srgbClr val="111111"/>
                          </a:solidFill>
                          <a:effectLst/>
                        </a:rPr>
                        <a:t>Connecticut</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23126452"/>
                  </a:ext>
                </a:extLst>
              </a:tr>
              <a:tr h="210312">
                <a:tc>
                  <a:txBody>
                    <a:bodyPr/>
                    <a:lstStyle/>
                    <a:p>
                      <a:pPr algn="l" fontAlgn="ctr"/>
                      <a:r>
                        <a:rPr lang="en-US" sz="1100" b="0" u="none" strike="noStrike">
                          <a:solidFill>
                            <a:srgbClr val="111111"/>
                          </a:solidFill>
                          <a:effectLst/>
                        </a:rPr>
                        <a:t>Delaware</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86321649"/>
                  </a:ext>
                </a:extLst>
              </a:tr>
              <a:tr h="210312">
                <a:tc>
                  <a:txBody>
                    <a:bodyPr/>
                    <a:lstStyle/>
                    <a:p>
                      <a:pPr algn="l" fontAlgn="ctr"/>
                      <a:r>
                        <a:rPr lang="en-US" sz="1100" b="0" u="none" strike="noStrike">
                          <a:solidFill>
                            <a:srgbClr val="111111"/>
                          </a:solidFill>
                          <a:effectLst/>
                        </a:rPr>
                        <a:t>District of Columbia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16704971"/>
                  </a:ext>
                </a:extLst>
              </a:tr>
              <a:tr h="210312">
                <a:tc>
                  <a:txBody>
                    <a:bodyPr/>
                    <a:lstStyle/>
                    <a:p>
                      <a:pPr algn="l" fontAlgn="ctr"/>
                      <a:r>
                        <a:rPr lang="en-US" sz="1100" b="0" u="none" strike="noStrike">
                          <a:solidFill>
                            <a:srgbClr val="111111"/>
                          </a:solidFill>
                          <a:effectLst/>
                        </a:rPr>
                        <a:t>Florida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5</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72642003"/>
                  </a:ext>
                </a:extLst>
              </a:tr>
              <a:tr h="210312">
                <a:tc>
                  <a:txBody>
                    <a:bodyPr/>
                    <a:lstStyle/>
                    <a:p>
                      <a:pPr algn="l" fontAlgn="ctr"/>
                      <a:r>
                        <a:rPr lang="en-US" sz="1100" b="0" u="none" strike="noStrike">
                          <a:solidFill>
                            <a:srgbClr val="111111"/>
                          </a:solidFill>
                          <a:effectLst/>
                        </a:rPr>
                        <a:t>Georgia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14766084"/>
                  </a:ext>
                </a:extLst>
              </a:tr>
              <a:tr h="210312">
                <a:tc>
                  <a:txBody>
                    <a:bodyPr/>
                    <a:lstStyle/>
                    <a:p>
                      <a:pPr algn="l" fontAlgn="ctr"/>
                      <a:r>
                        <a:rPr lang="en-US" sz="1100" b="0" u="none" strike="noStrike">
                          <a:solidFill>
                            <a:srgbClr val="111111"/>
                          </a:solidFill>
                          <a:effectLst/>
                        </a:rPr>
                        <a:t>Hawaii</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347670262"/>
                  </a:ext>
                </a:extLst>
              </a:tr>
              <a:tr h="210312">
                <a:tc>
                  <a:txBody>
                    <a:bodyPr/>
                    <a:lstStyle/>
                    <a:p>
                      <a:pPr algn="l" fontAlgn="ctr"/>
                      <a:r>
                        <a:rPr lang="en-US" sz="1100" b="0" u="none" strike="noStrike">
                          <a:solidFill>
                            <a:srgbClr val="111111"/>
                          </a:solidFill>
                          <a:effectLst/>
                        </a:rPr>
                        <a:t>Idaho</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356686134"/>
                  </a:ext>
                </a:extLst>
              </a:tr>
              <a:tr h="210312">
                <a:tc>
                  <a:txBody>
                    <a:bodyPr/>
                    <a:lstStyle/>
                    <a:p>
                      <a:pPr algn="l" fontAlgn="ctr"/>
                      <a:r>
                        <a:rPr lang="en-US" sz="1100" b="0" u="none" strike="noStrike">
                          <a:solidFill>
                            <a:srgbClr val="111111"/>
                          </a:solidFill>
                          <a:effectLst/>
                        </a:rPr>
                        <a:t>Illinois</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5</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5873846"/>
                  </a:ext>
                </a:extLst>
              </a:tr>
              <a:tr h="210312">
                <a:tc>
                  <a:txBody>
                    <a:bodyPr/>
                    <a:lstStyle/>
                    <a:p>
                      <a:pPr algn="l" fontAlgn="ctr"/>
                      <a:r>
                        <a:rPr lang="en-US" sz="1100" b="0" u="none" strike="noStrike">
                          <a:solidFill>
                            <a:srgbClr val="111111"/>
                          </a:solidFill>
                          <a:effectLst/>
                        </a:rPr>
                        <a:t>Indiana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851662031"/>
                  </a:ext>
                </a:extLst>
              </a:tr>
              <a:tr h="210312">
                <a:tc>
                  <a:txBody>
                    <a:bodyPr/>
                    <a:lstStyle/>
                    <a:p>
                      <a:pPr algn="l" fontAlgn="ctr"/>
                      <a:r>
                        <a:rPr lang="en-US" sz="1100" b="0" u="none" strike="noStrike">
                          <a:solidFill>
                            <a:srgbClr val="111111"/>
                          </a:solidFill>
                          <a:effectLst/>
                        </a:rPr>
                        <a:t>Iowa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542113630"/>
                  </a:ext>
                </a:extLst>
              </a:tr>
              <a:tr h="210312">
                <a:tc>
                  <a:txBody>
                    <a:bodyPr/>
                    <a:lstStyle/>
                    <a:p>
                      <a:pPr algn="l" fontAlgn="ctr"/>
                      <a:r>
                        <a:rPr lang="en-US" sz="1100" b="0" u="none" strike="noStrike">
                          <a:solidFill>
                            <a:srgbClr val="111111"/>
                          </a:solidFill>
                          <a:effectLst/>
                        </a:rPr>
                        <a:t>Kansas</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904788923"/>
                  </a:ext>
                </a:extLst>
              </a:tr>
              <a:tr h="210312">
                <a:tc>
                  <a:txBody>
                    <a:bodyPr/>
                    <a:lstStyle/>
                    <a:p>
                      <a:pPr algn="l" fontAlgn="ctr"/>
                      <a:r>
                        <a:rPr lang="en-US" sz="1100" b="0" u="none" strike="noStrike">
                          <a:solidFill>
                            <a:srgbClr val="111111"/>
                          </a:solidFill>
                          <a:effectLst/>
                        </a:rPr>
                        <a:t>Kentucky</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dirty="0">
                          <a:solidFill>
                            <a:srgbClr val="111111"/>
                          </a:solidFill>
                          <a:effectLst/>
                        </a:rPr>
                        <a:t>—</a:t>
                      </a:r>
                      <a:endParaRPr lang="en-US" sz="1100" b="0" i="0" u="none" strike="noStrike" dirty="0">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49231800"/>
                  </a:ext>
                </a:extLst>
              </a:tr>
            </a:tbl>
          </a:graphicData>
        </a:graphic>
      </p:graphicFrame>
      <p:graphicFrame>
        <p:nvGraphicFramePr>
          <p:cNvPr id="10" name="Table 9">
            <a:extLst>
              <a:ext uri="{FF2B5EF4-FFF2-40B4-BE49-F238E27FC236}">
                <a16:creationId xmlns:a16="http://schemas.microsoft.com/office/drawing/2014/main" id="{EF40B89C-BEDE-05F1-B671-F656FF24D707}"/>
              </a:ext>
            </a:extLst>
          </p:cNvPr>
          <p:cNvGraphicFramePr>
            <a:graphicFrameLocks noGrp="1"/>
          </p:cNvGraphicFramePr>
          <p:nvPr/>
        </p:nvGraphicFramePr>
        <p:xfrm>
          <a:off x="4403142" y="1353358"/>
          <a:ext cx="3385717" cy="4187952"/>
        </p:xfrm>
        <a:graphic>
          <a:graphicData uri="http://schemas.openxmlformats.org/drawingml/2006/table">
            <a:tbl>
              <a:tblPr firstRow="1" bandRow="1">
                <a:tableStyleId>{0E3FDE45-AF77-4B5C-9715-49D594BDF05E}</a:tableStyleId>
              </a:tblPr>
              <a:tblGrid>
                <a:gridCol w="1682096">
                  <a:extLst>
                    <a:ext uri="{9D8B030D-6E8A-4147-A177-3AD203B41FA5}">
                      <a16:colId xmlns:a16="http://schemas.microsoft.com/office/drawing/2014/main" val="508494562"/>
                    </a:ext>
                  </a:extLst>
                </a:gridCol>
                <a:gridCol w="1703621">
                  <a:extLst>
                    <a:ext uri="{9D8B030D-6E8A-4147-A177-3AD203B41FA5}">
                      <a16:colId xmlns:a16="http://schemas.microsoft.com/office/drawing/2014/main" val="839165413"/>
                    </a:ext>
                  </a:extLst>
                </a:gridCol>
              </a:tblGrid>
              <a:tr h="402336">
                <a:tc>
                  <a:txBody>
                    <a:bodyPr/>
                    <a:lstStyle/>
                    <a:p>
                      <a:pPr algn="l" fontAlgn="ctr"/>
                      <a:r>
                        <a:rPr lang="en-US" sz="1200" b="1" u="none" strike="noStrike">
                          <a:solidFill>
                            <a:schemeClr val="bg1"/>
                          </a:solidFill>
                          <a:effectLst/>
                        </a:rPr>
                        <a:t>State or Jurisdiction</a:t>
                      </a:r>
                      <a:endParaRPr lang="en-US" sz="1200" b="1" i="0" u="none" strike="noStrike">
                        <a:solidFill>
                          <a:schemeClr val="bg1"/>
                        </a:solidFill>
                        <a:effectLst/>
                        <a:latin typeface="+mn-lt"/>
                      </a:endParaRP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Perinatal Hepatitis C</a:t>
                      </a:r>
                      <a:endParaRPr lang="en-US" sz="1200" b="1" i="0" u="none" strike="noStrike">
                        <a:solidFill>
                          <a:schemeClr val="bg1"/>
                        </a:solidFill>
                        <a:effectLst/>
                        <a:latin typeface="+mn-lt"/>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793226936"/>
                  </a:ext>
                </a:extLst>
              </a:tr>
              <a:tr h="210312">
                <a:tc>
                  <a:txBody>
                    <a:bodyPr/>
                    <a:lstStyle/>
                    <a:p>
                      <a:pPr algn="l" fontAlgn="ctr"/>
                      <a:r>
                        <a:rPr lang="en-US" sz="1100" b="0" u="none" strike="noStrike">
                          <a:solidFill>
                            <a:srgbClr val="111111"/>
                          </a:solidFill>
                          <a:effectLst/>
                        </a:rPr>
                        <a:t>Louisiana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02541290"/>
                  </a:ext>
                </a:extLst>
              </a:tr>
              <a:tr h="210312">
                <a:tc>
                  <a:txBody>
                    <a:bodyPr/>
                    <a:lstStyle/>
                    <a:p>
                      <a:pPr algn="l" fontAlgn="ctr"/>
                      <a:r>
                        <a:rPr lang="en-US" sz="1100" b="0" u="none" strike="noStrike">
                          <a:solidFill>
                            <a:srgbClr val="111111"/>
                          </a:solidFill>
                          <a:effectLst/>
                        </a:rPr>
                        <a:t>Maine</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7</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02616667"/>
                  </a:ext>
                </a:extLst>
              </a:tr>
              <a:tr h="210312">
                <a:tc>
                  <a:txBody>
                    <a:bodyPr/>
                    <a:lstStyle/>
                    <a:p>
                      <a:pPr algn="l" fontAlgn="ctr"/>
                      <a:r>
                        <a:rPr lang="en-US" sz="1100" b="0" i="0" u="none" strike="noStrike">
                          <a:solidFill>
                            <a:srgbClr val="111111"/>
                          </a:solidFill>
                          <a:effectLst/>
                          <a:latin typeface="+mn-lt"/>
                        </a:rPr>
                        <a:t>Maryland</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64182169"/>
                  </a:ext>
                </a:extLst>
              </a:tr>
              <a:tr h="210312">
                <a:tc>
                  <a:txBody>
                    <a:bodyPr/>
                    <a:lstStyle/>
                    <a:p>
                      <a:pPr algn="l" fontAlgn="ctr"/>
                      <a:r>
                        <a:rPr lang="en-US" sz="1100" b="0" i="0" u="none" strike="noStrike">
                          <a:solidFill>
                            <a:srgbClr val="111111"/>
                          </a:solidFill>
                          <a:effectLst/>
                          <a:latin typeface="+mn-lt"/>
                        </a:rPr>
                        <a:t>Massachusetts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43411221"/>
                  </a:ext>
                </a:extLst>
              </a:tr>
              <a:tr h="210312">
                <a:tc>
                  <a:txBody>
                    <a:bodyPr/>
                    <a:lstStyle/>
                    <a:p>
                      <a:pPr algn="l" fontAlgn="ctr"/>
                      <a:r>
                        <a:rPr lang="en-US" sz="1100" b="0" i="0" u="none" strike="noStrike">
                          <a:solidFill>
                            <a:srgbClr val="111111"/>
                          </a:solidFill>
                          <a:effectLst/>
                          <a:latin typeface="+mn-lt"/>
                        </a:rPr>
                        <a:t>Michigan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33625200"/>
                  </a:ext>
                </a:extLst>
              </a:tr>
              <a:tr h="210312">
                <a:tc>
                  <a:txBody>
                    <a:bodyPr/>
                    <a:lstStyle/>
                    <a:p>
                      <a:pPr algn="l" fontAlgn="ctr"/>
                      <a:r>
                        <a:rPr lang="en-US" sz="1100" b="0" i="0" u="none" strike="noStrike">
                          <a:solidFill>
                            <a:srgbClr val="111111"/>
                          </a:solidFill>
                          <a:effectLst/>
                          <a:latin typeface="+mn-lt"/>
                        </a:rPr>
                        <a:t>Minnesota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25178456"/>
                  </a:ext>
                </a:extLst>
              </a:tr>
              <a:tr h="210312">
                <a:tc>
                  <a:txBody>
                    <a:bodyPr/>
                    <a:lstStyle/>
                    <a:p>
                      <a:pPr algn="l" fontAlgn="ctr"/>
                      <a:r>
                        <a:rPr lang="en-US" sz="1100" b="0" i="0" u="none" strike="noStrike">
                          <a:solidFill>
                            <a:srgbClr val="111111"/>
                          </a:solidFill>
                          <a:effectLst/>
                          <a:latin typeface="+mn-lt"/>
                        </a:rPr>
                        <a:t>Mississippi</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576792151"/>
                  </a:ext>
                </a:extLst>
              </a:tr>
              <a:tr h="210312">
                <a:tc>
                  <a:txBody>
                    <a:bodyPr/>
                    <a:lstStyle/>
                    <a:p>
                      <a:pPr algn="l" fontAlgn="ctr"/>
                      <a:r>
                        <a:rPr lang="en-US" sz="1100" b="0" i="0" u="none" strike="noStrike">
                          <a:solidFill>
                            <a:srgbClr val="111111"/>
                          </a:solidFill>
                          <a:effectLst/>
                          <a:latin typeface="+mn-lt"/>
                        </a:rPr>
                        <a:t>Missouri</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96422752"/>
                  </a:ext>
                </a:extLst>
              </a:tr>
              <a:tr h="210312">
                <a:tc>
                  <a:txBody>
                    <a:bodyPr/>
                    <a:lstStyle/>
                    <a:p>
                      <a:pPr algn="l" fontAlgn="ctr"/>
                      <a:r>
                        <a:rPr lang="en-US" sz="1100" b="0" i="0" u="none" strike="noStrike">
                          <a:solidFill>
                            <a:srgbClr val="111111"/>
                          </a:solidFill>
                          <a:effectLst/>
                          <a:latin typeface="+mn-lt"/>
                        </a:rPr>
                        <a:t>Montana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23126452"/>
                  </a:ext>
                </a:extLst>
              </a:tr>
              <a:tr h="210312">
                <a:tc>
                  <a:txBody>
                    <a:bodyPr/>
                    <a:lstStyle/>
                    <a:p>
                      <a:pPr algn="l" fontAlgn="ctr"/>
                      <a:r>
                        <a:rPr lang="en-US" sz="1100" b="0" i="0" u="none" strike="noStrike">
                          <a:solidFill>
                            <a:srgbClr val="111111"/>
                          </a:solidFill>
                          <a:effectLst/>
                          <a:latin typeface="+mn-lt"/>
                        </a:rPr>
                        <a:t>Nebraska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86321649"/>
                  </a:ext>
                </a:extLst>
              </a:tr>
              <a:tr h="210312">
                <a:tc>
                  <a:txBody>
                    <a:bodyPr/>
                    <a:lstStyle/>
                    <a:p>
                      <a:pPr algn="l" fontAlgn="ctr"/>
                      <a:r>
                        <a:rPr lang="en-US" sz="1100" b="0" i="0" u="none" strike="noStrike">
                          <a:solidFill>
                            <a:srgbClr val="111111"/>
                          </a:solidFill>
                          <a:effectLst/>
                          <a:latin typeface="+mn-lt"/>
                        </a:rPr>
                        <a:t>Nevada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16704971"/>
                  </a:ext>
                </a:extLst>
              </a:tr>
              <a:tr h="210312">
                <a:tc>
                  <a:txBody>
                    <a:bodyPr/>
                    <a:lstStyle/>
                    <a:p>
                      <a:pPr algn="l" fontAlgn="ctr"/>
                      <a:r>
                        <a:rPr lang="en-US" sz="1100" b="0" i="0" u="none" strike="noStrike">
                          <a:solidFill>
                            <a:srgbClr val="111111"/>
                          </a:solidFill>
                          <a:effectLst/>
                          <a:latin typeface="+mn-lt"/>
                        </a:rPr>
                        <a:t>New Hampshire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72642003"/>
                  </a:ext>
                </a:extLst>
              </a:tr>
              <a:tr h="210312">
                <a:tc>
                  <a:txBody>
                    <a:bodyPr/>
                    <a:lstStyle/>
                    <a:p>
                      <a:pPr algn="l" fontAlgn="ctr"/>
                      <a:r>
                        <a:rPr lang="en-US" sz="1100" b="0" i="0" u="none" strike="noStrike">
                          <a:solidFill>
                            <a:srgbClr val="111111"/>
                          </a:solidFill>
                          <a:effectLst/>
                          <a:latin typeface="+mn-lt"/>
                        </a:rPr>
                        <a:t>New Jersey</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14766084"/>
                  </a:ext>
                </a:extLst>
              </a:tr>
              <a:tr h="210312">
                <a:tc>
                  <a:txBody>
                    <a:bodyPr/>
                    <a:lstStyle/>
                    <a:p>
                      <a:pPr algn="l" fontAlgn="ctr"/>
                      <a:r>
                        <a:rPr lang="en-US" sz="1100" b="0" i="0" u="none" strike="noStrike">
                          <a:solidFill>
                            <a:srgbClr val="111111"/>
                          </a:solidFill>
                          <a:effectLst/>
                          <a:latin typeface="+mn-lt"/>
                        </a:rPr>
                        <a:t>New Mexico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347670262"/>
                  </a:ext>
                </a:extLst>
              </a:tr>
              <a:tr h="210312">
                <a:tc>
                  <a:txBody>
                    <a:bodyPr/>
                    <a:lstStyle/>
                    <a:p>
                      <a:pPr algn="l" fontAlgn="ctr"/>
                      <a:r>
                        <a:rPr lang="en-US" sz="1100" b="0" i="0" u="none" strike="noStrike">
                          <a:solidFill>
                            <a:srgbClr val="111111"/>
                          </a:solidFill>
                          <a:effectLst/>
                          <a:latin typeface="+mn-lt"/>
                        </a:rPr>
                        <a:t>New York</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356686134"/>
                  </a:ext>
                </a:extLst>
              </a:tr>
              <a:tr h="210312">
                <a:tc>
                  <a:txBody>
                    <a:bodyPr/>
                    <a:lstStyle/>
                    <a:p>
                      <a:pPr algn="l" fontAlgn="ctr"/>
                      <a:r>
                        <a:rPr lang="en-US" sz="1100" b="0" i="0" u="none" strike="noStrike">
                          <a:solidFill>
                            <a:srgbClr val="111111"/>
                          </a:solidFill>
                          <a:effectLst/>
                          <a:latin typeface="+mn-lt"/>
                        </a:rPr>
                        <a:t>North Carolina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5873846"/>
                  </a:ext>
                </a:extLst>
              </a:tr>
              <a:tr h="210312">
                <a:tc>
                  <a:txBody>
                    <a:bodyPr/>
                    <a:lstStyle/>
                    <a:p>
                      <a:pPr algn="l" fontAlgn="ctr"/>
                      <a:r>
                        <a:rPr lang="en-US" sz="1100" b="0" i="0" u="none" strike="noStrike">
                          <a:solidFill>
                            <a:srgbClr val="111111"/>
                          </a:solidFill>
                          <a:effectLst/>
                          <a:latin typeface="+mn-lt"/>
                        </a:rPr>
                        <a:t>North Dakota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851662031"/>
                  </a:ext>
                </a:extLst>
              </a:tr>
              <a:tr h="210312">
                <a:tc>
                  <a:txBody>
                    <a:bodyPr/>
                    <a:lstStyle/>
                    <a:p>
                      <a:pPr algn="l" fontAlgn="ctr"/>
                      <a:r>
                        <a:rPr lang="en-US" sz="1100" b="0" i="0" u="none" strike="noStrike">
                          <a:solidFill>
                            <a:srgbClr val="111111"/>
                          </a:solidFill>
                          <a:effectLst/>
                          <a:latin typeface="+mn-lt"/>
                        </a:rPr>
                        <a:t>Ohio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dirty="0">
                          <a:solidFill>
                            <a:srgbClr val="111111"/>
                          </a:solidFill>
                          <a:effectLst/>
                          <a:latin typeface="+mn-lt"/>
                        </a:rPr>
                        <a:t>38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42113630"/>
                  </a:ext>
                </a:extLst>
              </a:tr>
            </a:tbl>
          </a:graphicData>
        </a:graphic>
      </p:graphicFrame>
      <p:graphicFrame>
        <p:nvGraphicFramePr>
          <p:cNvPr id="11" name="Table 10">
            <a:extLst>
              <a:ext uri="{FF2B5EF4-FFF2-40B4-BE49-F238E27FC236}">
                <a16:creationId xmlns:a16="http://schemas.microsoft.com/office/drawing/2014/main" id="{1D1C543F-8E15-095E-1D66-8CD16DD7354B}"/>
              </a:ext>
            </a:extLst>
          </p:cNvPr>
          <p:cNvGraphicFramePr>
            <a:graphicFrameLocks noGrp="1"/>
          </p:cNvGraphicFramePr>
          <p:nvPr/>
        </p:nvGraphicFramePr>
        <p:xfrm>
          <a:off x="8270449" y="1353358"/>
          <a:ext cx="3385716" cy="3767328"/>
        </p:xfrm>
        <a:graphic>
          <a:graphicData uri="http://schemas.openxmlformats.org/drawingml/2006/table">
            <a:tbl>
              <a:tblPr firstRow="1" bandRow="1">
                <a:tableStyleId>{0E3FDE45-AF77-4B5C-9715-49D594BDF05E}</a:tableStyleId>
              </a:tblPr>
              <a:tblGrid>
                <a:gridCol w="1682096">
                  <a:extLst>
                    <a:ext uri="{9D8B030D-6E8A-4147-A177-3AD203B41FA5}">
                      <a16:colId xmlns:a16="http://schemas.microsoft.com/office/drawing/2014/main" val="508494562"/>
                    </a:ext>
                  </a:extLst>
                </a:gridCol>
                <a:gridCol w="1703620">
                  <a:extLst>
                    <a:ext uri="{9D8B030D-6E8A-4147-A177-3AD203B41FA5}">
                      <a16:colId xmlns:a16="http://schemas.microsoft.com/office/drawing/2014/main" val="839165413"/>
                    </a:ext>
                  </a:extLst>
                </a:gridCol>
              </a:tblGrid>
              <a:tr h="402336">
                <a:tc>
                  <a:txBody>
                    <a:bodyPr/>
                    <a:lstStyle/>
                    <a:p>
                      <a:pPr algn="l" fontAlgn="ctr"/>
                      <a:r>
                        <a:rPr lang="en-US" sz="1200" b="1" u="none" strike="noStrike">
                          <a:solidFill>
                            <a:schemeClr val="bg1"/>
                          </a:solidFill>
                          <a:effectLst/>
                        </a:rPr>
                        <a:t>State or Jurisdiction</a:t>
                      </a:r>
                      <a:endParaRPr lang="en-US" sz="1200" b="1" i="0" u="none" strike="noStrike">
                        <a:solidFill>
                          <a:schemeClr val="bg1"/>
                        </a:solidFill>
                        <a:effectLst/>
                        <a:latin typeface="+mn-lt"/>
                      </a:endParaRP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Perinatal Hepatitis C</a:t>
                      </a:r>
                      <a:endParaRPr lang="en-US" sz="1200" b="1" i="0" u="none" strike="noStrike">
                        <a:solidFill>
                          <a:schemeClr val="bg1"/>
                        </a:solidFill>
                        <a:effectLst/>
                        <a:latin typeface="+mn-lt"/>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793226936"/>
                  </a:ext>
                </a:extLst>
              </a:tr>
              <a:tr h="210312">
                <a:tc>
                  <a:txBody>
                    <a:bodyPr/>
                    <a:lstStyle/>
                    <a:p>
                      <a:pPr algn="l" fontAlgn="ctr"/>
                      <a:r>
                        <a:rPr lang="en-US" sz="1100" b="0" i="0" u="none" strike="noStrike">
                          <a:solidFill>
                            <a:srgbClr val="111111"/>
                          </a:solidFill>
                          <a:effectLst/>
                          <a:latin typeface="+mn-lt"/>
                        </a:rPr>
                        <a:t>Oklahoma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790616556"/>
                  </a:ext>
                </a:extLst>
              </a:tr>
              <a:tr h="210312">
                <a:tc>
                  <a:txBody>
                    <a:bodyPr/>
                    <a:lstStyle/>
                    <a:p>
                      <a:pPr algn="l" fontAlgn="ctr"/>
                      <a:r>
                        <a:rPr lang="en-US" sz="1100" b="0" i="0" u="none" strike="noStrike">
                          <a:solidFill>
                            <a:srgbClr val="111111"/>
                          </a:solidFill>
                          <a:effectLst/>
                          <a:latin typeface="+mn-lt"/>
                        </a:rPr>
                        <a:t>Oregon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426365316"/>
                  </a:ext>
                </a:extLst>
              </a:tr>
              <a:tr h="210312">
                <a:tc>
                  <a:txBody>
                    <a:bodyPr/>
                    <a:lstStyle/>
                    <a:p>
                      <a:pPr algn="l" fontAlgn="ctr"/>
                      <a:r>
                        <a:rPr lang="en-US" sz="1100" b="0" i="0" u="none" strike="noStrike">
                          <a:solidFill>
                            <a:srgbClr val="111111"/>
                          </a:solidFill>
                          <a:effectLst/>
                          <a:latin typeface="+mn-lt"/>
                        </a:rPr>
                        <a:t>Pennsylvania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115883555"/>
                  </a:ext>
                </a:extLst>
              </a:tr>
              <a:tr h="210312">
                <a:tc>
                  <a:txBody>
                    <a:bodyPr/>
                    <a:lstStyle/>
                    <a:p>
                      <a:pPr algn="l" fontAlgn="ctr"/>
                      <a:r>
                        <a:rPr lang="en-US" sz="1100" b="0" i="0" u="none" strike="noStrike">
                          <a:solidFill>
                            <a:srgbClr val="111111"/>
                          </a:solidFill>
                          <a:effectLst/>
                          <a:latin typeface="+mn-lt"/>
                        </a:rPr>
                        <a:t>Rhode Island</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223910986"/>
                  </a:ext>
                </a:extLst>
              </a:tr>
              <a:tr h="210312">
                <a:tc>
                  <a:txBody>
                    <a:bodyPr/>
                    <a:lstStyle/>
                    <a:p>
                      <a:pPr algn="l" fontAlgn="ctr"/>
                      <a:r>
                        <a:rPr lang="en-US" sz="1100" b="0" i="0" u="none" strike="noStrike">
                          <a:solidFill>
                            <a:srgbClr val="111111"/>
                          </a:solidFill>
                          <a:effectLst/>
                          <a:latin typeface="+mn-lt"/>
                        </a:rPr>
                        <a:t>South Carolina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64182169"/>
                  </a:ext>
                </a:extLst>
              </a:tr>
              <a:tr h="210312">
                <a:tc>
                  <a:txBody>
                    <a:bodyPr/>
                    <a:lstStyle/>
                    <a:p>
                      <a:pPr algn="l" fontAlgn="ctr"/>
                      <a:r>
                        <a:rPr lang="en-US" sz="1100" b="0" i="0" u="none" strike="noStrike">
                          <a:solidFill>
                            <a:srgbClr val="111111"/>
                          </a:solidFill>
                          <a:effectLst/>
                          <a:latin typeface="+mn-lt"/>
                        </a:rPr>
                        <a:t>South Dakota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43411221"/>
                  </a:ext>
                </a:extLst>
              </a:tr>
              <a:tr h="210312">
                <a:tc>
                  <a:txBody>
                    <a:bodyPr/>
                    <a:lstStyle/>
                    <a:p>
                      <a:pPr algn="l" fontAlgn="ctr"/>
                      <a:r>
                        <a:rPr lang="en-US" sz="1100" b="0" i="0" u="none" strike="noStrike">
                          <a:solidFill>
                            <a:srgbClr val="111111"/>
                          </a:solidFill>
                          <a:effectLst/>
                          <a:latin typeface="+mn-lt"/>
                        </a:rPr>
                        <a:t>Tennessee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33625200"/>
                  </a:ext>
                </a:extLst>
              </a:tr>
              <a:tr h="210312">
                <a:tc>
                  <a:txBody>
                    <a:bodyPr/>
                    <a:lstStyle/>
                    <a:p>
                      <a:pPr algn="l" fontAlgn="ctr"/>
                      <a:r>
                        <a:rPr lang="en-US" sz="1100" b="0" i="0" u="none" strike="noStrike">
                          <a:solidFill>
                            <a:srgbClr val="111111"/>
                          </a:solidFill>
                          <a:effectLst/>
                          <a:latin typeface="+mn-lt"/>
                        </a:rPr>
                        <a:t>Texas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N</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25178456"/>
                  </a:ext>
                </a:extLst>
              </a:tr>
              <a:tr h="210312">
                <a:tc>
                  <a:txBody>
                    <a:bodyPr/>
                    <a:lstStyle/>
                    <a:p>
                      <a:pPr algn="l" fontAlgn="ctr"/>
                      <a:r>
                        <a:rPr lang="en-US" sz="1100" b="0" i="0" u="none" strike="noStrike">
                          <a:solidFill>
                            <a:srgbClr val="111111"/>
                          </a:solidFill>
                          <a:effectLst/>
                          <a:latin typeface="+mn-lt"/>
                        </a:rPr>
                        <a:t>Utah</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576792151"/>
                  </a:ext>
                </a:extLst>
              </a:tr>
              <a:tr h="210312">
                <a:tc>
                  <a:txBody>
                    <a:bodyPr/>
                    <a:lstStyle/>
                    <a:p>
                      <a:pPr algn="l" fontAlgn="ctr"/>
                      <a:r>
                        <a:rPr lang="en-US" sz="1100" b="0" i="0" u="none" strike="noStrike">
                          <a:solidFill>
                            <a:srgbClr val="111111"/>
                          </a:solidFill>
                          <a:effectLst/>
                          <a:latin typeface="+mn-lt"/>
                        </a:rPr>
                        <a:t>Vermont</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96422752"/>
                  </a:ext>
                </a:extLst>
              </a:tr>
              <a:tr h="210312">
                <a:tc>
                  <a:txBody>
                    <a:bodyPr/>
                    <a:lstStyle/>
                    <a:p>
                      <a:pPr algn="l" fontAlgn="ctr"/>
                      <a:r>
                        <a:rPr lang="en-US" sz="1100" b="0" i="0" u="none" strike="noStrike">
                          <a:solidFill>
                            <a:srgbClr val="111111"/>
                          </a:solidFill>
                          <a:effectLst/>
                          <a:latin typeface="+mn-lt"/>
                        </a:rPr>
                        <a:t>Virginia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23126452"/>
                  </a:ext>
                </a:extLst>
              </a:tr>
              <a:tr h="210312">
                <a:tc>
                  <a:txBody>
                    <a:bodyPr/>
                    <a:lstStyle/>
                    <a:p>
                      <a:pPr algn="l" fontAlgn="ctr"/>
                      <a:r>
                        <a:rPr lang="en-US" sz="1100" b="0" i="0" u="none" strike="noStrike">
                          <a:solidFill>
                            <a:srgbClr val="111111"/>
                          </a:solidFill>
                          <a:effectLst/>
                          <a:latin typeface="+mn-lt"/>
                        </a:rPr>
                        <a:t>Washington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86321649"/>
                  </a:ext>
                </a:extLst>
              </a:tr>
              <a:tr h="210312">
                <a:tc>
                  <a:txBody>
                    <a:bodyPr/>
                    <a:lstStyle/>
                    <a:p>
                      <a:pPr algn="l" fontAlgn="ctr"/>
                      <a:r>
                        <a:rPr lang="en-US" sz="1100" b="0" i="0" u="none" strike="noStrike">
                          <a:solidFill>
                            <a:srgbClr val="111111"/>
                          </a:solidFill>
                          <a:effectLst/>
                          <a:latin typeface="+mn-lt"/>
                        </a:rPr>
                        <a:t>West Virginia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16704971"/>
                  </a:ext>
                </a:extLst>
              </a:tr>
              <a:tr h="210312">
                <a:tc>
                  <a:txBody>
                    <a:bodyPr/>
                    <a:lstStyle/>
                    <a:p>
                      <a:pPr algn="l" fontAlgn="ctr"/>
                      <a:r>
                        <a:rPr lang="en-US" sz="1100" b="0" i="0" u="none" strike="noStrike">
                          <a:solidFill>
                            <a:srgbClr val="111111"/>
                          </a:solidFill>
                          <a:effectLst/>
                          <a:latin typeface="+mn-lt"/>
                        </a:rPr>
                        <a:t>Wisconsin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72642003"/>
                  </a:ext>
                </a:extLst>
              </a:tr>
              <a:tr h="210312">
                <a:tc>
                  <a:txBody>
                    <a:bodyPr/>
                    <a:lstStyle/>
                    <a:p>
                      <a:pPr algn="l" fontAlgn="ctr"/>
                      <a:r>
                        <a:rPr lang="en-US" sz="1100" b="0" i="0" u="none" strike="noStrike">
                          <a:solidFill>
                            <a:srgbClr val="111111"/>
                          </a:solidFill>
                          <a:effectLst/>
                          <a:latin typeface="+mn-lt"/>
                        </a:rPr>
                        <a:t>Wyoming</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14766084"/>
                  </a:ext>
                </a:extLst>
              </a:tr>
              <a:tr h="210312">
                <a:tc>
                  <a:txBody>
                    <a:bodyPr/>
                    <a:lstStyle/>
                    <a:p>
                      <a:pPr algn="l" fontAlgn="ctr"/>
                      <a:r>
                        <a:rPr lang="en-US" sz="1200" b="1" i="0" u="none" strike="noStrike">
                          <a:solidFill>
                            <a:srgbClr val="111111"/>
                          </a:solidFill>
                          <a:effectLst/>
                          <a:latin typeface="+mn-lt"/>
                        </a:rPr>
                        <a:t>Total</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dirty="0">
                          <a:solidFill>
                            <a:srgbClr val="111111"/>
                          </a:solidFill>
                          <a:effectLst/>
                          <a:latin typeface="+mn-lt"/>
                        </a:rPr>
                        <a:t>165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47670262"/>
                  </a:ext>
                </a:extLst>
              </a:tr>
            </a:tbl>
          </a:graphicData>
        </a:graphic>
      </p:graphicFrame>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201" y="5954402"/>
            <a:ext cx="5638800" cy="673125"/>
          </a:xfrm>
        </p:spPr>
        <p:txBody>
          <a:bodyPr vert="horz" lIns="91440" tIns="45720" rIns="91440" bIns="45720" rtlCol="0" anchor="t">
            <a:noAutofit/>
          </a:bodyPr>
          <a:lstStyle/>
          <a:p>
            <a:pPr>
              <a:lnSpc>
                <a:spcPct val="100000"/>
              </a:lnSpc>
            </a:pPr>
            <a:r>
              <a:rPr lang="en-US" sz="800"/>
              <a:t>* Reported confirmed cases. For case definition, see </a:t>
            </a:r>
            <a:r>
              <a:rPr lang="en-US" sz="800">
                <a:hlinkClick r:id="rId3"/>
              </a:rPr>
              <a:t>https://ndc.services.cdc.gov/conditions/hepatitis-c-perinatal-infection/</a:t>
            </a:r>
            <a:r>
              <a:rPr lang="en-US" sz="800"/>
              <a:t>. </a:t>
            </a:r>
            <a:endParaRPr lang="en-US"/>
          </a:p>
          <a:p>
            <a:pPr>
              <a:lnSpc>
                <a:spcPct val="100000"/>
              </a:lnSpc>
            </a:pPr>
            <a:r>
              <a:rPr lang="en-US" sz="800"/>
              <a:t>—: No reported cases. The reporting jurisdiction did not submit any cases to CDC.	</a:t>
            </a:r>
          </a:p>
          <a:p>
            <a:pPr>
              <a:lnSpc>
                <a:spcPct val="100000"/>
              </a:lnSpc>
            </a:pPr>
            <a:r>
              <a:rPr lang="en-US" sz="800"/>
              <a:t>N: Not reportable. The disease or condition was not reportable by law, statue, or regulation in the reporting jurisdiction.</a:t>
            </a:r>
          </a:p>
        </p:txBody>
      </p:sp>
      <p:sp>
        <p:nvSpPr>
          <p:cNvPr id="8" name="TextBox 7">
            <a:extLst>
              <a:ext uri="{FF2B5EF4-FFF2-40B4-BE49-F238E27FC236}">
                <a16:creationId xmlns:a16="http://schemas.microsoft.com/office/drawing/2014/main" id="{A63725F0-C5B6-B0B9-FC3A-304D6AF8FEF0}"/>
              </a:ext>
            </a:extLst>
          </p:cNvPr>
          <p:cNvSpPr txBox="1"/>
          <p:nvPr/>
        </p:nvSpPr>
        <p:spPr>
          <a:xfrm>
            <a:off x="6378220" y="5684794"/>
            <a:ext cx="4002909" cy="964367"/>
          </a:xfrm>
          <a:prstGeom prst="rect">
            <a:avLst/>
          </a:prstGeom>
          <a:noFill/>
        </p:spPr>
        <p:txBody>
          <a:bodyPr wrap="square" lIns="91440" tIns="45720" rIns="91440" bIns="45720" anchor="t">
            <a:spAutoFit/>
          </a:bodyPr>
          <a:lstStyle/>
          <a:p>
            <a:pPr>
              <a:spcBef>
                <a:spcPts val="1000"/>
              </a:spcBef>
            </a:pPr>
            <a:r>
              <a:rPr lang="en-US" sz="800"/>
              <a:t>U: Unavailable. The data were unavailable.	</a:t>
            </a:r>
          </a:p>
          <a:p>
            <a:pPr>
              <a:spcBef>
                <a:spcPts val="1000"/>
              </a:spcBef>
            </a:pPr>
            <a:r>
              <a:rPr lang="en-US" sz="800"/>
              <a:t>Source: CDC, National Notifiable Diseases Surveillance System.</a:t>
            </a:r>
          </a:p>
          <a:p>
            <a:pPr>
              <a:spcBef>
                <a:spcPts val="1000"/>
              </a:spcBef>
            </a:pPr>
            <a:r>
              <a:rPr lang="en-US" sz="800">
                <a:ea typeface="+mn-lt"/>
                <a:cs typeface="+mn-lt"/>
              </a:rPr>
              <a:t>Centers for Disease Control and Prevention. Viral Hepatitis Surveillance Report – United States, 2020. </a:t>
            </a:r>
            <a:r>
              <a:rPr lang="en-US" sz="800">
                <a:ea typeface="+mn-lt"/>
                <a:cs typeface="+mn-lt"/>
                <a:hlinkClick r:id="rId4"/>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spTree>
    <p:extLst>
      <p:ext uri="{BB962C8B-B14F-4D97-AF65-F5344CB8AC3E}">
        <p14:creationId xmlns:p14="http://schemas.microsoft.com/office/powerpoint/2010/main" val="902348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DFFD-F436-684F-5D89-D74C500B727C}"/>
              </a:ext>
            </a:extLst>
          </p:cNvPr>
          <p:cNvSpPr>
            <a:spLocks noGrp="1"/>
          </p:cNvSpPr>
          <p:nvPr>
            <p:ph type="title"/>
          </p:nvPr>
        </p:nvSpPr>
        <p:spPr/>
        <p:txBody>
          <a:bodyPr/>
          <a:lstStyle/>
          <a:p>
            <a:r>
              <a:rPr lang="en-US" dirty="0">
                <a:latin typeface="Gotham Bold"/>
              </a:rPr>
              <a:t>CDC Guidelines during Pregnancy</a:t>
            </a:r>
          </a:p>
        </p:txBody>
      </p:sp>
      <p:sp>
        <p:nvSpPr>
          <p:cNvPr id="3" name="Content Placeholder 2">
            <a:extLst>
              <a:ext uri="{FF2B5EF4-FFF2-40B4-BE49-F238E27FC236}">
                <a16:creationId xmlns:a16="http://schemas.microsoft.com/office/drawing/2014/main" id="{39F80547-4417-3E00-D5DF-DF4ABC73242C}"/>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Ø"/>
            </a:pPr>
            <a:r>
              <a:rPr lang="en-US" i="1" dirty="0">
                <a:latin typeface="Calibri"/>
                <a:cs typeface="Calibri"/>
              </a:rPr>
              <a:t>Recommendation a</a:t>
            </a:r>
            <a:r>
              <a:rPr lang="en-US" dirty="0">
                <a:latin typeface="Calibri"/>
                <a:cs typeface="Calibri"/>
              </a:rPr>
              <a:t>s of April 2020: </a:t>
            </a:r>
            <a:r>
              <a:rPr lang="en-US" i="1" dirty="0">
                <a:latin typeface="Calibri"/>
                <a:cs typeface="Calibri"/>
              </a:rPr>
              <a:t> providers test </a:t>
            </a:r>
            <a:r>
              <a:rPr lang="en-US" b="1" i="1" dirty="0">
                <a:latin typeface="Calibri"/>
                <a:cs typeface="Calibri"/>
              </a:rPr>
              <a:t>all</a:t>
            </a:r>
            <a:r>
              <a:rPr lang="en-US" i="1" dirty="0">
                <a:latin typeface="Calibri"/>
                <a:cs typeface="Calibri"/>
              </a:rPr>
              <a:t> pregnant patients for hepatitis C during </a:t>
            </a:r>
            <a:r>
              <a:rPr lang="en-US" b="1" i="1" dirty="0">
                <a:latin typeface="Calibri"/>
                <a:cs typeface="Calibri"/>
              </a:rPr>
              <a:t>each</a:t>
            </a:r>
            <a:r>
              <a:rPr lang="en-US" i="1" dirty="0">
                <a:latin typeface="Calibri"/>
                <a:cs typeface="Calibri"/>
              </a:rPr>
              <a:t> pregnancy.</a:t>
            </a:r>
          </a:p>
          <a:p>
            <a:pPr>
              <a:buFont typeface="Wingdings" panose="05000000000000000000" pitchFamily="2" charset="2"/>
              <a:buChar char="Ø"/>
            </a:pPr>
            <a:r>
              <a:rPr lang="en-US" dirty="0">
                <a:latin typeface="Calibri"/>
                <a:cs typeface="Calibri"/>
              </a:rPr>
              <a:t>Kentucky began requiring this in 2018</a:t>
            </a:r>
          </a:p>
          <a:p>
            <a:pPr marL="0" indent="0">
              <a:buNone/>
            </a:pPr>
            <a:endParaRPr lang="en-US" i="1" dirty="0">
              <a:latin typeface="Calibri"/>
              <a:cs typeface="Calibri"/>
            </a:endParaRPr>
          </a:p>
          <a:p>
            <a:pPr>
              <a:buFont typeface="Arial" panose="020B0604020202020204" pitchFamily="34" charset="0"/>
              <a:buChar char="•"/>
            </a:pPr>
            <a:r>
              <a:rPr lang="en-US" b="0" i="0" dirty="0">
                <a:solidFill>
                  <a:srgbClr val="202124"/>
                </a:solidFill>
                <a:effectLst/>
                <a:latin typeface="Google Sans"/>
              </a:rPr>
              <a:t>Currently, </a:t>
            </a:r>
            <a:r>
              <a:rPr lang="en-US" b="0" i="0" dirty="0">
                <a:solidFill>
                  <a:srgbClr val="040C28"/>
                </a:solidFill>
                <a:effectLst/>
                <a:latin typeface="Google Sans"/>
              </a:rPr>
              <a:t>there are no hepatitis C treatments approved for use during pregnancy (although many promising trials are ongoing)</a:t>
            </a:r>
          </a:p>
          <a:p>
            <a:pPr>
              <a:buFont typeface="Arial" panose="020B0604020202020204" pitchFamily="34" charset="0"/>
              <a:buChar char="•"/>
            </a:pPr>
            <a:r>
              <a:rPr lang="en-US" dirty="0">
                <a:solidFill>
                  <a:srgbClr val="040C28"/>
                </a:solidFill>
                <a:latin typeface="Google Sans"/>
              </a:rPr>
              <a:t>T</a:t>
            </a:r>
            <a:r>
              <a:rPr lang="en-US" b="0" i="0" dirty="0">
                <a:solidFill>
                  <a:srgbClr val="040C28"/>
                </a:solidFill>
                <a:effectLst/>
                <a:latin typeface="Google Sans"/>
              </a:rPr>
              <a:t>here are no preventive measures available that can reduce the risk of passing the virus on to the baby</a:t>
            </a:r>
            <a:endParaRPr lang="en-US" dirty="0">
              <a:latin typeface="Calibri"/>
              <a:cs typeface="Calibri"/>
            </a:endParaRPr>
          </a:p>
        </p:txBody>
      </p:sp>
      <p:sp>
        <p:nvSpPr>
          <p:cNvPr id="4" name="Slide Number Placeholder 3">
            <a:extLst>
              <a:ext uri="{FF2B5EF4-FFF2-40B4-BE49-F238E27FC236}">
                <a16:creationId xmlns:a16="http://schemas.microsoft.com/office/drawing/2014/main" id="{A789A3B6-73A5-1A4C-C379-79A7BC5F6D9A}"/>
              </a:ext>
            </a:extLst>
          </p:cNvPr>
          <p:cNvSpPr>
            <a:spLocks noGrp="1"/>
          </p:cNvSpPr>
          <p:nvPr>
            <p:ph type="sldNum" sz="quarter" idx="12"/>
          </p:nvPr>
        </p:nvSpPr>
        <p:spPr/>
        <p:txBody>
          <a:bodyPr/>
          <a:lstStyle/>
          <a:p>
            <a:fld id="{ABB8925F-B6BB-49B0-9469-5285B9C99CB3}" type="slidenum">
              <a:rPr lang="en-US" smtClean="0"/>
              <a:pPr/>
              <a:t>25</a:t>
            </a:fld>
            <a:endParaRPr lang="en-US" dirty="0"/>
          </a:p>
        </p:txBody>
      </p:sp>
    </p:spTree>
    <p:extLst>
      <p:ext uri="{BB962C8B-B14F-4D97-AF65-F5344CB8AC3E}">
        <p14:creationId xmlns:p14="http://schemas.microsoft.com/office/powerpoint/2010/main" val="370752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1C3B-D52A-980E-3EC7-767A04777FB5}"/>
              </a:ext>
            </a:extLst>
          </p:cNvPr>
          <p:cNvSpPr>
            <a:spLocks noGrp="1"/>
          </p:cNvSpPr>
          <p:nvPr>
            <p:ph type="title"/>
          </p:nvPr>
        </p:nvSpPr>
        <p:spPr/>
        <p:txBody>
          <a:bodyPr/>
          <a:lstStyle/>
          <a:p>
            <a:r>
              <a:rPr lang="en-US" dirty="0"/>
              <a:t>CDC Perinatal HCV testing recommendations </a:t>
            </a:r>
          </a:p>
        </p:txBody>
      </p:sp>
      <p:sp>
        <p:nvSpPr>
          <p:cNvPr id="3" name="Content Placeholder 2">
            <a:extLst>
              <a:ext uri="{FF2B5EF4-FFF2-40B4-BE49-F238E27FC236}">
                <a16:creationId xmlns:a16="http://schemas.microsoft.com/office/drawing/2014/main" id="{D87822A4-1DA1-FFA8-806B-35F8826501DB}"/>
              </a:ext>
            </a:extLst>
          </p:cNvPr>
          <p:cNvSpPr>
            <a:spLocks noGrp="1"/>
          </p:cNvSpPr>
          <p:nvPr>
            <p:ph idx="1"/>
          </p:nvPr>
        </p:nvSpPr>
        <p:spPr>
          <a:xfrm>
            <a:off x="449580" y="1825625"/>
            <a:ext cx="11292840" cy="767673"/>
          </a:xfrm>
        </p:spPr>
        <p:txBody>
          <a:bodyPr/>
          <a:lstStyle/>
          <a:p>
            <a:r>
              <a:rPr lang="en-US" dirty="0"/>
              <a:t>In process of updating recommendations NOW</a:t>
            </a:r>
          </a:p>
        </p:txBody>
      </p:sp>
      <p:sp>
        <p:nvSpPr>
          <p:cNvPr id="4" name="Slide Number Placeholder 3">
            <a:extLst>
              <a:ext uri="{FF2B5EF4-FFF2-40B4-BE49-F238E27FC236}">
                <a16:creationId xmlns:a16="http://schemas.microsoft.com/office/drawing/2014/main" id="{531CFBCD-7217-7330-A13F-39E111121679}"/>
              </a:ext>
            </a:extLst>
          </p:cNvPr>
          <p:cNvSpPr>
            <a:spLocks noGrp="1"/>
          </p:cNvSpPr>
          <p:nvPr>
            <p:ph type="sldNum" sz="quarter" idx="12"/>
          </p:nvPr>
        </p:nvSpPr>
        <p:spPr/>
        <p:txBody>
          <a:bodyPr/>
          <a:lstStyle/>
          <a:p>
            <a:fld id="{ABB8925F-B6BB-49B0-9469-5285B9C99CB3}" type="slidenum">
              <a:rPr lang="en-US" smtClean="0"/>
              <a:pPr/>
              <a:t>26</a:t>
            </a:fld>
            <a:endParaRPr lang="en-US" dirty="0"/>
          </a:p>
        </p:txBody>
      </p:sp>
      <p:pic>
        <p:nvPicPr>
          <p:cNvPr id="6" name="Picture 5">
            <a:extLst>
              <a:ext uri="{FF2B5EF4-FFF2-40B4-BE49-F238E27FC236}">
                <a16:creationId xmlns:a16="http://schemas.microsoft.com/office/drawing/2014/main" id="{45828C21-4FBA-8C3B-D789-0D117949DF0E}"/>
              </a:ext>
            </a:extLst>
          </p:cNvPr>
          <p:cNvPicPr>
            <a:picLocks noChangeAspect="1"/>
          </p:cNvPicPr>
          <p:nvPr/>
        </p:nvPicPr>
        <p:blipFill>
          <a:blip r:embed="rId3"/>
          <a:stretch>
            <a:fillRect/>
          </a:stretch>
        </p:blipFill>
        <p:spPr>
          <a:xfrm>
            <a:off x="2551621" y="2386214"/>
            <a:ext cx="7088757" cy="3756978"/>
          </a:xfrm>
          <a:prstGeom prst="rect">
            <a:avLst/>
          </a:prstGeom>
          <a:ln>
            <a:solidFill>
              <a:schemeClr val="bg1">
                <a:lumMod val="75000"/>
              </a:schemeClr>
            </a:solidFill>
          </a:ln>
        </p:spPr>
      </p:pic>
    </p:spTree>
    <p:extLst>
      <p:ext uri="{BB962C8B-B14F-4D97-AF65-F5344CB8AC3E}">
        <p14:creationId xmlns:p14="http://schemas.microsoft.com/office/powerpoint/2010/main" val="262575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462F-0F4A-7987-9753-26F655D40391}"/>
              </a:ext>
            </a:extLst>
          </p:cNvPr>
          <p:cNvSpPr>
            <a:spLocks noGrp="1"/>
          </p:cNvSpPr>
          <p:nvPr>
            <p:ph type="title"/>
          </p:nvPr>
        </p:nvSpPr>
        <p:spPr/>
        <p:txBody>
          <a:bodyPr>
            <a:normAutofit fontScale="90000"/>
          </a:bodyPr>
          <a:lstStyle/>
          <a:p>
            <a:r>
              <a:rPr lang="en-US" dirty="0"/>
              <a:t>Current (soon-to-be old)</a:t>
            </a:r>
            <a:br>
              <a:rPr lang="en-US" dirty="0"/>
            </a:br>
            <a:r>
              <a:rPr lang="en-US" dirty="0"/>
              <a:t>CDC Perinatal HCV testing recommendations </a:t>
            </a:r>
          </a:p>
        </p:txBody>
      </p:sp>
      <p:sp>
        <p:nvSpPr>
          <p:cNvPr id="3" name="Content Placeholder 2">
            <a:extLst>
              <a:ext uri="{FF2B5EF4-FFF2-40B4-BE49-F238E27FC236}">
                <a16:creationId xmlns:a16="http://schemas.microsoft.com/office/drawing/2014/main" id="{B4D49BDB-809A-E2A8-D8D7-7115468C60E5}"/>
              </a:ext>
            </a:extLst>
          </p:cNvPr>
          <p:cNvSpPr>
            <a:spLocks noGrp="1"/>
          </p:cNvSpPr>
          <p:nvPr>
            <p:ph idx="1"/>
          </p:nvPr>
        </p:nvSpPr>
        <p:spPr/>
        <p:txBody>
          <a:bodyPr>
            <a:normAutofit/>
          </a:bodyPr>
          <a:lstStyle/>
          <a:p>
            <a:pPr>
              <a:buFont typeface="Wingdings" panose="05000000000000000000" pitchFamily="2" charset="2"/>
              <a:buChar char="§"/>
            </a:pPr>
            <a:r>
              <a:rPr lang="en-US" dirty="0"/>
              <a:t>Current guidelines recommends testing at 18 months</a:t>
            </a:r>
          </a:p>
          <a:p>
            <a:pPr>
              <a:buFont typeface="Wingdings" panose="05000000000000000000" pitchFamily="2" charset="2"/>
              <a:buChar char="§"/>
            </a:pPr>
            <a:endParaRPr lang="en-US" dirty="0"/>
          </a:p>
          <a:p>
            <a:pPr>
              <a:buFont typeface="Wingdings" panose="05000000000000000000" pitchFamily="2" charset="2"/>
              <a:buChar char="§"/>
            </a:pPr>
            <a:r>
              <a:rPr lang="en-US" dirty="0"/>
              <a:t>Many exposed children are lost to follow-up by 18 months</a:t>
            </a:r>
          </a:p>
          <a:p>
            <a:pPr>
              <a:buFont typeface="Wingdings" panose="05000000000000000000" pitchFamily="2" charset="2"/>
              <a:buChar char="§"/>
            </a:pPr>
            <a:endParaRPr lang="en-US" dirty="0"/>
          </a:p>
          <a:p>
            <a:pPr>
              <a:buFont typeface="Wingdings" panose="05000000000000000000" pitchFamily="2" charset="2"/>
              <a:buChar char="§"/>
            </a:pPr>
            <a:r>
              <a:rPr lang="en-US" dirty="0"/>
              <a:t>Testing sooner is thought to better engage caregiver/child and lead to better follow-up</a:t>
            </a:r>
          </a:p>
        </p:txBody>
      </p:sp>
      <p:sp>
        <p:nvSpPr>
          <p:cNvPr id="4" name="Slide Number Placeholder 3">
            <a:extLst>
              <a:ext uri="{FF2B5EF4-FFF2-40B4-BE49-F238E27FC236}">
                <a16:creationId xmlns:a16="http://schemas.microsoft.com/office/drawing/2014/main" id="{756F3DA6-8B13-CE64-0CC4-C4D818ECE568}"/>
              </a:ext>
            </a:extLst>
          </p:cNvPr>
          <p:cNvSpPr>
            <a:spLocks noGrp="1"/>
          </p:cNvSpPr>
          <p:nvPr>
            <p:ph type="sldNum" sz="quarter" idx="12"/>
          </p:nvPr>
        </p:nvSpPr>
        <p:spPr/>
        <p:txBody>
          <a:bodyPr/>
          <a:lstStyle/>
          <a:p>
            <a:fld id="{ABB8925F-B6BB-49B0-9469-5285B9C99CB3}" type="slidenum">
              <a:rPr lang="en-US" smtClean="0"/>
              <a:pPr/>
              <a:t>27</a:t>
            </a:fld>
            <a:endParaRPr lang="en-US" dirty="0"/>
          </a:p>
        </p:txBody>
      </p:sp>
    </p:spTree>
    <p:extLst>
      <p:ext uri="{BB962C8B-B14F-4D97-AF65-F5344CB8AC3E}">
        <p14:creationId xmlns:p14="http://schemas.microsoft.com/office/powerpoint/2010/main" val="421984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472F7-F464-C67B-11CE-905349E4A446}"/>
              </a:ext>
            </a:extLst>
          </p:cNvPr>
          <p:cNvSpPr>
            <a:spLocks noGrp="1"/>
          </p:cNvSpPr>
          <p:nvPr>
            <p:ph type="title"/>
          </p:nvPr>
        </p:nvSpPr>
        <p:spPr>
          <a:xfrm>
            <a:off x="0" y="5752388"/>
            <a:ext cx="12123904" cy="646711"/>
          </a:xfrm>
        </p:spPr>
        <p:txBody>
          <a:bodyPr>
            <a:noAutofit/>
          </a:bodyPr>
          <a:lstStyle/>
          <a:p>
            <a:r>
              <a:rPr lang="en-US" sz="2400" dirty="0"/>
              <a:t>https://www.cdc.gov/hepatitis/policy/pdfs/CDC_perinatal_hep_c_testing_508.pdf</a:t>
            </a:r>
          </a:p>
        </p:txBody>
      </p:sp>
      <p:sp>
        <p:nvSpPr>
          <p:cNvPr id="3" name="Slide Number Placeholder 2">
            <a:extLst>
              <a:ext uri="{FF2B5EF4-FFF2-40B4-BE49-F238E27FC236}">
                <a16:creationId xmlns:a16="http://schemas.microsoft.com/office/drawing/2014/main" id="{26DD2741-4F9D-6E79-F7D3-889426B005F1}"/>
              </a:ext>
            </a:extLst>
          </p:cNvPr>
          <p:cNvSpPr>
            <a:spLocks noGrp="1"/>
          </p:cNvSpPr>
          <p:nvPr>
            <p:ph type="sldNum" sz="quarter" idx="12"/>
          </p:nvPr>
        </p:nvSpPr>
        <p:spPr/>
        <p:txBody>
          <a:bodyPr/>
          <a:lstStyle/>
          <a:p>
            <a:fld id="{ABB8925F-B6BB-49B0-9469-5285B9C99CB3}" type="slidenum">
              <a:rPr lang="en-US" smtClean="0"/>
              <a:pPr/>
              <a:t>28</a:t>
            </a:fld>
            <a:endParaRPr lang="en-US" dirty="0"/>
          </a:p>
        </p:txBody>
      </p:sp>
      <p:pic>
        <p:nvPicPr>
          <p:cNvPr id="5" name="Picture 4">
            <a:extLst>
              <a:ext uri="{FF2B5EF4-FFF2-40B4-BE49-F238E27FC236}">
                <a16:creationId xmlns:a16="http://schemas.microsoft.com/office/drawing/2014/main" id="{66DE39B6-A0E8-85ED-C4DF-342F949D7052}"/>
              </a:ext>
            </a:extLst>
          </p:cNvPr>
          <p:cNvPicPr>
            <a:picLocks noChangeAspect="1"/>
          </p:cNvPicPr>
          <p:nvPr/>
        </p:nvPicPr>
        <p:blipFill>
          <a:blip r:embed="rId3"/>
          <a:stretch>
            <a:fillRect/>
          </a:stretch>
        </p:blipFill>
        <p:spPr>
          <a:xfrm>
            <a:off x="275629" y="177106"/>
            <a:ext cx="11640742" cy="5616505"/>
          </a:xfrm>
          <a:prstGeom prst="rect">
            <a:avLst/>
          </a:prstGeom>
          <a:ln>
            <a:solidFill>
              <a:schemeClr val="bg1">
                <a:lumMod val="65000"/>
              </a:schemeClr>
            </a:solidFill>
          </a:ln>
        </p:spPr>
      </p:pic>
    </p:spTree>
    <p:extLst>
      <p:ext uri="{BB962C8B-B14F-4D97-AF65-F5344CB8AC3E}">
        <p14:creationId xmlns:p14="http://schemas.microsoft.com/office/powerpoint/2010/main" val="71996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472F7-F464-C67B-11CE-905349E4A446}"/>
              </a:ext>
            </a:extLst>
          </p:cNvPr>
          <p:cNvSpPr>
            <a:spLocks noGrp="1"/>
          </p:cNvSpPr>
          <p:nvPr>
            <p:ph type="title"/>
          </p:nvPr>
        </p:nvSpPr>
        <p:spPr>
          <a:xfrm>
            <a:off x="0" y="5752388"/>
            <a:ext cx="12123904" cy="646711"/>
          </a:xfrm>
        </p:spPr>
        <p:txBody>
          <a:bodyPr>
            <a:noAutofit/>
          </a:bodyPr>
          <a:lstStyle/>
          <a:p>
            <a:r>
              <a:rPr lang="en-US" sz="2400" dirty="0"/>
              <a:t>https://www.cdc.gov/hepatitis/policy/pdfs/CDC_perinatal_hep_c_testing_508.pdf</a:t>
            </a:r>
          </a:p>
        </p:txBody>
      </p:sp>
      <p:sp>
        <p:nvSpPr>
          <p:cNvPr id="3" name="Slide Number Placeholder 2">
            <a:extLst>
              <a:ext uri="{FF2B5EF4-FFF2-40B4-BE49-F238E27FC236}">
                <a16:creationId xmlns:a16="http://schemas.microsoft.com/office/drawing/2014/main" id="{26DD2741-4F9D-6E79-F7D3-889426B005F1}"/>
              </a:ext>
            </a:extLst>
          </p:cNvPr>
          <p:cNvSpPr>
            <a:spLocks noGrp="1"/>
          </p:cNvSpPr>
          <p:nvPr>
            <p:ph type="sldNum" sz="quarter" idx="12"/>
          </p:nvPr>
        </p:nvSpPr>
        <p:spPr/>
        <p:txBody>
          <a:bodyPr/>
          <a:lstStyle/>
          <a:p>
            <a:fld id="{ABB8925F-B6BB-49B0-9469-5285B9C99CB3}" type="slidenum">
              <a:rPr lang="en-US" smtClean="0"/>
              <a:pPr/>
              <a:t>29</a:t>
            </a:fld>
            <a:endParaRPr lang="en-US" dirty="0"/>
          </a:p>
        </p:txBody>
      </p:sp>
      <p:pic>
        <p:nvPicPr>
          <p:cNvPr id="6" name="Picture 5">
            <a:extLst>
              <a:ext uri="{FF2B5EF4-FFF2-40B4-BE49-F238E27FC236}">
                <a16:creationId xmlns:a16="http://schemas.microsoft.com/office/drawing/2014/main" id="{751DBA24-7C3E-25A8-752B-E35A8D4B4034}"/>
              </a:ext>
            </a:extLst>
          </p:cNvPr>
          <p:cNvPicPr>
            <a:picLocks noChangeAspect="1"/>
          </p:cNvPicPr>
          <p:nvPr/>
        </p:nvPicPr>
        <p:blipFill>
          <a:blip r:embed="rId3"/>
          <a:stretch>
            <a:fillRect/>
          </a:stretch>
        </p:blipFill>
        <p:spPr>
          <a:xfrm>
            <a:off x="1004177" y="298449"/>
            <a:ext cx="10115550" cy="5314950"/>
          </a:xfrm>
          <a:prstGeom prst="rect">
            <a:avLst/>
          </a:prstGeom>
          <a:ln>
            <a:solidFill>
              <a:schemeClr val="bg1">
                <a:lumMod val="75000"/>
              </a:schemeClr>
            </a:solidFill>
          </a:ln>
        </p:spPr>
      </p:pic>
    </p:spTree>
    <p:extLst>
      <p:ext uri="{BB962C8B-B14F-4D97-AF65-F5344CB8AC3E}">
        <p14:creationId xmlns:p14="http://schemas.microsoft.com/office/powerpoint/2010/main" val="130228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CDA04-24C5-4C19-BB02-AF2F76BB2F45}"/>
              </a:ext>
            </a:extLst>
          </p:cNvPr>
          <p:cNvSpPr>
            <a:spLocks noGrp="1"/>
          </p:cNvSpPr>
          <p:nvPr>
            <p:ph type="title"/>
          </p:nvPr>
        </p:nvSpPr>
        <p:spPr/>
        <p:txBody>
          <a:bodyPr/>
          <a:lstStyle/>
          <a:p>
            <a:r>
              <a:rPr lang="en-US" dirty="0"/>
              <a:t>Hepatitis B Virus</a:t>
            </a:r>
          </a:p>
        </p:txBody>
      </p:sp>
      <p:sp>
        <p:nvSpPr>
          <p:cNvPr id="3" name="Content Placeholder 2">
            <a:extLst>
              <a:ext uri="{FF2B5EF4-FFF2-40B4-BE49-F238E27FC236}">
                <a16:creationId xmlns:a16="http://schemas.microsoft.com/office/drawing/2014/main" id="{52E0659E-7AB9-4F69-A3E5-C9B8AD1BE03C}"/>
              </a:ext>
            </a:extLst>
          </p:cNvPr>
          <p:cNvSpPr>
            <a:spLocks noGrp="1"/>
          </p:cNvSpPr>
          <p:nvPr>
            <p:ph idx="1"/>
          </p:nvPr>
        </p:nvSpPr>
        <p:spPr/>
        <p:txBody>
          <a:bodyPr>
            <a:normAutofit/>
          </a:bodyPr>
          <a:lstStyle/>
          <a:p>
            <a:r>
              <a:rPr lang="en-US" dirty="0"/>
              <a:t>Infectious liver disease that can be acute or chronic.</a:t>
            </a:r>
          </a:p>
          <a:p>
            <a:r>
              <a:rPr lang="en-US" dirty="0"/>
              <a:t>90% of infants that are infected with HBV will develop chronic infections and 25% will die prematurely from cirrhosis or liver cancer</a:t>
            </a:r>
          </a:p>
          <a:p>
            <a:r>
              <a:rPr lang="en-US" dirty="0"/>
              <a:t>HBV is transmissible to infants from infected mother (HBsAg+) during delivery.</a:t>
            </a:r>
          </a:p>
          <a:p>
            <a:pPr marL="0" indent="0">
              <a:buNone/>
            </a:pPr>
            <a:endParaRPr lang="en-US" dirty="0"/>
          </a:p>
          <a:p>
            <a:pPr marL="0" indent="0">
              <a:buNone/>
            </a:pPr>
            <a:endParaRPr lang="en-US" dirty="0"/>
          </a:p>
          <a:p>
            <a:pPr marL="0" indent="0">
              <a:buNone/>
            </a:pPr>
            <a:endParaRPr lang="en-US" dirty="0"/>
          </a:p>
          <a:p>
            <a:pPr marL="0" indent="0" algn="ctr">
              <a:buNone/>
            </a:pPr>
            <a:r>
              <a:rPr lang="en-US" sz="1800" dirty="0"/>
              <a:t>https://www.cdc.gov/vaccines/programs/perinatal-hepb/downloads/HepB-Provider-tipsheet-508.pdf</a:t>
            </a:r>
          </a:p>
        </p:txBody>
      </p:sp>
      <p:sp>
        <p:nvSpPr>
          <p:cNvPr id="4" name="Slide Number Placeholder 3">
            <a:extLst>
              <a:ext uri="{FF2B5EF4-FFF2-40B4-BE49-F238E27FC236}">
                <a16:creationId xmlns:a16="http://schemas.microsoft.com/office/drawing/2014/main" id="{40C5430E-D9D0-429C-A841-9A71D28D5C29}"/>
              </a:ext>
            </a:extLst>
          </p:cNvPr>
          <p:cNvSpPr>
            <a:spLocks noGrp="1"/>
          </p:cNvSpPr>
          <p:nvPr>
            <p:ph type="sldNum" sz="quarter" idx="12"/>
          </p:nvPr>
        </p:nvSpPr>
        <p:spPr/>
        <p:txBody>
          <a:bodyPr/>
          <a:lstStyle/>
          <a:p>
            <a:fld id="{ABB8925F-B6BB-49B0-9469-5285B9C99CB3}" type="slidenum">
              <a:rPr lang="en-US" smtClean="0"/>
              <a:pPr/>
              <a:t>3</a:t>
            </a:fld>
            <a:endParaRPr lang="en-US" dirty="0"/>
          </a:p>
        </p:txBody>
      </p:sp>
    </p:spTree>
    <p:extLst>
      <p:ext uri="{BB962C8B-B14F-4D97-AF65-F5344CB8AC3E}">
        <p14:creationId xmlns:p14="http://schemas.microsoft.com/office/powerpoint/2010/main" val="32920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472F7-F464-C67B-11CE-905349E4A446}"/>
              </a:ext>
            </a:extLst>
          </p:cNvPr>
          <p:cNvSpPr>
            <a:spLocks noGrp="1"/>
          </p:cNvSpPr>
          <p:nvPr>
            <p:ph type="title"/>
          </p:nvPr>
        </p:nvSpPr>
        <p:spPr>
          <a:xfrm>
            <a:off x="0" y="5752388"/>
            <a:ext cx="12123904" cy="646711"/>
          </a:xfrm>
        </p:spPr>
        <p:txBody>
          <a:bodyPr>
            <a:noAutofit/>
          </a:bodyPr>
          <a:lstStyle/>
          <a:p>
            <a:r>
              <a:rPr lang="en-US" sz="2400" dirty="0"/>
              <a:t>https://www.cdc.gov/hepatitis/policy/pdfs/CDC_perinatal_hep_c_testing_508.pdf</a:t>
            </a:r>
          </a:p>
        </p:txBody>
      </p:sp>
      <p:sp>
        <p:nvSpPr>
          <p:cNvPr id="3" name="Slide Number Placeholder 2">
            <a:extLst>
              <a:ext uri="{FF2B5EF4-FFF2-40B4-BE49-F238E27FC236}">
                <a16:creationId xmlns:a16="http://schemas.microsoft.com/office/drawing/2014/main" id="{26DD2741-4F9D-6E79-F7D3-889426B005F1}"/>
              </a:ext>
            </a:extLst>
          </p:cNvPr>
          <p:cNvSpPr>
            <a:spLocks noGrp="1"/>
          </p:cNvSpPr>
          <p:nvPr>
            <p:ph type="sldNum" sz="quarter" idx="12"/>
          </p:nvPr>
        </p:nvSpPr>
        <p:spPr/>
        <p:txBody>
          <a:bodyPr/>
          <a:lstStyle/>
          <a:p>
            <a:fld id="{ABB8925F-B6BB-49B0-9469-5285B9C99CB3}" type="slidenum">
              <a:rPr lang="en-US" smtClean="0"/>
              <a:pPr/>
              <a:t>30</a:t>
            </a:fld>
            <a:endParaRPr lang="en-US" dirty="0"/>
          </a:p>
        </p:txBody>
      </p:sp>
      <p:pic>
        <p:nvPicPr>
          <p:cNvPr id="5" name="Picture 4">
            <a:extLst>
              <a:ext uri="{FF2B5EF4-FFF2-40B4-BE49-F238E27FC236}">
                <a16:creationId xmlns:a16="http://schemas.microsoft.com/office/drawing/2014/main" id="{583E8406-906F-8912-002F-94ACC87936A3}"/>
              </a:ext>
            </a:extLst>
          </p:cNvPr>
          <p:cNvPicPr>
            <a:picLocks noChangeAspect="1"/>
          </p:cNvPicPr>
          <p:nvPr/>
        </p:nvPicPr>
        <p:blipFill>
          <a:blip r:embed="rId3"/>
          <a:stretch>
            <a:fillRect/>
          </a:stretch>
        </p:blipFill>
        <p:spPr>
          <a:xfrm>
            <a:off x="999414" y="458901"/>
            <a:ext cx="10125075" cy="4781550"/>
          </a:xfrm>
          <a:prstGeom prst="rect">
            <a:avLst/>
          </a:prstGeom>
          <a:ln>
            <a:solidFill>
              <a:schemeClr val="bg1">
                <a:lumMod val="75000"/>
              </a:schemeClr>
            </a:solidFill>
          </a:ln>
        </p:spPr>
      </p:pic>
    </p:spTree>
    <p:extLst>
      <p:ext uri="{BB962C8B-B14F-4D97-AF65-F5344CB8AC3E}">
        <p14:creationId xmlns:p14="http://schemas.microsoft.com/office/powerpoint/2010/main" val="270623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472F7-F464-C67B-11CE-905349E4A446}"/>
              </a:ext>
            </a:extLst>
          </p:cNvPr>
          <p:cNvSpPr>
            <a:spLocks noGrp="1"/>
          </p:cNvSpPr>
          <p:nvPr>
            <p:ph type="title"/>
          </p:nvPr>
        </p:nvSpPr>
        <p:spPr>
          <a:xfrm>
            <a:off x="0" y="5752388"/>
            <a:ext cx="12123904" cy="646711"/>
          </a:xfrm>
        </p:spPr>
        <p:txBody>
          <a:bodyPr>
            <a:noAutofit/>
          </a:bodyPr>
          <a:lstStyle/>
          <a:p>
            <a:r>
              <a:rPr lang="en-US" sz="2400" dirty="0"/>
              <a:t>https://www.cdc.gov/hepatitis/policy/pdfs/CDC_perinatal_hep_c_testing_508.pdf</a:t>
            </a:r>
          </a:p>
        </p:txBody>
      </p:sp>
      <p:sp>
        <p:nvSpPr>
          <p:cNvPr id="3" name="Slide Number Placeholder 2">
            <a:extLst>
              <a:ext uri="{FF2B5EF4-FFF2-40B4-BE49-F238E27FC236}">
                <a16:creationId xmlns:a16="http://schemas.microsoft.com/office/drawing/2014/main" id="{26DD2741-4F9D-6E79-F7D3-889426B005F1}"/>
              </a:ext>
            </a:extLst>
          </p:cNvPr>
          <p:cNvSpPr>
            <a:spLocks noGrp="1"/>
          </p:cNvSpPr>
          <p:nvPr>
            <p:ph type="sldNum" sz="quarter" idx="12"/>
          </p:nvPr>
        </p:nvSpPr>
        <p:spPr/>
        <p:txBody>
          <a:bodyPr/>
          <a:lstStyle/>
          <a:p>
            <a:fld id="{ABB8925F-B6BB-49B0-9469-5285B9C99CB3}" type="slidenum">
              <a:rPr lang="en-US" smtClean="0"/>
              <a:pPr/>
              <a:t>31</a:t>
            </a:fld>
            <a:endParaRPr lang="en-US" dirty="0"/>
          </a:p>
        </p:txBody>
      </p:sp>
      <p:pic>
        <p:nvPicPr>
          <p:cNvPr id="6" name="Picture 5">
            <a:extLst>
              <a:ext uri="{FF2B5EF4-FFF2-40B4-BE49-F238E27FC236}">
                <a16:creationId xmlns:a16="http://schemas.microsoft.com/office/drawing/2014/main" id="{C0E05347-1B28-2910-7524-8785232C68CB}"/>
              </a:ext>
            </a:extLst>
          </p:cNvPr>
          <p:cNvPicPr>
            <a:picLocks noChangeAspect="1"/>
          </p:cNvPicPr>
          <p:nvPr/>
        </p:nvPicPr>
        <p:blipFill>
          <a:blip r:embed="rId3"/>
          <a:stretch>
            <a:fillRect/>
          </a:stretch>
        </p:blipFill>
        <p:spPr>
          <a:xfrm>
            <a:off x="909637" y="458901"/>
            <a:ext cx="10372725" cy="5181600"/>
          </a:xfrm>
          <a:prstGeom prst="rect">
            <a:avLst/>
          </a:prstGeom>
          <a:ln>
            <a:solidFill>
              <a:schemeClr val="bg1">
                <a:lumMod val="75000"/>
              </a:schemeClr>
            </a:solidFill>
          </a:ln>
        </p:spPr>
      </p:pic>
    </p:spTree>
    <p:extLst>
      <p:ext uri="{BB962C8B-B14F-4D97-AF65-F5344CB8AC3E}">
        <p14:creationId xmlns:p14="http://schemas.microsoft.com/office/powerpoint/2010/main" val="12097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6A39D-5CA0-2FBB-E0C8-42F766820DE8}"/>
              </a:ext>
            </a:extLst>
          </p:cNvPr>
          <p:cNvSpPr>
            <a:spLocks noGrp="1"/>
          </p:cNvSpPr>
          <p:nvPr>
            <p:ph type="title"/>
          </p:nvPr>
        </p:nvSpPr>
        <p:spPr/>
        <p:txBody>
          <a:bodyPr>
            <a:normAutofit fontScale="90000"/>
          </a:bodyPr>
          <a:lstStyle/>
          <a:p>
            <a:r>
              <a:rPr lang="en-US" dirty="0"/>
              <a:t>New Testing Guidelines for Perinatally Exposed Children</a:t>
            </a:r>
            <a:br>
              <a:rPr lang="en-US" dirty="0"/>
            </a:br>
            <a:r>
              <a:rPr lang="en-US" dirty="0"/>
              <a:t>(expected to be published Summer 2023)</a:t>
            </a:r>
          </a:p>
        </p:txBody>
      </p:sp>
      <p:sp>
        <p:nvSpPr>
          <p:cNvPr id="3" name="Content Placeholder 2">
            <a:extLst>
              <a:ext uri="{FF2B5EF4-FFF2-40B4-BE49-F238E27FC236}">
                <a16:creationId xmlns:a16="http://schemas.microsoft.com/office/drawing/2014/main" id="{A9752419-6FFC-C606-C3B1-81428A9A1EBE}"/>
              </a:ext>
            </a:extLst>
          </p:cNvPr>
          <p:cNvSpPr>
            <a:spLocks noGrp="1"/>
          </p:cNvSpPr>
          <p:nvPr>
            <p:ph idx="1"/>
          </p:nvPr>
        </p:nvSpPr>
        <p:spPr>
          <a:xfrm>
            <a:off x="449580" y="1693889"/>
            <a:ext cx="11292840" cy="4586990"/>
          </a:xfrm>
        </p:spPr>
        <p:txBody>
          <a:bodyPr>
            <a:normAutofit/>
          </a:bodyPr>
          <a:lstStyle/>
          <a:p>
            <a:pPr marL="0" indent="0">
              <a:buNone/>
            </a:pPr>
            <a:r>
              <a:rPr lang="en-US" sz="3200" dirty="0"/>
              <a:t>Perinatally exposed infants should receive a NAT for HCV RNA at age 2-6 months to identify children who might go on to develop chronic HCV infection</a:t>
            </a:r>
          </a:p>
          <a:p>
            <a:pPr marL="0" indent="0">
              <a:buNone/>
            </a:pPr>
            <a:r>
              <a:rPr lang="en-US" sz="2800" dirty="0"/>
              <a:t>Additionally:</a:t>
            </a:r>
          </a:p>
          <a:p>
            <a:pPr marL="0" indent="0">
              <a:buNone/>
            </a:pPr>
            <a:r>
              <a:rPr lang="en-US" sz="2400" dirty="0"/>
              <a:t>Infants and children aged 7-17 months who are perinatally exposed to HCV and have not previously been tested should receive a NAT for HCV RNA</a:t>
            </a:r>
          </a:p>
          <a:p>
            <a:pPr marL="0" indent="0">
              <a:buNone/>
            </a:pPr>
            <a:r>
              <a:rPr lang="en-US" sz="2400" dirty="0"/>
              <a:t>Children aged ≥ 18 months who are perinatally exposed to HCV and have not previously been tested should receive an anti-HCV test with reflex* to NAT for HCV RNA</a:t>
            </a:r>
          </a:p>
          <a:p>
            <a:pPr marL="0" indent="0">
              <a:buNone/>
            </a:pPr>
            <a:endParaRPr lang="en-US" sz="2400" dirty="0"/>
          </a:p>
          <a:p>
            <a:pPr marL="0" indent="0" algn="ctr">
              <a:buNone/>
            </a:pPr>
            <a:r>
              <a:rPr lang="en-US" sz="2400" dirty="0">
                <a:hlinkClick r:id="rId3"/>
              </a:rPr>
              <a:t>https://www.cdc.gov/hepatitis/policy/pdfs/CDC_perinatal_hep_c_testing_508.pdf</a:t>
            </a:r>
            <a:r>
              <a:rPr lang="en-US" sz="2400" dirty="0"/>
              <a:t> </a:t>
            </a:r>
          </a:p>
          <a:p>
            <a:endParaRPr lang="en-US" dirty="0"/>
          </a:p>
        </p:txBody>
      </p:sp>
      <p:sp>
        <p:nvSpPr>
          <p:cNvPr id="4" name="Slide Number Placeholder 3">
            <a:extLst>
              <a:ext uri="{FF2B5EF4-FFF2-40B4-BE49-F238E27FC236}">
                <a16:creationId xmlns:a16="http://schemas.microsoft.com/office/drawing/2014/main" id="{718EA308-432A-BC0D-A8D0-633FC36543AB}"/>
              </a:ext>
            </a:extLst>
          </p:cNvPr>
          <p:cNvSpPr>
            <a:spLocks noGrp="1"/>
          </p:cNvSpPr>
          <p:nvPr>
            <p:ph type="sldNum" sz="quarter" idx="12"/>
          </p:nvPr>
        </p:nvSpPr>
        <p:spPr/>
        <p:txBody>
          <a:bodyPr/>
          <a:lstStyle/>
          <a:p>
            <a:fld id="{ABB8925F-B6BB-49B0-9469-5285B9C99CB3}" type="slidenum">
              <a:rPr lang="en-US" smtClean="0"/>
              <a:pPr/>
              <a:t>32</a:t>
            </a:fld>
            <a:endParaRPr lang="en-US" dirty="0"/>
          </a:p>
        </p:txBody>
      </p:sp>
    </p:spTree>
    <p:extLst>
      <p:ext uri="{BB962C8B-B14F-4D97-AF65-F5344CB8AC3E}">
        <p14:creationId xmlns:p14="http://schemas.microsoft.com/office/powerpoint/2010/main" val="68805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1CB7-193F-802D-D74F-89AA4A346DEF}"/>
              </a:ext>
            </a:extLst>
          </p:cNvPr>
          <p:cNvSpPr>
            <a:spLocks noGrp="1"/>
          </p:cNvSpPr>
          <p:nvPr>
            <p:ph type="title"/>
          </p:nvPr>
        </p:nvSpPr>
        <p:spPr/>
        <p:txBody>
          <a:bodyPr/>
          <a:lstStyle/>
          <a:p>
            <a:r>
              <a:rPr lang="en-US" dirty="0"/>
              <a:t>Kentucky HCV Reporting Regulations</a:t>
            </a:r>
          </a:p>
        </p:txBody>
      </p:sp>
      <p:sp>
        <p:nvSpPr>
          <p:cNvPr id="3" name="Content Placeholder 2">
            <a:extLst>
              <a:ext uri="{FF2B5EF4-FFF2-40B4-BE49-F238E27FC236}">
                <a16:creationId xmlns:a16="http://schemas.microsoft.com/office/drawing/2014/main" id="{BE476658-0B55-3B0E-7B32-200A2BF35600}"/>
              </a:ext>
            </a:extLst>
          </p:cNvPr>
          <p:cNvSpPr>
            <a:spLocks noGrp="1"/>
          </p:cNvSpPr>
          <p:nvPr>
            <p:ph idx="1"/>
          </p:nvPr>
        </p:nvSpPr>
        <p:spPr/>
        <p:txBody>
          <a:bodyPr/>
          <a:lstStyle/>
          <a:p>
            <a:pPr marL="0" marR="0" indent="0">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Currently, per Kentucky Administrative Regulation (KAR) for Reportable Disease Surveillance, </a:t>
            </a:r>
            <a:r>
              <a:rPr lang="en-US" b="1" i="1" dirty="0">
                <a:effectLst/>
                <a:latin typeface="Calibri" panose="020F0502020204030204" pitchFamily="34" charset="0"/>
                <a:ea typeface="Calibri" panose="020F0502020204030204" pitchFamily="34" charset="0"/>
                <a:cs typeface="Times New Roman" panose="02020603050405020304" pitchFamily="18" charset="0"/>
              </a:rPr>
              <a:t>902 KAR 2:020</a:t>
            </a:r>
            <a:r>
              <a:rPr lang="en-US" dirty="0">
                <a:effectLst/>
                <a:latin typeface="Calibri" panose="020F0502020204030204" pitchFamily="34" charset="0"/>
                <a:ea typeface="Calibri" panose="020F0502020204030204" pitchFamily="34" charset="0"/>
                <a:cs typeface="Times New Roman" panose="02020603050405020304" pitchFamily="18" charset="0"/>
              </a:rPr>
              <a:t>, the following hepatitis C-related conditions must be reported as follows: </a:t>
            </a:r>
          </a:p>
          <a:p>
            <a:pPr marL="0" marR="0" indent="0">
              <a:spcBef>
                <a:spcPts val="0"/>
              </a:spcBef>
              <a:spcAft>
                <a:spcPts val="0"/>
              </a:spcAft>
              <a:buNone/>
            </a:pPr>
            <a:r>
              <a:rPr lang="en-US" sz="20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2400" b="1" i="1" dirty="0">
                <a:effectLst/>
                <a:latin typeface="Calibri" panose="020F0502020204030204" pitchFamily="34" charset="0"/>
                <a:ea typeface="Calibri" panose="020F0502020204030204" pitchFamily="34" charset="0"/>
                <a:cs typeface="Times New Roman" panose="02020603050405020304" pitchFamily="18" charset="0"/>
              </a:rPr>
              <a:t>Section 7</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Notification of the following diseases shall be considered routine and shall be made within five (5) business days: (5) </a:t>
            </a:r>
            <a:r>
              <a:rPr lang="en-US" sz="24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Hepatitis C, acute</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(6) </a:t>
            </a:r>
            <a:r>
              <a:rPr lang="en-US" sz="24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Hepatitis C infection in a pregnant woman</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(7) </a:t>
            </a:r>
            <a:r>
              <a:rPr lang="en-US" sz="24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Hepatitis C infection in an infant or a child aged five (5) years or less</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(8) </a:t>
            </a:r>
            <a:r>
              <a:rPr lang="en-US" sz="24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Newborns born to Hepatitis C positive mothers at the time of delivery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C5DD04CF-1419-0438-1E0B-751E90F6615B}"/>
              </a:ext>
            </a:extLst>
          </p:cNvPr>
          <p:cNvSpPr>
            <a:spLocks noGrp="1"/>
          </p:cNvSpPr>
          <p:nvPr>
            <p:ph type="sldNum" sz="quarter" idx="12"/>
          </p:nvPr>
        </p:nvSpPr>
        <p:spPr/>
        <p:txBody>
          <a:bodyPr/>
          <a:lstStyle/>
          <a:p>
            <a:fld id="{ABB8925F-B6BB-49B0-9469-5285B9C99CB3}" type="slidenum">
              <a:rPr lang="en-US" smtClean="0"/>
              <a:pPr/>
              <a:t>33</a:t>
            </a:fld>
            <a:endParaRPr lang="en-US" dirty="0"/>
          </a:p>
        </p:txBody>
      </p:sp>
    </p:spTree>
    <p:extLst>
      <p:ext uri="{BB962C8B-B14F-4D97-AF65-F5344CB8AC3E}">
        <p14:creationId xmlns:p14="http://schemas.microsoft.com/office/powerpoint/2010/main" val="76412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E9098-66DB-0F9A-462D-2CAF17680673}"/>
              </a:ext>
            </a:extLst>
          </p:cNvPr>
          <p:cNvSpPr>
            <a:spLocks noGrp="1"/>
          </p:cNvSpPr>
          <p:nvPr>
            <p:ph type="title"/>
          </p:nvPr>
        </p:nvSpPr>
        <p:spPr>
          <a:xfrm>
            <a:off x="449580" y="365125"/>
            <a:ext cx="6334279" cy="1686097"/>
          </a:xfrm>
        </p:spPr>
        <p:txBody>
          <a:bodyPr>
            <a:normAutofit fontScale="90000"/>
          </a:bodyPr>
          <a:lstStyle/>
          <a:p>
            <a:r>
              <a:rPr lang="en-US" dirty="0"/>
              <a:t>EPID 394</a:t>
            </a:r>
            <a:br>
              <a:rPr lang="en-US" dirty="0"/>
            </a:br>
            <a:r>
              <a:rPr lang="en-US" sz="3100" dirty="0"/>
              <a:t>Hepatitis Infection in Pregnant Women or Child (aged five years or less) </a:t>
            </a:r>
            <a:endParaRPr lang="en-US" dirty="0"/>
          </a:p>
        </p:txBody>
      </p:sp>
      <p:sp>
        <p:nvSpPr>
          <p:cNvPr id="3" name="Slide Number Placeholder 2">
            <a:extLst>
              <a:ext uri="{FF2B5EF4-FFF2-40B4-BE49-F238E27FC236}">
                <a16:creationId xmlns:a16="http://schemas.microsoft.com/office/drawing/2014/main" id="{285D5CA5-A613-9E50-B30F-8AFC75EB694B}"/>
              </a:ext>
            </a:extLst>
          </p:cNvPr>
          <p:cNvSpPr>
            <a:spLocks noGrp="1"/>
          </p:cNvSpPr>
          <p:nvPr>
            <p:ph type="sldNum" sz="quarter" idx="12"/>
          </p:nvPr>
        </p:nvSpPr>
        <p:spPr/>
        <p:txBody>
          <a:bodyPr/>
          <a:lstStyle/>
          <a:p>
            <a:fld id="{ABB8925F-B6BB-49B0-9469-5285B9C99CB3}" type="slidenum">
              <a:rPr lang="en-US" smtClean="0"/>
              <a:pPr/>
              <a:t>34</a:t>
            </a:fld>
            <a:endParaRPr lang="en-US" dirty="0"/>
          </a:p>
        </p:txBody>
      </p:sp>
      <p:pic>
        <p:nvPicPr>
          <p:cNvPr id="5" name="Picture 4">
            <a:extLst>
              <a:ext uri="{FF2B5EF4-FFF2-40B4-BE49-F238E27FC236}">
                <a16:creationId xmlns:a16="http://schemas.microsoft.com/office/drawing/2014/main" id="{A88DD23B-B48B-72CB-9899-F36F92ED9663}"/>
              </a:ext>
            </a:extLst>
          </p:cNvPr>
          <p:cNvPicPr>
            <a:picLocks noChangeAspect="1"/>
          </p:cNvPicPr>
          <p:nvPr/>
        </p:nvPicPr>
        <p:blipFill>
          <a:blip r:embed="rId3"/>
          <a:stretch>
            <a:fillRect/>
          </a:stretch>
        </p:blipFill>
        <p:spPr>
          <a:xfrm>
            <a:off x="7126959" y="365125"/>
            <a:ext cx="4615461" cy="5999339"/>
          </a:xfrm>
          <a:prstGeom prst="rect">
            <a:avLst/>
          </a:prstGeom>
          <a:ln>
            <a:solidFill>
              <a:schemeClr val="bg2">
                <a:lumMod val="75000"/>
              </a:schemeClr>
            </a:solidFill>
          </a:ln>
        </p:spPr>
      </p:pic>
      <p:sp>
        <p:nvSpPr>
          <p:cNvPr id="6" name="TextBox 5">
            <a:extLst>
              <a:ext uri="{FF2B5EF4-FFF2-40B4-BE49-F238E27FC236}">
                <a16:creationId xmlns:a16="http://schemas.microsoft.com/office/drawing/2014/main" id="{9E9AFE63-531F-AE36-A8D5-1519CBC29781}"/>
              </a:ext>
            </a:extLst>
          </p:cNvPr>
          <p:cNvSpPr txBox="1"/>
          <p:nvPr/>
        </p:nvSpPr>
        <p:spPr>
          <a:xfrm>
            <a:off x="449580" y="2297359"/>
            <a:ext cx="6131911" cy="3785652"/>
          </a:xfrm>
          <a:prstGeom prst="rect">
            <a:avLst/>
          </a:prstGeom>
          <a:noFill/>
        </p:spPr>
        <p:txBody>
          <a:bodyPr wrap="square" rtlCol="0">
            <a:spAutoFit/>
          </a:bodyPr>
          <a:lstStyle/>
          <a:p>
            <a:r>
              <a:rPr lang="en-US" sz="2400" dirty="0"/>
              <a:t>Fill out and email to </a:t>
            </a:r>
            <a:r>
              <a:rPr lang="en-US" sz="2400" dirty="0">
                <a:hlinkClick r:id="rId4"/>
              </a:rPr>
              <a:t>vhp@ky.gov</a:t>
            </a:r>
            <a:r>
              <a:rPr lang="en-US" sz="2400" dirty="0"/>
              <a:t> </a:t>
            </a:r>
          </a:p>
          <a:p>
            <a:r>
              <a:rPr lang="en-US" sz="2400" dirty="0"/>
              <a:t>Or Fax to: 502-564-4760</a:t>
            </a:r>
          </a:p>
          <a:p>
            <a:endParaRPr lang="en-US" sz="2400" dirty="0"/>
          </a:p>
          <a:p>
            <a:r>
              <a:rPr lang="en-US" sz="2400"/>
              <a:t>*We </a:t>
            </a:r>
            <a:r>
              <a:rPr lang="en-US" sz="2400" dirty="0"/>
              <a:t>hope to have an electronic option in the </a:t>
            </a:r>
            <a:r>
              <a:rPr lang="en-US" sz="2400"/>
              <a:t>near future*</a:t>
            </a:r>
            <a:endParaRPr lang="en-US" sz="2400" dirty="0"/>
          </a:p>
          <a:p>
            <a:endParaRPr lang="en-US" sz="2400" dirty="0"/>
          </a:p>
          <a:p>
            <a:r>
              <a:rPr lang="en-US" sz="2400" dirty="0"/>
              <a:t>Fillable pdf available at </a:t>
            </a:r>
            <a:r>
              <a:rPr lang="en-US" sz="2400" dirty="0">
                <a:hlinkClick r:id="rId5"/>
              </a:rPr>
              <a:t>https://www.chfs.ky.gov/agencies/dph/dehp/idb/Documents/EPID394HepPregnantWomenorChild.pdf</a:t>
            </a:r>
            <a:r>
              <a:rPr lang="en-US" sz="2400" dirty="0"/>
              <a:t> </a:t>
            </a:r>
          </a:p>
        </p:txBody>
      </p:sp>
    </p:spTree>
    <p:extLst>
      <p:ext uri="{BB962C8B-B14F-4D97-AF65-F5344CB8AC3E}">
        <p14:creationId xmlns:p14="http://schemas.microsoft.com/office/powerpoint/2010/main" val="9134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83F3C-F08B-E210-141B-F039CD66E48B}"/>
              </a:ext>
            </a:extLst>
          </p:cNvPr>
          <p:cNvSpPr>
            <a:spLocks noGrp="1"/>
          </p:cNvSpPr>
          <p:nvPr>
            <p:ph type="title"/>
          </p:nvPr>
        </p:nvSpPr>
        <p:spPr/>
        <p:txBody>
          <a:bodyPr/>
          <a:lstStyle/>
          <a:p>
            <a:r>
              <a:rPr lang="en-US" dirty="0"/>
              <a:t>Treating HCV in Children</a:t>
            </a:r>
          </a:p>
        </p:txBody>
      </p:sp>
      <p:sp>
        <p:nvSpPr>
          <p:cNvPr id="3" name="Content Placeholder 2">
            <a:extLst>
              <a:ext uri="{FF2B5EF4-FFF2-40B4-BE49-F238E27FC236}">
                <a16:creationId xmlns:a16="http://schemas.microsoft.com/office/drawing/2014/main" id="{C8866B12-BDAE-EDFA-E781-FE519F575E0F}"/>
              </a:ext>
            </a:extLst>
          </p:cNvPr>
          <p:cNvSpPr>
            <a:spLocks noGrp="1"/>
          </p:cNvSpPr>
          <p:nvPr>
            <p:ph idx="1"/>
          </p:nvPr>
        </p:nvSpPr>
        <p:spPr>
          <a:xfrm>
            <a:off x="449580" y="1754659"/>
            <a:ext cx="11292840" cy="4422304"/>
          </a:xfrm>
        </p:spPr>
        <p:txBody>
          <a:bodyPr>
            <a:normAutofit/>
          </a:bodyPr>
          <a:lstStyle/>
          <a:p>
            <a:pPr>
              <a:buFont typeface="Arial" panose="020B0604020202020204" pitchFamily="34" charset="0"/>
              <a:buChar char="•"/>
            </a:pPr>
            <a:r>
              <a:rPr lang="en-US" b="0" i="0" dirty="0">
                <a:solidFill>
                  <a:srgbClr val="000000"/>
                </a:solidFill>
                <a:effectLst/>
                <a:latin typeface="Arial" panose="020B0604020202020204" pitchFamily="34" charset="0"/>
              </a:rPr>
              <a:t>Direct-acting antiviral (DAA) treatment with an approved regimen is recommended for all children and adolescents with HCV infection aged ≥3 years as they will benefit from antiviral therapy, regardless of disease severity.</a:t>
            </a:r>
          </a:p>
          <a:p>
            <a:pPr>
              <a:buFont typeface="Arial" panose="020B0604020202020204" pitchFamily="34" charset="0"/>
              <a:buChar char="•"/>
            </a:pPr>
            <a:endParaRPr lang="en-US" b="0" i="0" dirty="0">
              <a:solidFill>
                <a:srgbClr val="000000"/>
              </a:solidFill>
              <a:effectLst/>
              <a:latin typeface="Arial" panose="020B0604020202020204" pitchFamily="34" charset="0"/>
            </a:endParaRPr>
          </a:p>
          <a:p>
            <a:pPr>
              <a:buFont typeface="Arial" panose="020B0604020202020204" pitchFamily="34" charset="0"/>
              <a:buChar char="•"/>
            </a:pPr>
            <a:r>
              <a:rPr lang="en-US" b="0" i="0" dirty="0">
                <a:solidFill>
                  <a:srgbClr val="000000"/>
                </a:solidFill>
                <a:effectLst/>
                <a:latin typeface="Arial" panose="020B0604020202020204" pitchFamily="34" charset="0"/>
              </a:rPr>
              <a:t>Clinical trial data evaluating DAA regimens in children and adolescents have allowed expanded use of these safe, well-tolerated, efficacious HCV therapies in the pediatric population.</a:t>
            </a:r>
          </a:p>
          <a:p>
            <a:pPr marL="0" indent="0">
              <a:buNone/>
            </a:pPr>
            <a:endParaRPr lang="en-US" dirty="0">
              <a:latin typeface="Arial" panose="020B0604020202020204" pitchFamily="34" charset="0"/>
            </a:endParaRPr>
          </a:p>
          <a:p>
            <a:pPr marL="0" indent="0" algn="ctr">
              <a:buNone/>
            </a:pPr>
            <a:r>
              <a:rPr lang="en-US" sz="2400" dirty="0">
                <a:solidFill>
                  <a:schemeClr val="bg1">
                    <a:lumMod val="50000"/>
                  </a:schemeClr>
                </a:solidFill>
              </a:rPr>
              <a:t>https://www.hcvguidelines.org/unique-populations/children</a:t>
            </a:r>
          </a:p>
        </p:txBody>
      </p:sp>
      <p:sp>
        <p:nvSpPr>
          <p:cNvPr id="4" name="Slide Number Placeholder 3">
            <a:extLst>
              <a:ext uri="{FF2B5EF4-FFF2-40B4-BE49-F238E27FC236}">
                <a16:creationId xmlns:a16="http://schemas.microsoft.com/office/drawing/2014/main" id="{CC711F95-111F-5991-5A2B-F0B07633B918}"/>
              </a:ext>
            </a:extLst>
          </p:cNvPr>
          <p:cNvSpPr>
            <a:spLocks noGrp="1"/>
          </p:cNvSpPr>
          <p:nvPr>
            <p:ph type="sldNum" sz="quarter" idx="12"/>
          </p:nvPr>
        </p:nvSpPr>
        <p:spPr/>
        <p:txBody>
          <a:bodyPr/>
          <a:lstStyle/>
          <a:p>
            <a:fld id="{ABB8925F-B6BB-49B0-9469-5285B9C99CB3}" type="slidenum">
              <a:rPr lang="en-US" smtClean="0"/>
              <a:pPr/>
              <a:t>35</a:t>
            </a:fld>
            <a:endParaRPr lang="en-US" dirty="0"/>
          </a:p>
        </p:txBody>
      </p:sp>
    </p:spTree>
    <p:extLst>
      <p:ext uri="{BB962C8B-B14F-4D97-AF65-F5344CB8AC3E}">
        <p14:creationId xmlns:p14="http://schemas.microsoft.com/office/powerpoint/2010/main" val="377090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 y="305165"/>
            <a:ext cx="11292840" cy="1178471"/>
          </a:xfrm>
        </p:spPr>
        <p:txBody>
          <a:bodyPr/>
          <a:lstStyle/>
          <a:p>
            <a:r>
              <a:rPr lang="en-US" dirty="0">
                <a:cs typeface="Calibri"/>
              </a:rPr>
              <a:t>Kentucky's Hepatitis C Elimination Plan</a:t>
            </a:r>
            <a:endParaRPr lang="en-US" dirty="0"/>
          </a:p>
        </p:txBody>
      </p:sp>
      <p:sp>
        <p:nvSpPr>
          <p:cNvPr id="3" name="Slide Number Placeholder 2"/>
          <p:cNvSpPr>
            <a:spLocks noGrp="1"/>
          </p:cNvSpPr>
          <p:nvPr>
            <p:ph type="sldNum" sz="quarter" idx="12"/>
          </p:nvPr>
        </p:nvSpPr>
        <p:spPr/>
        <p:txBody>
          <a:bodyPr/>
          <a:lstStyle/>
          <a:p>
            <a:fld id="{ABB8925F-B6BB-49B0-9469-5285B9C99CB3}" type="slidenum">
              <a:rPr lang="en-US" smtClean="0"/>
              <a:pPr/>
              <a:t>36</a:t>
            </a:fld>
            <a:endParaRPr lang="en-US"/>
          </a:p>
        </p:txBody>
      </p:sp>
      <p:sp>
        <p:nvSpPr>
          <p:cNvPr id="5"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ysClr val="windowText" lastClr="000000"/>
                </a:solidFill>
                <a:latin typeface="Calibri" panose="020F0502020204030204"/>
              </a:rPr>
              <a:t>Released August 2022</a:t>
            </a:r>
          </a:p>
          <a:p>
            <a:pPr marL="0" indent="0">
              <a:buNone/>
              <a:defRPr/>
            </a:pPr>
            <a:endParaRPr lang="en-US" sz="2000" dirty="0">
              <a:solidFill>
                <a:sysClr val="windowText" lastClr="000000"/>
              </a:solidFill>
              <a:latin typeface="Calibri" panose="020F0502020204030204"/>
            </a:endParaRPr>
          </a:p>
          <a:p>
            <a:pPr>
              <a:defRPr/>
            </a:pPr>
            <a:r>
              <a:rPr lang="en-US" dirty="0">
                <a:solidFill>
                  <a:sysClr val="windowText" lastClr="000000"/>
                </a:solidFill>
                <a:latin typeface="Calibri" panose="020F0502020204030204"/>
              </a:rPr>
              <a:t>First ever statewide HCV elimination strategy</a:t>
            </a:r>
          </a:p>
          <a:p>
            <a:pPr marL="0" indent="0">
              <a:buNone/>
              <a:defRPr/>
            </a:pPr>
            <a:endParaRPr lang="en-US" dirty="0">
              <a:solidFill>
                <a:sysClr val="windowText" lastClr="000000"/>
              </a:solidFill>
              <a:latin typeface="Calibri" panose="020F0502020204030204"/>
            </a:endParaRPr>
          </a:p>
          <a:p>
            <a:pPr marL="0" indent="0">
              <a:buNone/>
              <a:defRPr/>
            </a:pPr>
            <a:endParaRPr lang="en-US" sz="2000" dirty="0">
              <a:solidFill>
                <a:sysClr val="windowText" lastClr="000000"/>
              </a:solidFill>
              <a:latin typeface="Calibri" panose="020F0502020204030204"/>
            </a:endParaRPr>
          </a:p>
          <a:p>
            <a:pPr marL="0" indent="0">
              <a:buNone/>
            </a:pPr>
            <a:r>
              <a:rPr lang="en-US" sz="2400" b="1" dirty="0">
                <a:latin typeface="Calibri" panose="020F0502020204030204" pitchFamily="34" charset="0"/>
                <a:cs typeface="Calibri" panose="020F0502020204030204" pitchFamily="34" charset="0"/>
              </a:rPr>
              <a:t>Kentucky Hepatitis C Elimination Plan</a:t>
            </a:r>
            <a:r>
              <a:rPr lang="en-US" sz="2400" dirty="0">
                <a:latin typeface="Calibri" panose="020F0502020204030204" pitchFamily="34" charset="0"/>
                <a:cs typeface="Calibri" panose="020F0502020204030204" pitchFamily="34" charset="0"/>
              </a:rPr>
              <a:t>: </a:t>
            </a:r>
          </a:p>
          <a:p>
            <a:pPr marL="0" indent="0">
              <a:buNone/>
            </a:pPr>
            <a:r>
              <a:rPr lang="en-US" sz="2000" dirty="0">
                <a:hlinkClick r:id="rId3"/>
              </a:rPr>
              <a:t>HepatitisCEliminationPlan.pdf (ky.gov)</a:t>
            </a:r>
            <a:endParaRPr lang="en-US" sz="2000" dirty="0"/>
          </a:p>
          <a:p>
            <a:pPr marL="0" indent="0">
              <a:buNone/>
            </a:pPr>
            <a:r>
              <a:rPr lang="en-US" sz="2000" dirty="0">
                <a:hlinkClick r:id="rId3"/>
              </a:rPr>
              <a:t>https://chfs.ky.gov/agencies/dph/dehp/idb/Documents/HepatitisCEliminationPlan.pdf</a:t>
            </a:r>
            <a:r>
              <a:rPr lang="en-US" sz="2000" dirty="0"/>
              <a:t> </a:t>
            </a:r>
          </a:p>
          <a:p>
            <a:pPr marL="0" indent="0">
              <a:buNone/>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7053237-123F-30D8-8963-9D2C0A731A65}"/>
              </a:ext>
            </a:extLst>
          </p:cNvPr>
          <p:cNvPicPr>
            <a:picLocks noChangeAspect="1"/>
          </p:cNvPicPr>
          <p:nvPr/>
        </p:nvPicPr>
        <p:blipFill>
          <a:blip r:embed="rId4"/>
          <a:stretch>
            <a:fillRect/>
          </a:stretch>
        </p:blipFill>
        <p:spPr>
          <a:xfrm>
            <a:off x="8039686" y="1779756"/>
            <a:ext cx="2734284" cy="2734284"/>
          </a:xfrm>
          <a:prstGeom prst="rect">
            <a:avLst/>
          </a:prstGeom>
        </p:spPr>
      </p:pic>
      <p:sp>
        <p:nvSpPr>
          <p:cNvPr id="6" name="TextBox 5">
            <a:extLst>
              <a:ext uri="{FF2B5EF4-FFF2-40B4-BE49-F238E27FC236}">
                <a16:creationId xmlns:a16="http://schemas.microsoft.com/office/drawing/2014/main" id="{A071DF6B-55CE-6A91-E4B6-22DA52B12511}"/>
              </a:ext>
            </a:extLst>
          </p:cNvPr>
          <p:cNvSpPr txBox="1"/>
          <p:nvPr/>
        </p:nvSpPr>
        <p:spPr>
          <a:xfrm>
            <a:off x="8039686" y="4455919"/>
            <a:ext cx="2734284" cy="400110"/>
          </a:xfrm>
          <a:prstGeom prst="rect">
            <a:avLst/>
          </a:prstGeom>
          <a:noFill/>
        </p:spPr>
        <p:txBody>
          <a:bodyPr wrap="square" rtlCol="0">
            <a:spAutoFit/>
          </a:bodyPr>
          <a:lstStyle/>
          <a:p>
            <a:r>
              <a:rPr lang="en-US" sz="2000" b="1" dirty="0"/>
              <a:t>KY HCV </a:t>
            </a:r>
            <a:r>
              <a:rPr lang="en-US" sz="2000" b="1" dirty="0">
                <a:solidFill>
                  <a:sysClr val="windowText" lastClr="000000"/>
                </a:solidFill>
                <a:latin typeface="Calibri" panose="020F0502020204030204"/>
              </a:rPr>
              <a:t>Elimination</a:t>
            </a:r>
            <a:r>
              <a:rPr lang="en-US" sz="2000" b="1" dirty="0"/>
              <a:t> Plan</a:t>
            </a:r>
          </a:p>
        </p:txBody>
      </p:sp>
    </p:spTree>
    <p:extLst>
      <p:ext uri="{BB962C8B-B14F-4D97-AF65-F5344CB8AC3E}">
        <p14:creationId xmlns:p14="http://schemas.microsoft.com/office/powerpoint/2010/main" val="338578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imeline&#10;&#10;Description automatically generated">
            <a:extLst>
              <a:ext uri="{FF2B5EF4-FFF2-40B4-BE49-F238E27FC236}">
                <a16:creationId xmlns:a16="http://schemas.microsoft.com/office/drawing/2014/main" id="{DCDC292F-A335-4967-8598-103B84D6A11A}"/>
              </a:ext>
            </a:extLst>
          </p:cNvPr>
          <p:cNvPicPr>
            <a:picLocks noChangeAspect="1"/>
          </p:cNvPicPr>
          <p:nvPr/>
        </p:nvPicPr>
        <p:blipFill>
          <a:blip r:embed="rId2"/>
          <a:stretch>
            <a:fillRect/>
          </a:stretch>
        </p:blipFill>
        <p:spPr>
          <a:xfrm>
            <a:off x="2569158" y="322190"/>
            <a:ext cx="6732407" cy="5571067"/>
          </a:xfrm>
          <a:prstGeom prst="rect">
            <a:avLst/>
          </a:prstGeom>
        </p:spPr>
      </p:pic>
      <p:sp>
        <p:nvSpPr>
          <p:cNvPr id="2" name="Slide Number Placeholder 1">
            <a:extLst>
              <a:ext uri="{FF2B5EF4-FFF2-40B4-BE49-F238E27FC236}">
                <a16:creationId xmlns:a16="http://schemas.microsoft.com/office/drawing/2014/main" id="{25A22249-D8B2-4850-AE8A-08B2F435D2C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BB8925F-B6BB-49B0-9469-5285B9C99CB3}" type="slidenum">
              <a:rPr lang="en-US" smtClean="0">
                <a:solidFill>
                  <a:schemeClr val="tx1">
                    <a:tint val="75000"/>
                  </a:schemeClr>
                </a:solidFill>
                <a:latin typeface="+mn-lt"/>
              </a:rPr>
              <a:pPr>
                <a:spcAft>
                  <a:spcPts val="600"/>
                </a:spcAft>
              </a:pPr>
              <a:t>37</a:t>
            </a:fld>
            <a:endParaRPr lang="en-US">
              <a:solidFill>
                <a:schemeClr val="tx1">
                  <a:tint val="75000"/>
                </a:schemeClr>
              </a:solidFill>
              <a:latin typeface="+mn-lt"/>
            </a:endParaRPr>
          </a:p>
        </p:txBody>
      </p:sp>
    </p:spTree>
    <p:extLst>
      <p:ext uri="{BB962C8B-B14F-4D97-AF65-F5344CB8AC3E}">
        <p14:creationId xmlns:p14="http://schemas.microsoft.com/office/powerpoint/2010/main" val="112006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5780F-A637-4B29-9DBC-A78A32A03D01}"/>
              </a:ext>
            </a:extLst>
          </p:cNvPr>
          <p:cNvSpPr>
            <a:spLocks noGrp="1"/>
          </p:cNvSpPr>
          <p:nvPr>
            <p:ph type="title"/>
          </p:nvPr>
        </p:nvSpPr>
        <p:spPr/>
        <p:txBody>
          <a:bodyPr/>
          <a:lstStyle/>
          <a:p>
            <a:r>
              <a:rPr lang="en-US"/>
              <a:t>Priority Populations</a:t>
            </a:r>
          </a:p>
        </p:txBody>
      </p:sp>
      <p:sp>
        <p:nvSpPr>
          <p:cNvPr id="4" name="Slide Number Placeholder 3">
            <a:extLst>
              <a:ext uri="{FF2B5EF4-FFF2-40B4-BE49-F238E27FC236}">
                <a16:creationId xmlns:a16="http://schemas.microsoft.com/office/drawing/2014/main" id="{95A423ED-C2AC-4034-80D0-86B5AE07C200}"/>
              </a:ext>
            </a:extLst>
          </p:cNvPr>
          <p:cNvSpPr>
            <a:spLocks noGrp="1"/>
          </p:cNvSpPr>
          <p:nvPr>
            <p:ph type="sldNum" sz="quarter" idx="12"/>
          </p:nvPr>
        </p:nvSpPr>
        <p:spPr/>
        <p:txBody>
          <a:bodyPr/>
          <a:lstStyle/>
          <a:p>
            <a:fld id="{ABB8925F-B6BB-49B0-9469-5285B9C99CB3}" type="slidenum">
              <a:rPr lang="en-US" smtClean="0"/>
              <a:pPr/>
              <a:t>38</a:t>
            </a:fld>
            <a:endParaRPr lang="en-US"/>
          </a:p>
        </p:txBody>
      </p:sp>
      <p:sp>
        <p:nvSpPr>
          <p:cNvPr id="7" name="Content Placeholder 2">
            <a:extLst>
              <a:ext uri="{FF2B5EF4-FFF2-40B4-BE49-F238E27FC236}">
                <a16:creationId xmlns:a16="http://schemas.microsoft.com/office/drawing/2014/main" id="{A5C4EE58-92D7-0166-CC06-C46241352CC1}"/>
              </a:ext>
            </a:extLst>
          </p:cNvPr>
          <p:cNvSpPr txBox="1">
            <a:spLocks/>
          </p:cNvSpPr>
          <p:nvPr/>
        </p:nvSpPr>
        <p:spPr>
          <a:xfrm>
            <a:off x="448184" y="1441996"/>
            <a:ext cx="11291537" cy="4499831"/>
          </a:xfrm>
          <a:prstGeom prst="rect">
            <a:avLst/>
          </a:prstGeom>
        </p:spPr>
        <p:txBody>
          <a:bodyPr vert="horz" lIns="91440" tIns="45720" rIns="91440" bIns="45720" rtlCol="0" anchor="t">
            <a:normAutofit/>
          </a:bodyPr>
          <a:lstStyle>
            <a:lvl1pPr marL="227013" indent="-227013" algn="l" defTabSz="914400" rtl="0" eaLnBrk="1" latinLnBrk="0" hangingPunct="1">
              <a:lnSpc>
                <a:spcPct val="90000"/>
              </a:lnSpc>
              <a:spcBef>
                <a:spcPts val="1000"/>
              </a:spcBef>
              <a:buClr>
                <a:srgbClr val="01203D"/>
              </a:buClr>
              <a:buSzPct val="75000"/>
              <a:buFont typeface="Wingdings" panose="05000000000000000000" pitchFamily="2" charset="2"/>
              <a:buChar char="Ø"/>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Clr>
                <a:srgbClr val="62BCF0"/>
              </a:buClr>
              <a:buFont typeface="Arial" panose="020B0604020202020204" pitchFamily="34" charset="0"/>
              <a:buChar char="•"/>
              <a:defRPr sz="26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rgbClr val="01203D"/>
              </a:buClr>
              <a:buSzPct val="75000"/>
              <a:buFont typeface="Courier New" panose="02070309020205020404" pitchFamily="49" charset="0"/>
              <a:buChar char="o"/>
              <a:defRPr sz="24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rgbClr val="62BCF0"/>
              </a:buClr>
              <a:buFont typeface="Wingdings" panose="05000000000000000000" pitchFamily="2" charset="2"/>
              <a:buChar char="§"/>
              <a:defRPr sz="22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Clr>
                <a:srgbClr val="01203D"/>
              </a:buClr>
              <a:buSzPct val="50000"/>
              <a:buFont typeface="Wingdings" panose="05000000000000000000" pitchFamily="2" charset="2"/>
              <a:buChar char="q"/>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6695" indent="-226695"/>
            <a:r>
              <a:rPr lang="en-US" dirty="0">
                <a:cs typeface="Calibri"/>
              </a:rPr>
              <a:t>After review, these priority populations were specifically named in the plan</a:t>
            </a:r>
          </a:p>
          <a:p>
            <a:pPr lvl="1"/>
            <a:r>
              <a:rPr lang="en-US" dirty="0">
                <a:cs typeface="Calibri"/>
              </a:rPr>
              <a:t>People who use drugs (PWUD)</a:t>
            </a:r>
          </a:p>
          <a:p>
            <a:pPr lvl="1"/>
            <a:r>
              <a:rPr lang="en-US" dirty="0">
                <a:cs typeface="Calibri"/>
              </a:rPr>
              <a:t>Incarcerated individuals</a:t>
            </a:r>
          </a:p>
          <a:p>
            <a:pPr lvl="1"/>
            <a:r>
              <a:rPr lang="en-US" dirty="0">
                <a:cs typeface="Calibri"/>
              </a:rPr>
              <a:t>Historically excluded racial and ethnic populations</a:t>
            </a:r>
          </a:p>
          <a:p>
            <a:pPr lvl="1"/>
            <a:r>
              <a:rPr lang="en-US" dirty="0">
                <a:cs typeface="Calibri"/>
              </a:rPr>
              <a:t>Baby boomers</a:t>
            </a:r>
          </a:p>
          <a:p>
            <a:pPr lvl="1"/>
            <a:r>
              <a:rPr lang="en-US" dirty="0">
                <a:cs typeface="Calibri"/>
              </a:rPr>
              <a:t>Pregnant/parenting persons</a:t>
            </a:r>
          </a:p>
          <a:p>
            <a:pPr lvl="1"/>
            <a:r>
              <a:rPr lang="en-US" dirty="0">
                <a:cs typeface="Calibri"/>
              </a:rPr>
              <a:t>Children in foster care</a:t>
            </a:r>
          </a:p>
          <a:p>
            <a:pPr lvl="1"/>
            <a:r>
              <a:rPr lang="en-US" dirty="0">
                <a:cs typeface="Calibri"/>
              </a:rPr>
              <a:t>People with prior HCV infection</a:t>
            </a:r>
          </a:p>
          <a:p>
            <a:pPr lvl="1"/>
            <a:r>
              <a:rPr lang="en-US" dirty="0">
                <a:cs typeface="Calibri"/>
              </a:rPr>
              <a:t>Rural communities </a:t>
            </a:r>
          </a:p>
          <a:p>
            <a:pPr marL="226695" indent="-226695"/>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23395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32FC-58B8-4E71-8DA4-85475ACDB445}"/>
              </a:ext>
            </a:extLst>
          </p:cNvPr>
          <p:cNvSpPr>
            <a:spLocks noGrp="1"/>
          </p:cNvSpPr>
          <p:nvPr>
            <p:ph type="title"/>
          </p:nvPr>
        </p:nvSpPr>
        <p:spPr>
          <a:xfrm>
            <a:off x="302811" y="1954696"/>
            <a:ext cx="10682246" cy="1178471"/>
          </a:xfrm>
        </p:spPr>
        <p:txBody>
          <a:bodyPr>
            <a:normAutofit/>
          </a:bodyPr>
          <a:lstStyle/>
          <a:p>
            <a:pPr algn="l"/>
            <a:r>
              <a:rPr lang="en-US" sz="3600" dirty="0"/>
              <a:t>Current Priorities/Major Elimination Projects:</a:t>
            </a:r>
          </a:p>
        </p:txBody>
      </p:sp>
      <p:sp>
        <p:nvSpPr>
          <p:cNvPr id="3" name="Content Placeholder 2">
            <a:extLst>
              <a:ext uri="{FF2B5EF4-FFF2-40B4-BE49-F238E27FC236}">
                <a16:creationId xmlns:a16="http://schemas.microsoft.com/office/drawing/2014/main" id="{41B4BF55-AE0C-452F-9359-293F454A7774}"/>
              </a:ext>
            </a:extLst>
          </p:cNvPr>
          <p:cNvSpPr>
            <a:spLocks noGrp="1"/>
          </p:cNvSpPr>
          <p:nvPr>
            <p:ph idx="1"/>
          </p:nvPr>
        </p:nvSpPr>
        <p:spPr>
          <a:xfrm>
            <a:off x="330310" y="2543932"/>
            <a:ext cx="11292840" cy="3077679"/>
          </a:xfrm>
        </p:spPr>
        <p:txBody>
          <a:bodyPr/>
          <a:lstStyle/>
          <a:p>
            <a:endParaRPr lang="en-US" dirty="0"/>
          </a:p>
          <a:p>
            <a:r>
              <a:rPr lang="en-US" dirty="0"/>
              <a:t>Medicaid Policy: Prior Authorization; Re-treatment restrictions</a:t>
            </a:r>
          </a:p>
          <a:p>
            <a:r>
              <a:rPr lang="en-US" dirty="0"/>
              <a:t>Corrections: state and local level strategies</a:t>
            </a:r>
          </a:p>
          <a:p>
            <a:r>
              <a:rPr lang="en-US" dirty="0"/>
              <a:t>HCV Outbreak Response Planning</a:t>
            </a:r>
          </a:p>
          <a:p>
            <a:r>
              <a:rPr lang="en-US" dirty="0">
                <a:highlight>
                  <a:srgbClr val="FFFF00"/>
                </a:highlight>
              </a:rPr>
              <a:t>Build/enhance perinatal efforts </a:t>
            </a:r>
          </a:p>
          <a:p>
            <a:r>
              <a:rPr lang="en-US" dirty="0"/>
              <a:t>Surveillance Improvement</a:t>
            </a:r>
          </a:p>
        </p:txBody>
      </p:sp>
      <p:sp>
        <p:nvSpPr>
          <p:cNvPr id="4" name="Slide Number Placeholder 3">
            <a:extLst>
              <a:ext uri="{FF2B5EF4-FFF2-40B4-BE49-F238E27FC236}">
                <a16:creationId xmlns:a16="http://schemas.microsoft.com/office/drawing/2014/main" id="{10DF5086-17A0-4F83-9959-AD6B0D2374D2}"/>
              </a:ext>
            </a:extLst>
          </p:cNvPr>
          <p:cNvSpPr>
            <a:spLocks noGrp="1"/>
          </p:cNvSpPr>
          <p:nvPr>
            <p:ph type="sldNum" sz="quarter" idx="12"/>
          </p:nvPr>
        </p:nvSpPr>
        <p:spPr/>
        <p:txBody>
          <a:bodyPr/>
          <a:lstStyle/>
          <a:p>
            <a:fld id="{ABB8925F-B6BB-49B0-9469-5285B9C99CB3}" type="slidenum">
              <a:rPr lang="en-US" smtClean="0"/>
              <a:pPr/>
              <a:t>39</a:t>
            </a:fld>
            <a:endParaRPr lang="en-US" dirty="0"/>
          </a:p>
        </p:txBody>
      </p:sp>
      <p:sp>
        <p:nvSpPr>
          <p:cNvPr id="5" name="TextBox 4">
            <a:extLst>
              <a:ext uri="{FF2B5EF4-FFF2-40B4-BE49-F238E27FC236}">
                <a16:creationId xmlns:a16="http://schemas.microsoft.com/office/drawing/2014/main" id="{BD5709DB-EFFD-49BC-948E-ED3B5360F41A}"/>
              </a:ext>
            </a:extLst>
          </p:cNvPr>
          <p:cNvSpPr txBox="1"/>
          <p:nvPr/>
        </p:nvSpPr>
        <p:spPr>
          <a:xfrm>
            <a:off x="2767406" y="530387"/>
            <a:ext cx="6112507" cy="1015663"/>
          </a:xfrm>
          <a:prstGeom prst="rect">
            <a:avLst/>
          </a:prstGeom>
          <a:noFill/>
        </p:spPr>
        <p:txBody>
          <a:bodyPr wrap="none" rtlCol="0">
            <a:spAutoFit/>
          </a:bodyPr>
          <a:lstStyle/>
          <a:p>
            <a:r>
              <a:rPr lang="en-US" sz="6000" dirty="0"/>
              <a:t>IMPLEMENTATION </a:t>
            </a:r>
          </a:p>
        </p:txBody>
      </p:sp>
    </p:spTree>
    <p:extLst>
      <p:ext uri="{BB962C8B-B14F-4D97-AF65-F5344CB8AC3E}">
        <p14:creationId xmlns:p14="http://schemas.microsoft.com/office/powerpoint/2010/main" val="216167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229-F9A7-4040-83FB-2DD3EE34CA28}"/>
              </a:ext>
            </a:extLst>
          </p:cNvPr>
          <p:cNvSpPr>
            <a:spLocks noGrp="1"/>
          </p:cNvSpPr>
          <p:nvPr>
            <p:ph type="title"/>
          </p:nvPr>
        </p:nvSpPr>
        <p:spPr/>
        <p:txBody>
          <a:bodyPr/>
          <a:lstStyle/>
          <a:p>
            <a:r>
              <a:rPr lang="en-US" dirty="0"/>
              <a:t>Preventing Transmission</a:t>
            </a:r>
          </a:p>
        </p:txBody>
      </p:sp>
      <p:sp>
        <p:nvSpPr>
          <p:cNvPr id="3" name="Content Placeholder 2">
            <a:extLst>
              <a:ext uri="{FF2B5EF4-FFF2-40B4-BE49-F238E27FC236}">
                <a16:creationId xmlns:a16="http://schemas.microsoft.com/office/drawing/2014/main" id="{5E6B4375-DB0E-4A9E-B772-D95836FF17C1}"/>
              </a:ext>
            </a:extLst>
          </p:cNvPr>
          <p:cNvSpPr>
            <a:spLocks noGrp="1"/>
          </p:cNvSpPr>
          <p:nvPr>
            <p:ph idx="1"/>
          </p:nvPr>
        </p:nvSpPr>
        <p:spPr/>
        <p:txBody>
          <a:bodyPr/>
          <a:lstStyle/>
          <a:p>
            <a:r>
              <a:rPr lang="en-US" dirty="0"/>
              <a:t>HBsAg screening is required for ALL pregnancies in Kentucky</a:t>
            </a:r>
          </a:p>
          <a:p>
            <a:r>
              <a:rPr lang="en-US" dirty="0"/>
              <a:t>Infants born to </a:t>
            </a:r>
            <a:r>
              <a:rPr lang="en-US" dirty="0" err="1"/>
              <a:t>HBsAG</a:t>
            </a:r>
            <a:r>
              <a:rPr lang="en-US" dirty="0"/>
              <a:t> + women should receive </a:t>
            </a:r>
          </a:p>
          <a:p>
            <a:pPr lvl="1"/>
            <a:r>
              <a:rPr lang="en-US" dirty="0"/>
              <a:t>HBIG and a dose of single-antigen Hepatitis B vaccine within 12 hours of birth</a:t>
            </a:r>
          </a:p>
          <a:p>
            <a:pPr lvl="1"/>
            <a:r>
              <a:rPr lang="en-US" dirty="0"/>
              <a:t>A complete series of hepatitis B vaccines</a:t>
            </a:r>
          </a:p>
          <a:p>
            <a:pPr lvl="1"/>
            <a:r>
              <a:rPr lang="en-US" dirty="0"/>
              <a:t>Postvaccination serology testing between 9-12 months of age or 1-2 months after vaccine completions series</a:t>
            </a:r>
          </a:p>
          <a:p>
            <a:r>
              <a:rPr lang="en-US" b="1" dirty="0"/>
              <a:t>Completion of the HBIG and Hepatitis B vaccine series is up to 94% effective in preventing perinatal transmission! </a:t>
            </a:r>
          </a:p>
          <a:p>
            <a:pPr marL="0" marR="0" lvl="0" indent="0" algn="ctr" defTabSz="914400" rtl="0" eaLnBrk="1" fontAlgn="auto" latinLnBrk="0" hangingPunct="1">
              <a:lnSpc>
                <a:spcPct val="90000"/>
              </a:lnSpc>
              <a:spcBef>
                <a:spcPts val="1000"/>
              </a:spcBef>
              <a:spcAft>
                <a:spcPts val="0"/>
              </a:spcAft>
              <a:buClr>
                <a:srgbClr val="92D050"/>
              </a:buClr>
              <a:buSzPct val="100000"/>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90000"/>
              </a:lnSpc>
              <a:spcBef>
                <a:spcPts val="1000"/>
              </a:spcBef>
              <a:spcAft>
                <a:spcPts val="0"/>
              </a:spcAft>
              <a:buClr>
                <a:srgbClr val="92D050"/>
              </a:buClr>
              <a:buSzPct val="100000"/>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https://www.cdc.gov/vaccines/programs/perinatal-hepb/downloads/HepB-Provider-tipsheet-508.pdf</a:t>
            </a:r>
          </a:p>
          <a:p>
            <a:pPr lvl="1"/>
            <a:endParaRPr lang="en-US" dirty="0"/>
          </a:p>
        </p:txBody>
      </p:sp>
      <p:sp>
        <p:nvSpPr>
          <p:cNvPr id="4" name="Slide Number Placeholder 3">
            <a:extLst>
              <a:ext uri="{FF2B5EF4-FFF2-40B4-BE49-F238E27FC236}">
                <a16:creationId xmlns:a16="http://schemas.microsoft.com/office/drawing/2014/main" id="{8188BD8A-3409-439B-B7DB-3E914AEB8D81}"/>
              </a:ext>
            </a:extLst>
          </p:cNvPr>
          <p:cNvSpPr>
            <a:spLocks noGrp="1"/>
          </p:cNvSpPr>
          <p:nvPr>
            <p:ph type="sldNum" sz="quarter" idx="12"/>
          </p:nvPr>
        </p:nvSpPr>
        <p:spPr/>
        <p:txBody>
          <a:bodyPr/>
          <a:lstStyle/>
          <a:p>
            <a:fld id="{ABB8925F-B6BB-49B0-9469-5285B9C99CB3}" type="slidenum">
              <a:rPr lang="en-US" smtClean="0"/>
              <a:pPr/>
              <a:t>4</a:t>
            </a:fld>
            <a:endParaRPr lang="en-US" dirty="0"/>
          </a:p>
        </p:txBody>
      </p:sp>
    </p:spTree>
    <p:extLst>
      <p:ext uri="{BB962C8B-B14F-4D97-AF65-F5344CB8AC3E}">
        <p14:creationId xmlns:p14="http://schemas.microsoft.com/office/powerpoint/2010/main" val="355918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087DC-98FE-68A9-D1E5-8DDFFC0B99C2}"/>
              </a:ext>
            </a:extLst>
          </p:cNvPr>
          <p:cNvSpPr>
            <a:spLocks noGrp="1"/>
          </p:cNvSpPr>
          <p:nvPr>
            <p:ph type="ctrTitle"/>
          </p:nvPr>
        </p:nvSpPr>
        <p:spPr>
          <a:xfrm>
            <a:off x="1464179" y="213519"/>
            <a:ext cx="9144000" cy="2387600"/>
          </a:xfrm>
        </p:spPr>
        <p:txBody>
          <a:bodyPr>
            <a:normAutofit/>
          </a:bodyPr>
          <a:lstStyle/>
          <a:p>
            <a:br>
              <a:rPr lang="en-US" dirty="0"/>
            </a:br>
            <a:endParaRPr lang="en-US" dirty="0"/>
          </a:p>
        </p:txBody>
      </p:sp>
      <p:sp>
        <p:nvSpPr>
          <p:cNvPr id="3" name="Subtitle 2">
            <a:extLst>
              <a:ext uri="{FF2B5EF4-FFF2-40B4-BE49-F238E27FC236}">
                <a16:creationId xmlns:a16="http://schemas.microsoft.com/office/drawing/2014/main" id="{3E206E57-7024-BA83-C631-43CF8E62715D}"/>
              </a:ext>
            </a:extLst>
          </p:cNvPr>
          <p:cNvSpPr>
            <a:spLocks noGrp="1"/>
          </p:cNvSpPr>
          <p:nvPr>
            <p:ph type="subTitle" idx="1"/>
          </p:nvPr>
        </p:nvSpPr>
        <p:spPr>
          <a:xfrm>
            <a:off x="1338183" y="1721901"/>
            <a:ext cx="9269996" cy="1928166"/>
          </a:xfrm>
        </p:spPr>
        <p:txBody>
          <a:bodyPr>
            <a:normAutofit fontScale="92500" lnSpcReduction="10000"/>
          </a:bodyPr>
          <a:lstStyle/>
          <a:p>
            <a:pPr>
              <a:lnSpc>
                <a:spcPct val="120000"/>
              </a:lnSpc>
            </a:pPr>
            <a:endParaRPr lang="en-US" dirty="0">
              <a:latin typeface="Times New Roman" panose="02020603050405020304" pitchFamily="18" charset="0"/>
              <a:cs typeface="Times New Roman" panose="02020603050405020304" pitchFamily="18" charset="0"/>
            </a:endParaRPr>
          </a:p>
          <a:p>
            <a:pPr>
              <a:lnSpc>
                <a:spcPct val="120000"/>
              </a:lnSpc>
            </a:pPr>
            <a:r>
              <a:rPr lang="en-US" sz="3000" u="sng" dirty="0">
                <a:latin typeface="Times New Roman" panose="02020603050405020304" pitchFamily="18" charset="0"/>
                <a:cs typeface="Times New Roman" panose="02020603050405020304" pitchFamily="18" charset="0"/>
                <a:hlinkClick r:id="rId3"/>
              </a:rPr>
              <a:t>https://kyrha.org/khamp</a:t>
            </a:r>
            <a:endParaRPr lang="en-US" sz="3000" u="sng" dirty="0">
              <a:latin typeface="Times New Roman" panose="02020603050405020304" pitchFamily="18" charset="0"/>
              <a:cs typeface="Times New Roman" panose="02020603050405020304" pitchFamily="18" charset="0"/>
            </a:endParaRPr>
          </a:p>
          <a:p>
            <a:pPr>
              <a:lnSpc>
                <a:spcPct val="120000"/>
              </a:lnSpc>
            </a:pPr>
            <a:r>
              <a:rPr lang="en-US" sz="2400" b="1" i="1" dirty="0">
                <a:latin typeface="Times New Roman" panose="02020603050405020304" pitchFamily="18" charset="0"/>
                <a:cs typeface="Times New Roman" panose="02020603050405020304" pitchFamily="18" charset="0"/>
              </a:rPr>
              <a:t>Goal: Increase the number of people with hepatitis C infection </a:t>
            </a:r>
            <a:r>
              <a:rPr lang="en-US" sz="2400" b="1" i="1" u="sng" dirty="0">
                <a:latin typeface="Times New Roman" panose="02020603050405020304" pitchFamily="18" charset="0"/>
                <a:cs typeface="Times New Roman" panose="02020603050405020304" pitchFamily="18" charset="0"/>
              </a:rPr>
              <a:t>linked to care and CURED</a:t>
            </a:r>
            <a:r>
              <a:rPr lang="en-US" sz="2400" b="1" i="1" dirty="0">
                <a:latin typeface="Times New Roman" panose="02020603050405020304" pitchFamily="18" charset="0"/>
                <a:cs typeface="Times New Roman" panose="02020603050405020304" pitchFamily="18" charset="0"/>
              </a:rPr>
              <a:t> in high-risk, low resource settings </a:t>
            </a:r>
          </a:p>
          <a:p>
            <a:endParaRPr lang="en-US" u="sng"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48882FD-E566-9480-126F-94438DDFBB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87" t="12198" r="32224" b="72254"/>
          <a:stretch/>
        </p:blipFill>
        <p:spPr>
          <a:xfrm>
            <a:off x="1826052" y="0"/>
            <a:ext cx="8845125" cy="2320413"/>
          </a:xfrm>
          <a:prstGeom prst="rect">
            <a:avLst/>
          </a:prstGeom>
        </p:spPr>
      </p:pic>
      <p:pic>
        <p:nvPicPr>
          <p:cNvPr id="7" name="Picture 6">
            <a:extLst>
              <a:ext uri="{FF2B5EF4-FFF2-40B4-BE49-F238E27FC236}">
                <a16:creationId xmlns:a16="http://schemas.microsoft.com/office/drawing/2014/main" id="{66F56DBB-E924-04C5-D576-68AC800E7E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277" t="31485" r="8831" b="23954"/>
          <a:stretch/>
        </p:blipFill>
        <p:spPr>
          <a:xfrm>
            <a:off x="273363" y="3870985"/>
            <a:ext cx="3700298" cy="2574928"/>
          </a:xfrm>
          <a:prstGeom prst="rect">
            <a:avLst/>
          </a:prstGeom>
          <a:effectLst/>
        </p:spPr>
      </p:pic>
      <p:sp>
        <p:nvSpPr>
          <p:cNvPr id="9" name="TextBox 8">
            <a:extLst>
              <a:ext uri="{FF2B5EF4-FFF2-40B4-BE49-F238E27FC236}">
                <a16:creationId xmlns:a16="http://schemas.microsoft.com/office/drawing/2014/main" id="{0F109FB0-4339-231D-19D3-B88864D80AEF}"/>
              </a:ext>
            </a:extLst>
          </p:cNvPr>
          <p:cNvSpPr txBox="1"/>
          <p:nvPr/>
        </p:nvSpPr>
        <p:spPr>
          <a:xfrm>
            <a:off x="6490742" y="3870985"/>
            <a:ext cx="4901784" cy="2585323"/>
          </a:xfrm>
          <a:prstGeom prst="rect">
            <a:avLst/>
          </a:prstGeom>
          <a:noFill/>
          <a:ln>
            <a:solidFill>
              <a:schemeClr val="bg1">
                <a:lumMod val="85000"/>
              </a:schemeClr>
            </a:solidFill>
          </a:ln>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lang="en-US" sz="2400" dirty="0">
                <a:effectLst/>
                <a:latin typeface="Times New Roman" panose="02020603050405020304" pitchFamily="18" charset="0"/>
                <a:cs typeface="Times New Roman" panose="02020603050405020304" pitchFamily="18" charset="0"/>
              </a:rPr>
              <a:t>Free training and mentoring program for healthcare providers:</a:t>
            </a:r>
            <a:endParaRPr lang="en-US" sz="2400" kern="1200"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spcBef>
                <a:spcPts val="0"/>
              </a:spcBef>
              <a:spcAft>
                <a:spcPts val="0"/>
              </a:spcAft>
              <a:buClrTx/>
              <a:buSzTx/>
              <a:buFontTx/>
              <a:buNone/>
              <a:tabLst/>
              <a:defRPr/>
            </a:pPr>
            <a:r>
              <a:rPr lang="en-US" sz="2400" kern="1200" dirty="0">
                <a:latin typeface="Times New Roman" panose="02020603050405020304" pitchFamily="18" charset="0"/>
                <a:cs typeface="Times New Roman" panose="02020603050405020304" pitchFamily="18" charset="0"/>
              </a:rPr>
              <a:t>Education on Hepatitis C Virus, epidemiology, diagnosis, management, treatment, prevention and after cure planning</a:t>
            </a:r>
          </a:p>
          <a:p>
            <a:pPr marL="0" marR="0" lvl="0" indent="0" defTabSz="914400" rtl="0" eaLnBrk="1" fontAlgn="auto" latinLnBrk="0" hangingPunct="1">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32201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 y="305165"/>
            <a:ext cx="11292840" cy="1178471"/>
          </a:xfrm>
        </p:spPr>
        <p:txBody>
          <a:bodyPr/>
          <a:lstStyle/>
          <a:p>
            <a:r>
              <a:rPr lang="en-US"/>
              <a:t>Contacts</a:t>
            </a:r>
          </a:p>
        </p:txBody>
      </p:sp>
      <p:sp>
        <p:nvSpPr>
          <p:cNvPr id="3" name="Slide Number Placeholder 2"/>
          <p:cNvSpPr>
            <a:spLocks noGrp="1"/>
          </p:cNvSpPr>
          <p:nvPr>
            <p:ph type="sldNum" sz="quarter" idx="12"/>
          </p:nvPr>
        </p:nvSpPr>
        <p:spPr/>
        <p:txBody>
          <a:bodyPr/>
          <a:lstStyle/>
          <a:p>
            <a:fld id="{ABB8925F-B6BB-49B0-9469-5285B9C99CB3}" type="slidenum">
              <a:rPr lang="en-US" smtClean="0"/>
              <a:pPr/>
              <a:t>41</a:t>
            </a:fld>
            <a:endParaRPr lang="en-US"/>
          </a:p>
        </p:txBody>
      </p:sp>
      <p:sp>
        <p:nvSpPr>
          <p:cNvPr id="5" name="Content Placeholder 2"/>
          <p:cNvSpPr txBox="1">
            <a:spLocks/>
          </p:cNvSpPr>
          <p:nvPr/>
        </p:nvSpPr>
        <p:spPr>
          <a:xfrm>
            <a:off x="838200" y="1483636"/>
            <a:ext cx="10515600" cy="469332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000" b="1" dirty="0">
                <a:solidFill>
                  <a:sysClr val="windowText" lastClr="000000"/>
                </a:solidFill>
              </a:rPr>
              <a:t>KDPH Viral Hepatitis Program Staff:</a:t>
            </a:r>
          </a:p>
          <a:p>
            <a:pPr>
              <a:defRPr/>
            </a:pPr>
            <a:r>
              <a:rPr lang="en-US" sz="2000" dirty="0">
                <a:solidFill>
                  <a:sysClr val="windowText" lastClr="000000"/>
                </a:solidFill>
              </a:rPr>
              <a:t>Dia Obonyo </a:t>
            </a:r>
            <a:r>
              <a:rPr lang="en-US" sz="2000" dirty="0">
                <a:solidFill>
                  <a:sysClr val="windowText" lastClr="000000"/>
                </a:solidFill>
                <a:hlinkClick r:id="rId3"/>
              </a:rPr>
              <a:t>dia.obonyo@ky.gov</a:t>
            </a:r>
            <a:endParaRPr lang="en-US" sz="2000" dirty="0">
              <a:solidFill>
                <a:sysClr val="windowText" lastClr="000000"/>
              </a:solidFill>
            </a:endParaRPr>
          </a:p>
          <a:p>
            <a:pPr>
              <a:defRPr/>
            </a:pPr>
            <a:r>
              <a:rPr lang="en-US" sz="2000" noProof="0" dirty="0">
                <a:solidFill>
                  <a:sysClr val="windowText" lastClr="000000"/>
                </a:solidFill>
                <a:latin typeface="Calibri" panose="020F0502020204030204"/>
              </a:rPr>
              <a:t>Claire Holladay </a:t>
            </a:r>
            <a:r>
              <a:rPr lang="en-US" sz="2000" noProof="0" dirty="0" err="1">
                <a:solidFill>
                  <a:sysClr val="windowText" lastClr="000000"/>
                </a:solidFill>
                <a:latin typeface="Calibri" panose="020F0502020204030204"/>
                <a:hlinkClick r:id="rId4"/>
              </a:rPr>
              <a:t>claire</a:t>
            </a:r>
            <a:r>
              <a:rPr lang="en-US" sz="2000" dirty="0">
                <a:solidFill>
                  <a:sysClr val="windowText" lastClr="000000"/>
                </a:solidFill>
                <a:latin typeface="Calibri" panose="020F0502020204030204"/>
                <a:hlinkClick r:id="rId4"/>
              </a:rPr>
              <a:t>.holladay@ky.gov</a:t>
            </a:r>
            <a:r>
              <a:rPr lang="en-US" sz="2000" dirty="0">
                <a:solidFill>
                  <a:sysClr val="windowText" lastClr="000000"/>
                </a:solidFill>
                <a:latin typeface="Calibri" panose="020F0502020204030204"/>
              </a:rPr>
              <a:t> </a:t>
            </a:r>
          </a:p>
          <a:p>
            <a:pPr>
              <a:defRPr/>
            </a:pPr>
            <a:r>
              <a:rPr lang="en-US" sz="2000" dirty="0">
                <a:solidFill>
                  <a:sysClr val="windowText" lastClr="000000"/>
                </a:solidFill>
              </a:rPr>
              <a:t>Jordan Murphy </a:t>
            </a:r>
            <a:r>
              <a:rPr lang="en-US" sz="2000" dirty="0">
                <a:solidFill>
                  <a:sysClr val="windowText" lastClr="000000"/>
                </a:solidFill>
                <a:hlinkClick r:id="rId5"/>
              </a:rPr>
              <a:t>Jordan.murphy@ky.gov</a:t>
            </a:r>
            <a:r>
              <a:rPr lang="en-US" sz="2000" dirty="0">
                <a:solidFill>
                  <a:sysClr val="windowText" lastClr="000000"/>
                </a:solidFill>
              </a:rPr>
              <a:t> </a:t>
            </a:r>
          </a:p>
          <a:p>
            <a:pPr marL="0" indent="0">
              <a:buNone/>
              <a:defRPr/>
            </a:pPr>
            <a:endParaRPr lang="en-US" sz="2000" dirty="0">
              <a:solidFill>
                <a:sysClr val="windowText" lastClr="000000"/>
              </a:solidFill>
              <a:latin typeface="Calibri" panose="020F0502020204030204"/>
            </a:endParaRPr>
          </a:p>
          <a:p>
            <a:pPr marL="0" indent="0">
              <a:buNone/>
              <a:defRPr/>
            </a:pPr>
            <a:r>
              <a:rPr lang="en-US" sz="2000" dirty="0">
                <a:solidFill>
                  <a:sysClr val="windowText" lastClr="000000"/>
                </a:solidFill>
                <a:latin typeface="Calibri" panose="020F0502020204030204"/>
              </a:rPr>
              <a:t>Viral Hepatitis Program email: </a:t>
            </a:r>
            <a:r>
              <a:rPr lang="en-US" sz="2000" dirty="0">
                <a:solidFill>
                  <a:sysClr val="windowText" lastClr="000000"/>
                </a:solidFill>
                <a:latin typeface="Calibri" panose="020F0502020204030204"/>
                <a:hlinkClick r:id="rId6"/>
              </a:rPr>
              <a:t>vhp@ky.gov</a:t>
            </a:r>
            <a:r>
              <a:rPr lang="en-US" sz="2000" dirty="0">
                <a:solidFill>
                  <a:sysClr val="windowText" lastClr="000000"/>
                </a:solidFill>
                <a:latin typeface="Calibri" panose="020F0502020204030204"/>
              </a:rPr>
              <a:t> </a:t>
            </a:r>
          </a:p>
          <a:p>
            <a:pPr marL="0" indent="0">
              <a:buNone/>
              <a:defRPr/>
            </a:pPr>
            <a:endParaRPr lang="en-US" sz="2000" dirty="0">
              <a:solidFill>
                <a:sysClr val="windowText" lastClr="000000"/>
              </a:solidFill>
              <a:latin typeface="Calibri" panose="020F0502020204030204"/>
            </a:endParaRPr>
          </a:p>
          <a:p>
            <a:pPr marL="0" indent="0">
              <a:buNone/>
              <a:defRPr/>
            </a:pPr>
            <a:r>
              <a:rPr lang="en-US" sz="2000" b="1" dirty="0">
                <a:solidFill>
                  <a:sysClr val="windowText" lastClr="000000"/>
                </a:solidFill>
                <a:latin typeface="Calibri" panose="020F0502020204030204"/>
              </a:rPr>
              <a:t>Data request link:</a:t>
            </a:r>
            <a:r>
              <a:rPr lang="en-US" sz="2000" dirty="0">
                <a:solidFill>
                  <a:sysClr val="windowText" lastClr="000000"/>
                </a:solidFill>
                <a:latin typeface="Calibri" panose="020F0502020204030204"/>
              </a:rPr>
              <a:t> </a:t>
            </a:r>
            <a:r>
              <a:rPr lang="en-US" sz="2000" dirty="0">
                <a:solidFill>
                  <a:sysClr val="windowText" lastClr="000000"/>
                </a:solidFill>
                <a:latin typeface="Calibri" panose="020F0502020204030204"/>
                <a:hlinkClick r:id="rId7"/>
              </a:rPr>
              <a:t>https://redcap.chfs.ky.gov/surveys/?s=T3E3448XKW3J4JE9</a:t>
            </a:r>
            <a:endParaRPr lang="en-US" sz="2000" dirty="0">
              <a:solidFill>
                <a:sysClr val="windowText" lastClr="000000"/>
              </a:solidFill>
              <a:latin typeface="Calibri" panose="020F0502020204030204"/>
            </a:endParaRPr>
          </a:p>
          <a:p>
            <a:pPr marL="0" indent="0">
              <a:buNone/>
              <a:defRPr/>
            </a:pPr>
            <a:r>
              <a:rPr lang="en-US" sz="2000" dirty="0">
                <a:solidFill>
                  <a:sysClr val="windowText" lastClr="000000"/>
                </a:solidFill>
                <a:latin typeface="Calibri" panose="020F0502020204030204"/>
              </a:rPr>
              <a:t>​</a:t>
            </a:r>
          </a:p>
          <a:p>
            <a:pPr marL="0" indent="0">
              <a:buNone/>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KDPH Viral Hepatitis Program Website:</a:t>
            </a:r>
          </a:p>
          <a:p>
            <a:pPr marL="0" indent="0">
              <a:buNone/>
              <a:defRPr/>
            </a:pPr>
            <a:r>
              <a:rPr lang="en-US" sz="1800" dirty="0">
                <a:hlinkClick r:id="rId8"/>
              </a:rPr>
              <a:t>Viral Hepatitis Program - Cabinet for Health and Family Services (ky.gov)</a:t>
            </a:r>
            <a:endParaRPr lang="en-US" dirty="0">
              <a:solidFill>
                <a:sysClr val="windowText" lastClr="000000"/>
              </a:solidFill>
              <a:latin typeface="Calibri" panose="020F0502020204030204"/>
            </a:endParaRPr>
          </a:p>
          <a:p>
            <a:pPr marL="0" indent="0">
              <a:buNone/>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hlinkClick r:id="rId8"/>
              </a:rPr>
              <a:t>https://chfs.ky.gov/agencies/dph/dehp/idb/Pages/vhp.aspx</a:t>
            </a:r>
            <a:endPar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indent="0">
              <a:buNone/>
              <a:defRPr/>
            </a:pPr>
            <a:endParaRPr lang="en-US" sz="2000" dirty="0">
              <a:solidFill>
                <a:sysClr val="windowText" lastClr="000000"/>
              </a:solidFill>
              <a:latin typeface="Calibri" panose="020F0502020204030204"/>
            </a:endParaRPr>
          </a:p>
          <a:p>
            <a:pPr marL="0" indent="0">
              <a:buNone/>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7053237-123F-30D8-8963-9D2C0A731A65}"/>
              </a:ext>
            </a:extLst>
          </p:cNvPr>
          <p:cNvPicPr>
            <a:picLocks noChangeAspect="1"/>
          </p:cNvPicPr>
          <p:nvPr/>
        </p:nvPicPr>
        <p:blipFill>
          <a:blip r:embed="rId9"/>
          <a:stretch>
            <a:fillRect/>
          </a:stretch>
        </p:blipFill>
        <p:spPr>
          <a:xfrm>
            <a:off x="8826997" y="1427667"/>
            <a:ext cx="2468879" cy="2468879"/>
          </a:xfrm>
          <a:prstGeom prst="rect">
            <a:avLst/>
          </a:prstGeom>
        </p:spPr>
      </p:pic>
      <p:sp>
        <p:nvSpPr>
          <p:cNvPr id="6" name="TextBox 5">
            <a:extLst>
              <a:ext uri="{FF2B5EF4-FFF2-40B4-BE49-F238E27FC236}">
                <a16:creationId xmlns:a16="http://schemas.microsoft.com/office/drawing/2014/main" id="{A071DF6B-55CE-6A91-E4B6-22DA52B12511}"/>
              </a:ext>
            </a:extLst>
          </p:cNvPr>
          <p:cNvSpPr txBox="1"/>
          <p:nvPr/>
        </p:nvSpPr>
        <p:spPr>
          <a:xfrm>
            <a:off x="8694295" y="1083526"/>
            <a:ext cx="2734284" cy="400110"/>
          </a:xfrm>
          <a:prstGeom prst="rect">
            <a:avLst/>
          </a:prstGeom>
          <a:noFill/>
        </p:spPr>
        <p:txBody>
          <a:bodyPr wrap="square" rtlCol="0">
            <a:spAutoFit/>
          </a:bodyPr>
          <a:lstStyle/>
          <a:p>
            <a:r>
              <a:rPr lang="en-US" sz="2000" b="1" dirty="0"/>
              <a:t>KY HCV </a:t>
            </a:r>
            <a:r>
              <a:rPr lang="en-US" sz="2000" b="1" dirty="0">
                <a:solidFill>
                  <a:sysClr val="windowText" lastClr="000000"/>
                </a:solidFill>
                <a:latin typeface="Calibri" panose="020F0502020204030204"/>
              </a:rPr>
              <a:t>Elimination</a:t>
            </a:r>
            <a:r>
              <a:rPr lang="en-US" sz="2000" b="1" dirty="0"/>
              <a:t> Plan</a:t>
            </a:r>
          </a:p>
        </p:txBody>
      </p:sp>
    </p:spTree>
    <p:extLst>
      <p:ext uri="{BB962C8B-B14F-4D97-AF65-F5344CB8AC3E}">
        <p14:creationId xmlns:p14="http://schemas.microsoft.com/office/powerpoint/2010/main" val="99345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7F475-5D53-472E-02F1-F77612838FBA}"/>
              </a:ext>
            </a:extLst>
          </p:cNvPr>
          <p:cNvSpPr>
            <a:spLocks noGrp="1"/>
          </p:cNvSpPr>
          <p:nvPr>
            <p:ph type="ctrTitle"/>
          </p:nvPr>
        </p:nvSpPr>
        <p:spPr/>
        <p:txBody>
          <a:bodyPr/>
          <a:lstStyle/>
          <a:p>
            <a:r>
              <a:rPr lang="en-US" dirty="0" err="1"/>
              <a:t>Mpox</a:t>
            </a:r>
            <a:r>
              <a:rPr lang="en-US" dirty="0"/>
              <a:t> Update</a:t>
            </a:r>
          </a:p>
        </p:txBody>
      </p:sp>
      <p:sp>
        <p:nvSpPr>
          <p:cNvPr id="3" name="Subtitle 2">
            <a:extLst>
              <a:ext uri="{FF2B5EF4-FFF2-40B4-BE49-F238E27FC236}">
                <a16:creationId xmlns:a16="http://schemas.microsoft.com/office/drawing/2014/main" id="{0A9FB177-E0B9-ADD2-DB94-66BB682A2337}"/>
              </a:ext>
            </a:extLst>
          </p:cNvPr>
          <p:cNvSpPr>
            <a:spLocks noGrp="1"/>
          </p:cNvSpPr>
          <p:nvPr>
            <p:ph type="subTitle" idx="1"/>
          </p:nvPr>
        </p:nvSpPr>
        <p:spPr/>
        <p:txBody>
          <a:bodyPr/>
          <a:lstStyle/>
          <a:p>
            <a:r>
              <a:rPr lang="en-US" dirty="0"/>
              <a:t>Amy Herrington, DNP, RN, CEN, CNE</a:t>
            </a:r>
          </a:p>
        </p:txBody>
      </p:sp>
      <p:sp>
        <p:nvSpPr>
          <p:cNvPr id="4" name="Text Placeholder 3">
            <a:extLst>
              <a:ext uri="{FF2B5EF4-FFF2-40B4-BE49-F238E27FC236}">
                <a16:creationId xmlns:a16="http://schemas.microsoft.com/office/drawing/2014/main" id="{09DBF9EA-FF51-D41F-BE37-162CBB44FB5F}"/>
              </a:ext>
            </a:extLst>
          </p:cNvPr>
          <p:cNvSpPr>
            <a:spLocks noGrp="1"/>
          </p:cNvSpPr>
          <p:nvPr>
            <p:ph type="body" sz="quarter" idx="10"/>
          </p:nvPr>
        </p:nvSpPr>
        <p:spPr/>
        <p:txBody>
          <a:bodyPr/>
          <a:lstStyle/>
          <a:p>
            <a:r>
              <a:rPr lang="en-US" dirty="0"/>
              <a:t>2023</a:t>
            </a:r>
          </a:p>
        </p:txBody>
      </p:sp>
      <p:sp>
        <p:nvSpPr>
          <p:cNvPr id="5" name="Text Placeholder 4">
            <a:extLst>
              <a:ext uri="{FF2B5EF4-FFF2-40B4-BE49-F238E27FC236}">
                <a16:creationId xmlns:a16="http://schemas.microsoft.com/office/drawing/2014/main" id="{5B222397-5557-F08E-DE8A-39CFB6779553}"/>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2771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4A567-5F26-403D-B087-AC1C412F96B5}"/>
              </a:ext>
            </a:extLst>
          </p:cNvPr>
          <p:cNvSpPr>
            <a:spLocks noGrp="1"/>
          </p:cNvSpPr>
          <p:nvPr>
            <p:ph type="title"/>
          </p:nvPr>
        </p:nvSpPr>
        <p:spPr>
          <a:xfrm>
            <a:off x="556532" y="643467"/>
            <a:ext cx="11210925" cy="744836"/>
          </a:xfrm>
        </p:spPr>
        <p:txBody>
          <a:bodyPr vert="horz" lIns="91440" tIns="45720" rIns="91440" bIns="45720" rtlCol="0" anchor="ctr">
            <a:normAutofit/>
          </a:bodyPr>
          <a:lstStyle/>
          <a:p>
            <a:r>
              <a:rPr lang="en-US" sz="3200" kern="1200">
                <a:solidFill>
                  <a:schemeClr val="bg1"/>
                </a:solidFill>
                <a:latin typeface="+mj-lt"/>
                <a:ea typeface="+mj-ea"/>
                <a:cs typeface="+mj-cs"/>
              </a:rPr>
              <a:t>Reported Cases</a:t>
            </a:r>
          </a:p>
        </p:txBody>
      </p:sp>
      <p:sp>
        <p:nvSpPr>
          <p:cNvPr id="4" name="Slide Number Placeholder 3">
            <a:extLst>
              <a:ext uri="{FF2B5EF4-FFF2-40B4-BE49-F238E27FC236}">
                <a16:creationId xmlns:a16="http://schemas.microsoft.com/office/drawing/2014/main" id="{09404A4C-C797-4F5A-BD74-3718A30439C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BB8925F-B6BB-49B0-9469-5285B9C99CB3}" type="slidenum">
              <a:rPr lang="en-US" smtClean="0">
                <a:solidFill>
                  <a:schemeClr val="tx1">
                    <a:tint val="75000"/>
                  </a:schemeClr>
                </a:solidFill>
                <a:latin typeface="+mn-lt"/>
              </a:rPr>
              <a:pPr>
                <a:spcAft>
                  <a:spcPts val="600"/>
                </a:spcAft>
              </a:pPr>
              <a:t>43</a:t>
            </a:fld>
            <a:endParaRPr lang="en-US">
              <a:solidFill>
                <a:schemeClr val="tx1">
                  <a:tint val="75000"/>
                </a:schemeClr>
              </a:solidFill>
              <a:latin typeface="+mn-lt"/>
            </a:endParaRPr>
          </a:p>
        </p:txBody>
      </p:sp>
      <p:pic>
        <p:nvPicPr>
          <p:cNvPr id="7" name="Content Placeholder 6">
            <a:extLst>
              <a:ext uri="{FF2B5EF4-FFF2-40B4-BE49-F238E27FC236}">
                <a16:creationId xmlns:a16="http://schemas.microsoft.com/office/drawing/2014/main" id="{95BABDCA-4A7D-29FF-5F70-566A28171E10}"/>
              </a:ext>
            </a:extLst>
          </p:cNvPr>
          <p:cNvPicPr>
            <a:picLocks noGrp="1" noChangeAspect="1"/>
          </p:cNvPicPr>
          <p:nvPr>
            <p:ph idx="1"/>
          </p:nvPr>
        </p:nvPicPr>
        <p:blipFill>
          <a:blip r:embed="rId2"/>
          <a:stretch>
            <a:fillRect/>
          </a:stretch>
        </p:blipFill>
        <p:spPr>
          <a:xfrm>
            <a:off x="1329632" y="265043"/>
            <a:ext cx="9664724" cy="5660128"/>
          </a:xfrm>
        </p:spPr>
      </p:pic>
    </p:spTree>
    <p:extLst>
      <p:ext uri="{BB962C8B-B14F-4D97-AF65-F5344CB8AC3E}">
        <p14:creationId xmlns:p14="http://schemas.microsoft.com/office/powerpoint/2010/main" val="266926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FE3D57-BBF7-4567-BCA2-1F4ED7AACECE}"/>
              </a:ext>
            </a:extLst>
          </p:cNvPr>
          <p:cNvSpPr>
            <a:spLocks noGrp="1"/>
          </p:cNvSpPr>
          <p:nvPr>
            <p:ph type="title"/>
          </p:nvPr>
        </p:nvSpPr>
        <p:spPr>
          <a:xfrm>
            <a:off x="556532" y="643467"/>
            <a:ext cx="11210925" cy="744836"/>
          </a:xfrm>
        </p:spPr>
        <p:txBody>
          <a:bodyPr vert="horz" lIns="91440" tIns="45720" rIns="91440" bIns="45720" rtlCol="0" anchor="ctr">
            <a:normAutofit/>
          </a:bodyPr>
          <a:lstStyle/>
          <a:p>
            <a:r>
              <a:rPr lang="en-US" sz="3200" kern="1200">
                <a:solidFill>
                  <a:schemeClr val="bg1"/>
                </a:solidFill>
                <a:latin typeface="+mj-lt"/>
                <a:ea typeface="+mj-ea"/>
                <a:cs typeface="+mj-cs"/>
              </a:rPr>
              <a:t>Weekly Data</a:t>
            </a:r>
          </a:p>
        </p:txBody>
      </p:sp>
      <p:pic>
        <p:nvPicPr>
          <p:cNvPr id="7" name="Content Placeholder 6">
            <a:extLst>
              <a:ext uri="{FF2B5EF4-FFF2-40B4-BE49-F238E27FC236}">
                <a16:creationId xmlns:a16="http://schemas.microsoft.com/office/drawing/2014/main" id="{6056920D-6BE4-BC7F-D7C0-ED7D7300C152}"/>
              </a:ext>
            </a:extLst>
          </p:cNvPr>
          <p:cNvPicPr>
            <a:picLocks noGrp="1" noChangeAspect="1"/>
          </p:cNvPicPr>
          <p:nvPr>
            <p:ph idx="1"/>
          </p:nvPr>
        </p:nvPicPr>
        <p:blipFill>
          <a:blip r:embed="rId2"/>
          <a:stretch>
            <a:fillRect/>
          </a:stretch>
        </p:blipFill>
        <p:spPr>
          <a:xfrm>
            <a:off x="643467" y="2146852"/>
            <a:ext cx="10905066" cy="3313044"/>
          </a:xfrm>
          <a:prstGeom prst="rect">
            <a:avLst/>
          </a:prstGeom>
        </p:spPr>
      </p:pic>
      <p:sp>
        <p:nvSpPr>
          <p:cNvPr id="4" name="Slide Number Placeholder 3">
            <a:extLst>
              <a:ext uri="{FF2B5EF4-FFF2-40B4-BE49-F238E27FC236}">
                <a16:creationId xmlns:a16="http://schemas.microsoft.com/office/drawing/2014/main" id="{86840C40-B26A-41C6-864E-DB252CFB905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BB8925F-B6BB-49B0-9469-5285B9C99CB3}" type="slidenum">
              <a:rPr lang="en-US" smtClean="0">
                <a:solidFill>
                  <a:schemeClr val="tx1">
                    <a:tint val="75000"/>
                  </a:schemeClr>
                </a:solidFill>
                <a:latin typeface="+mn-lt"/>
              </a:rPr>
              <a:pPr>
                <a:spcAft>
                  <a:spcPts val="600"/>
                </a:spcAft>
              </a:pPr>
              <a:t>44</a:t>
            </a:fld>
            <a:endParaRPr lang="en-US">
              <a:solidFill>
                <a:schemeClr val="tx1">
                  <a:tint val="75000"/>
                </a:schemeClr>
              </a:solidFill>
              <a:latin typeface="+mn-lt"/>
            </a:endParaRPr>
          </a:p>
        </p:txBody>
      </p:sp>
    </p:spTree>
    <p:extLst>
      <p:ext uri="{BB962C8B-B14F-4D97-AF65-F5344CB8AC3E}">
        <p14:creationId xmlns:p14="http://schemas.microsoft.com/office/powerpoint/2010/main" val="214389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Chart, treemap chart&#10;&#10;Description automatically generated">
            <a:extLst>
              <a:ext uri="{FF2B5EF4-FFF2-40B4-BE49-F238E27FC236}">
                <a16:creationId xmlns:a16="http://schemas.microsoft.com/office/drawing/2014/main" id="{798DC5C7-288A-88EE-2291-D122A822A33C}"/>
              </a:ext>
            </a:extLst>
          </p:cNvPr>
          <p:cNvPicPr>
            <a:picLocks noGrp="1" noChangeAspect="1"/>
          </p:cNvPicPr>
          <p:nvPr>
            <p:ph idx="1"/>
          </p:nvPr>
        </p:nvPicPr>
        <p:blipFill>
          <a:blip r:embed="rId2"/>
          <a:stretch>
            <a:fillRect/>
          </a:stretch>
        </p:blipFill>
        <p:spPr>
          <a:xfrm>
            <a:off x="334061" y="1086677"/>
            <a:ext cx="11523877" cy="4333461"/>
          </a:xfrm>
          <a:prstGeom prst="rect">
            <a:avLst/>
          </a:prstGeom>
        </p:spPr>
      </p:pic>
      <p:sp>
        <p:nvSpPr>
          <p:cNvPr id="4" name="Slide Number Placeholder 3">
            <a:extLst>
              <a:ext uri="{FF2B5EF4-FFF2-40B4-BE49-F238E27FC236}">
                <a16:creationId xmlns:a16="http://schemas.microsoft.com/office/drawing/2014/main" id="{21F1FA81-0840-9B0C-DF51-508D761763E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BB8925F-B6BB-49B0-9469-5285B9C99CB3}" type="slidenum">
              <a:rPr lang="en-US" smtClean="0">
                <a:solidFill>
                  <a:schemeClr val="tx1">
                    <a:tint val="75000"/>
                  </a:schemeClr>
                </a:solidFill>
                <a:latin typeface="+mn-lt"/>
              </a:rPr>
              <a:pPr>
                <a:spcAft>
                  <a:spcPts val="600"/>
                </a:spcAft>
              </a:pPr>
              <a:t>45</a:t>
            </a:fld>
            <a:endParaRPr lang="en-US">
              <a:solidFill>
                <a:schemeClr val="tx1">
                  <a:tint val="75000"/>
                </a:schemeClr>
              </a:solidFill>
              <a:latin typeface="+mn-lt"/>
            </a:endParaRPr>
          </a:p>
        </p:txBody>
      </p:sp>
    </p:spTree>
    <p:extLst>
      <p:ext uri="{BB962C8B-B14F-4D97-AF65-F5344CB8AC3E}">
        <p14:creationId xmlns:p14="http://schemas.microsoft.com/office/powerpoint/2010/main" val="29956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a:extLst>
              <a:ext uri="{FF2B5EF4-FFF2-40B4-BE49-F238E27FC236}">
                <a16:creationId xmlns:a16="http://schemas.microsoft.com/office/drawing/2014/main" id="{31878324-81BC-301E-C194-D72D26EED843}"/>
              </a:ext>
            </a:extLst>
          </p:cNvPr>
          <p:cNvPicPr>
            <a:picLocks noGrp="1" noChangeAspect="1"/>
          </p:cNvPicPr>
          <p:nvPr>
            <p:ph idx="1"/>
          </p:nvPr>
        </p:nvPicPr>
        <p:blipFill rotWithShape="1">
          <a:blip r:embed="rId2"/>
          <a:srcRect t="3035"/>
          <a:stretch/>
        </p:blipFill>
        <p:spPr>
          <a:xfrm>
            <a:off x="20" y="1282"/>
            <a:ext cx="12191980" cy="6856718"/>
          </a:xfrm>
          <a:prstGeom prst="rect">
            <a:avLst/>
          </a:prstGeom>
        </p:spPr>
      </p:pic>
      <p:sp>
        <p:nvSpPr>
          <p:cNvPr id="4" name="Slide Number Placeholder 3">
            <a:extLst>
              <a:ext uri="{FF2B5EF4-FFF2-40B4-BE49-F238E27FC236}">
                <a16:creationId xmlns:a16="http://schemas.microsoft.com/office/drawing/2014/main" id="{04341DA6-6572-D77B-1D4A-8D9066A1221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BB8925F-B6BB-49B0-9469-5285B9C99CB3}" type="slidenum">
              <a:rPr lang="en-US">
                <a:solidFill>
                  <a:srgbClr val="FFFFFF"/>
                </a:solidFill>
                <a:latin typeface="+mn-lt"/>
              </a:rPr>
              <a:pPr>
                <a:spcAft>
                  <a:spcPts val="600"/>
                </a:spcAft>
              </a:pPr>
              <a:t>46</a:t>
            </a:fld>
            <a:endParaRPr lang="en-US">
              <a:solidFill>
                <a:srgbClr val="FFFFFF"/>
              </a:solidFill>
              <a:latin typeface="+mn-lt"/>
            </a:endParaRPr>
          </a:p>
        </p:txBody>
      </p:sp>
    </p:spTree>
    <p:extLst>
      <p:ext uri="{BB962C8B-B14F-4D97-AF65-F5344CB8AC3E}">
        <p14:creationId xmlns:p14="http://schemas.microsoft.com/office/powerpoint/2010/main" val="93970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BD374-1EEC-423C-8F31-93D87A62BFC8}"/>
              </a:ext>
            </a:extLst>
          </p:cNvPr>
          <p:cNvSpPr>
            <a:spLocks noGrp="1"/>
          </p:cNvSpPr>
          <p:nvPr>
            <p:ph type="title"/>
          </p:nvPr>
        </p:nvSpPr>
        <p:spPr/>
        <p:txBody>
          <a:bodyPr/>
          <a:lstStyle/>
          <a:p>
            <a:r>
              <a:rPr lang="en-US" dirty="0" err="1"/>
              <a:t>Mpox</a:t>
            </a:r>
            <a:r>
              <a:rPr lang="en-US" dirty="0"/>
              <a:t> Resources</a:t>
            </a:r>
          </a:p>
        </p:txBody>
      </p:sp>
      <p:sp>
        <p:nvSpPr>
          <p:cNvPr id="3" name="Content Placeholder 2">
            <a:extLst>
              <a:ext uri="{FF2B5EF4-FFF2-40B4-BE49-F238E27FC236}">
                <a16:creationId xmlns:a16="http://schemas.microsoft.com/office/drawing/2014/main" id="{2847FABF-75B7-4C4E-90DE-397D15768615}"/>
              </a:ext>
            </a:extLst>
          </p:cNvPr>
          <p:cNvSpPr>
            <a:spLocks noGrp="1"/>
          </p:cNvSpPr>
          <p:nvPr>
            <p:ph idx="1"/>
          </p:nvPr>
        </p:nvSpPr>
        <p:spPr/>
        <p:txBody>
          <a:bodyPr/>
          <a:lstStyle/>
          <a:p>
            <a:r>
              <a:rPr lang="en-US" dirty="0" err="1"/>
              <a:t>Mpox</a:t>
            </a:r>
            <a:r>
              <a:rPr lang="en-US" dirty="0"/>
              <a:t> website</a:t>
            </a:r>
          </a:p>
          <a:p>
            <a:pPr lvl="1"/>
            <a:r>
              <a:rPr lang="en-US" dirty="0">
                <a:hlinkClick r:id="rId2"/>
              </a:rPr>
              <a:t>https://www.chfs.ky.gov/agencies/dph/dehp/idb/Pages/monkeypox.aspx</a:t>
            </a:r>
            <a:endParaRPr lang="en-US" dirty="0"/>
          </a:p>
          <a:p>
            <a:pPr lvl="2"/>
            <a:r>
              <a:rPr lang="en-US" dirty="0"/>
              <a:t>Disease information</a:t>
            </a:r>
          </a:p>
          <a:p>
            <a:pPr lvl="2"/>
            <a:r>
              <a:rPr lang="en-US" dirty="0"/>
              <a:t>Testing recommendations</a:t>
            </a:r>
          </a:p>
          <a:p>
            <a:pPr lvl="2"/>
            <a:r>
              <a:rPr lang="en-US" dirty="0"/>
              <a:t>Treatment options</a:t>
            </a:r>
          </a:p>
          <a:p>
            <a:pPr lvl="2"/>
            <a:r>
              <a:rPr lang="en-US" dirty="0"/>
              <a:t>Vaccination information</a:t>
            </a:r>
          </a:p>
        </p:txBody>
      </p:sp>
      <p:sp>
        <p:nvSpPr>
          <p:cNvPr id="4" name="Slide Number Placeholder 3">
            <a:extLst>
              <a:ext uri="{FF2B5EF4-FFF2-40B4-BE49-F238E27FC236}">
                <a16:creationId xmlns:a16="http://schemas.microsoft.com/office/drawing/2014/main" id="{9BCB2FA5-2B15-4007-BC66-550D583ED4F4}"/>
              </a:ext>
            </a:extLst>
          </p:cNvPr>
          <p:cNvSpPr>
            <a:spLocks noGrp="1"/>
          </p:cNvSpPr>
          <p:nvPr>
            <p:ph type="sldNum" sz="quarter" idx="12"/>
          </p:nvPr>
        </p:nvSpPr>
        <p:spPr/>
        <p:txBody>
          <a:bodyPr/>
          <a:lstStyle/>
          <a:p>
            <a:fld id="{ABB8925F-B6BB-49B0-9469-5285B9C99CB3}" type="slidenum">
              <a:rPr lang="en-US" smtClean="0"/>
              <a:pPr/>
              <a:t>47</a:t>
            </a:fld>
            <a:endParaRPr lang="en-US" dirty="0"/>
          </a:p>
        </p:txBody>
      </p:sp>
    </p:spTree>
    <p:extLst>
      <p:ext uri="{BB962C8B-B14F-4D97-AF65-F5344CB8AC3E}">
        <p14:creationId xmlns:p14="http://schemas.microsoft.com/office/powerpoint/2010/main" val="25122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3049E6-A45F-4613-9EAA-C69F1725F15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r>
              <a:rPr lang="en-US" sz="3600" kern="1200">
                <a:solidFill>
                  <a:srgbClr val="FFFFFF"/>
                </a:solidFill>
                <a:latin typeface="+mj-lt"/>
                <a:ea typeface="+mj-ea"/>
                <a:cs typeface="+mj-cs"/>
              </a:rPr>
              <a:t>Vaccination</a:t>
            </a:r>
          </a:p>
        </p:txBody>
      </p:sp>
      <p:pic>
        <p:nvPicPr>
          <p:cNvPr id="11" name="Content Placeholder 10">
            <a:extLst>
              <a:ext uri="{FF2B5EF4-FFF2-40B4-BE49-F238E27FC236}">
                <a16:creationId xmlns:a16="http://schemas.microsoft.com/office/drawing/2014/main" id="{FD721BFF-64CE-4223-8077-B92801FEBA3C}"/>
              </a:ext>
            </a:extLst>
          </p:cNvPr>
          <p:cNvPicPr>
            <a:picLocks noGrp="1" noChangeAspect="1"/>
          </p:cNvPicPr>
          <p:nvPr>
            <p:ph idx="1"/>
          </p:nvPr>
        </p:nvPicPr>
        <p:blipFill>
          <a:blip r:embed="rId2"/>
          <a:stretch>
            <a:fillRect/>
          </a:stretch>
        </p:blipFill>
        <p:spPr>
          <a:xfrm>
            <a:off x="4777316" y="648925"/>
            <a:ext cx="6780700" cy="5557821"/>
          </a:xfrm>
          <a:prstGeom prst="rect">
            <a:avLst/>
          </a:prstGeom>
        </p:spPr>
      </p:pic>
      <p:sp>
        <p:nvSpPr>
          <p:cNvPr id="4" name="Slide Number Placeholder 3">
            <a:extLst>
              <a:ext uri="{FF2B5EF4-FFF2-40B4-BE49-F238E27FC236}">
                <a16:creationId xmlns:a16="http://schemas.microsoft.com/office/drawing/2014/main" id="{BC3AD56B-2F83-4006-9252-280FF4012C18}"/>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ABB8925F-B6BB-49B0-9469-5285B9C99CB3}" type="slidenum">
              <a:rPr lang="en-US">
                <a:solidFill>
                  <a:schemeClr val="tx1">
                    <a:alpha val="80000"/>
                  </a:schemeClr>
                </a:solidFill>
                <a:latin typeface="+mn-lt"/>
              </a:rPr>
              <a:pPr>
                <a:spcAft>
                  <a:spcPts val="600"/>
                </a:spcAft>
              </a:pPr>
              <a:t>48</a:t>
            </a:fld>
            <a:endParaRPr lang="en-US">
              <a:solidFill>
                <a:schemeClr val="tx1">
                  <a:alpha val="80000"/>
                </a:schemeClr>
              </a:solidFill>
              <a:latin typeface="+mn-lt"/>
            </a:endParaRPr>
          </a:p>
        </p:txBody>
      </p:sp>
    </p:spTree>
    <p:extLst>
      <p:ext uri="{BB962C8B-B14F-4D97-AF65-F5344CB8AC3E}">
        <p14:creationId xmlns:p14="http://schemas.microsoft.com/office/powerpoint/2010/main" val="236642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D55B7-9A39-4C82-8351-8AEA4B1411B4}"/>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l"/>
            <a:r>
              <a:rPr lang="en-US" sz="5400" kern="1200">
                <a:solidFill>
                  <a:schemeClr val="tx1"/>
                </a:solidFill>
                <a:latin typeface="+mj-lt"/>
                <a:ea typeface="+mj-ea"/>
                <a:cs typeface="+mj-cs"/>
              </a:rPr>
              <a:t>Vaccination Locations</a:t>
            </a:r>
          </a:p>
        </p:txBody>
      </p:sp>
      <p:pic>
        <p:nvPicPr>
          <p:cNvPr id="6" name="Content Placeholder 5">
            <a:extLst>
              <a:ext uri="{FF2B5EF4-FFF2-40B4-BE49-F238E27FC236}">
                <a16:creationId xmlns:a16="http://schemas.microsoft.com/office/drawing/2014/main" id="{491145F5-2A4E-444D-82DD-94CDCC24937A}"/>
              </a:ext>
            </a:extLst>
          </p:cNvPr>
          <p:cNvPicPr>
            <a:picLocks noGrp="1" noChangeAspect="1"/>
          </p:cNvPicPr>
          <p:nvPr>
            <p:ph idx="1"/>
          </p:nvPr>
        </p:nvPicPr>
        <p:blipFill>
          <a:blip r:embed="rId2"/>
          <a:stretch>
            <a:fillRect/>
          </a:stretch>
        </p:blipFill>
        <p:spPr>
          <a:xfrm>
            <a:off x="671510" y="1671967"/>
            <a:ext cx="10848975" cy="4236193"/>
          </a:xfrm>
          <a:prstGeom prst="rect">
            <a:avLst/>
          </a:prstGeom>
        </p:spPr>
      </p:pic>
      <p:sp>
        <p:nvSpPr>
          <p:cNvPr id="4" name="Slide Number Placeholder 3">
            <a:extLst>
              <a:ext uri="{FF2B5EF4-FFF2-40B4-BE49-F238E27FC236}">
                <a16:creationId xmlns:a16="http://schemas.microsoft.com/office/drawing/2014/main" id="{E6A951D5-B780-4046-85F3-FADFFA24739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BB8925F-B6BB-49B0-9469-5285B9C99CB3}" type="slidenum">
              <a:rPr lang="en-US" smtClean="0">
                <a:solidFill>
                  <a:schemeClr val="tx1">
                    <a:tint val="75000"/>
                  </a:schemeClr>
                </a:solidFill>
                <a:latin typeface="+mn-lt"/>
              </a:rPr>
              <a:pPr>
                <a:spcAft>
                  <a:spcPts val="600"/>
                </a:spcAft>
              </a:pPr>
              <a:t>49</a:t>
            </a:fld>
            <a:endParaRPr lang="en-US">
              <a:solidFill>
                <a:schemeClr val="tx1">
                  <a:tint val="75000"/>
                </a:schemeClr>
              </a:solidFill>
              <a:latin typeface="+mn-lt"/>
            </a:endParaRPr>
          </a:p>
        </p:txBody>
      </p:sp>
    </p:spTree>
    <p:extLst>
      <p:ext uri="{BB962C8B-B14F-4D97-AF65-F5344CB8AC3E}">
        <p14:creationId xmlns:p14="http://schemas.microsoft.com/office/powerpoint/2010/main" val="219588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4AC2-ABA1-4AD6-B6B4-E0B26395CD68}"/>
              </a:ext>
            </a:extLst>
          </p:cNvPr>
          <p:cNvSpPr>
            <a:spLocks noGrp="1"/>
          </p:cNvSpPr>
          <p:nvPr>
            <p:ph type="title"/>
          </p:nvPr>
        </p:nvSpPr>
        <p:spPr/>
        <p:txBody>
          <a:bodyPr/>
          <a:lstStyle/>
          <a:p>
            <a:r>
              <a:rPr lang="en-US" dirty="0"/>
              <a:t>Your Role as a Primary Care Provider</a:t>
            </a:r>
          </a:p>
        </p:txBody>
      </p:sp>
      <p:sp>
        <p:nvSpPr>
          <p:cNvPr id="3" name="Content Placeholder 2">
            <a:extLst>
              <a:ext uri="{FF2B5EF4-FFF2-40B4-BE49-F238E27FC236}">
                <a16:creationId xmlns:a16="http://schemas.microsoft.com/office/drawing/2014/main" id="{05E71E2F-FCE7-4FCD-9C0A-C9BE65A6FA06}"/>
              </a:ext>
            </a:extLst>
          </p:cNvPr>
          <p:cNvSpPr>
            <a:spLocks noGrp="1"/>
          </p:cNvSpPr>
          <p:nvPr>
            <p:ph idx="1"/>
          </p:nvPr>
        </p:nvSpPr>
        <p:spPr/>
        <p:txBody>
          <a:bodyPr/>
          <a:lstStyle/>
          <a:p>
            <a:r>
              <a:rPr lang="en-US" dirty="0"/>
              <a:t>Identifying infants in your practice that have been exposed</a:t>
            </a:r>
          </a:p>
          <a:p>
            <a:r>
              <a:rPr lang="en-US" dirty="0"/>
              <a:t>Educating parent on importance of series completion with PVST testing to confirm immunity</a:t>
            </a:r>
          </a:p>
          <a:p>
            <a:r>
              <a:rPr lang="en-US" dirty="0"/>
              <a:t>Completing Hepatitis B vaccine series</a:t>
            </a:r>
          </a:p>
          <a:p>
            <a:r>
              <a:rPr lang="en-US" dirty="0"/>
              <a:t>Ensuring that postvaccination serologic testing (PVST) is completed </a:t>
            </a:r>
          </a:p>
        </p:txBody>
      </p:sp>
      <p:sp>
        <p:nvSpPr>
          <p:cNvPr id="4" name="Slide Number Placeholder 3">
            <a:extLst>
              <a:ext uri="{FF2B5EF4-FFF2-40B4-BE49-F238E27FC236}">
                <a16:creationId xmlns:a16="http://schemas.microsoft.com/office/drawing/2014/main" id="{95D13E04-128E-4C02-A8E0-6E92AF569805}"/>
              </a:ext>
            </a:extLst>
          </p:cNvPr>
          <p:cNvSpPr>
            <a:spLocks noGrp="1"/>
          </p:cNvSpPr>
          <p:nvPr>
            <p:ph type="sldNum" sz="quarter" idx="12"/>
          </p:nvPr>
        </p:nvSpPr>
        <p:spPr/>
        <p:txBody>
          <a:bodyPr/>
          <a:lstStyle/>
          <a:p>
            <a:fld id="{ABB8925F-B6BB-49B0-9469-5285B9C99CB3}" type="slidenum">
              <a:rPr lang="en-US" smtClean="0"/>
              <a:pPr/>
              <a:t>5</a:t>
            </a:fld>
            <a:endParaRPr lang="en-US" dirty="0"/>
          </a:p>
        </p:txBody>
      </p:sp>
    </p:spTree>
    <p:extLst>
      <p:ext uri="{BB962C8B-B14F-4D97-AF65-F5344CB8AC3E}">
        <p14:creationId xmlns:p14="http://schemas.microsoft.com/office/powerpoint/2010/main" val="73614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12">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628" y="1408629"/>
            <a:ext cx="6858000"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832"/>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39A6F5-AD6A-4D80-8AD9-6290D13AC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513"/>
            <a:ext cx="6857572" cy="3581401"/>
          </a:xfrm>
          <a:prstGeom prst="rect">
            <a:avLst/>
          </a:prstGeom>
          <a:gradFill>
            <a:gsLst>
              <a:gs pos="0">
                <a:srgbClr val="000000">
                  <a:alpha val="61000"/>
                </a:srgbClr>
              </a:gs>
              <a:gs pos="95000">
                <a:schemeClr val="accent5">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815367-EE3D-4E8B-F566-090B94969475}"/>
              </a:ext>
            </a:extLst>
          </p:cNvPr>
          <p:cNvSpPr>
            <a:spLocks noGrp="1"/>
          </p:cNvSpPr>
          <p:nvPr>
            <p:ph type="title"/>
          </p:nvPr>
        </p:nvSpPr>
        <p:spPr>
          <a:xfrm>
            <a:off x="660042" y="2945176"/>
            <a:ext cx="2878688" cy="2757975"/>
          </a:xfrm>
        </p:spPr>
        <p:txBody>
          <a:bodyPr vert="horz" lIns="91440" tIns="45720" rIns="91440" bIns="45720" rtlCol="0" anchor="t">
            <a:normAutofit/>
          </a:bodyPr>
          <a:lstStyle/>
          <a:p>
            <a:pPr algn="l"/>
            <a:r>
              <a:rPr lang="en-US">
                <a:solidFill>
                  <a:srgbClr val="FFFFFF"/>
                </a:solidFill>
                <a:latin typeface="+mj-lt"/>
              </a:rPr>
              <a:t>Mpox Vaccine Locations</a:t>
            </a:r>
          </a:p>
        </p:txBody>
      </p:sp>
      <p:pic>
        <p:nvPicPr>
          <p:cNvPr id="5" name="Content Placeholder 4" descr="Qr code&#10;&#10;Description automatically generated">
            <a:extLst>
              <a:ext uri="{FF2B5EF4-FFF2-40B4-BE49-F238E27FC236}">
                <a16:creationId xmlns:a16="http://schemas.microsoft.com/office/drawing/2014/main" id="{B72E133C-3B88-26B2-154F-B81E76D394BE}"/>
              </a:ext>
            </a:extLst>
          </p:cNvPr>
          <p:cNvPicPr>
            <a:picLocks noGrp="1" noChangeAspect="1"/>
          </p:cNvPicPr>
          <p:nvPr>
            <p:ph idx="1"/>
          </p:nvPr>
        </p:nvPicPr>
        <p:blipFill>
          <a:blip r:embed="rId3"/>
          <a:stretch>
            <a:fillRect/>
          </a:stretch>
        </p:blipFill>
        <p:spPr>
          <a:xfrm>
            <a:off x="4775217" y="1855164"/>
            <a:ext cx="3147413" cy="3147413"/>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D95B9EEB-2EA9-D1EC-ACCD-3C04468DFB12}"/>
              </a:ext>
            </a:extLst>
          </p:cNvPr>
          <p:cNvPicPr>
            <a:picLocks noChangeAspect="1"/>
          </p:cNvPicPr>
          <p:nvPr/>
        </p:nvPicPr>
        <p:blipFill>
          <a:blip r:embed="rId4"/>
          <a:stretch>
            <a:fillRect/>
          </a:stretch>
        </p:blipFill>
        <p:spPr>
          <a:xfrm>
            <a:off x="8719958" y="736370"/>
            <a:ext cx="2234884" cy="5385262"/>
          </a:xfrm>
          <a:prstGeom prst="rect">
            <a:avLst/>
          </a:prstGeom>
        </p:spPr>
      </p:pic>
      <p:sp>
        <p:nvSpPr>
          <p:cNvPr id="4" name="Slide Number Placeholder 3">
            <a:extLst>
              <a:ext uri="{FF2B5EF4-FFF2-40B4-BE49-F238E27FC236}">
                <a16:creationId xmlns:a16="http://schemas.microsoft.com/office/drawing/2014/main" id="{BE838034-4F1A-DA97-0393-1D28D79CCFA2}"/>
              </a:ext>
            </a:extLst>
          </p:cNvPr>
          <p:cNvSpPr>
            <a:spLocks noGrp="1"/>
          </p:cNvSpPr>
          <p:nvPr>
            <p:ph type="sldNum" sz="quarter" idx="12"/>
          </p:nvPr>
        </p:nvSpPr>
        <p:spPr>
          <a:xfrm>
            <a:off x="11704320" y="6454671"/>
            <a:ext cx="448056" cy="365125"/>
          </a:xfrm>
        </p:spPr>
        <p:txBody>
          <a:bodyPr vert="horz" lIns="91440" tIns="45720" rIns="91440" bIns="45720" rtlCol="0" anchor="ctr">
            <a:normAutofit/>
          </a:bodyPr>
          <a:lstStyle/>
          <a:p>
            <a:pPr>
              <a:spcAft>
                <a:spcPts val="600"/>
              </a:spcAft>
            </a:pPr>
            <a:fld id="{ABB8925F-B6BB-49B0-9469-5285B9C99CB3}" type="slidenum">
              <a:rPr lang="en-US" sz="1100">
                <a:solidFill>
                  <a:schemeClr val="tx1">
                    <a:lumMod val="50000"/>
                    <a:lumOff val="50000"/>
                  </a:schemeClr>
                </a:solidFill>
                <a:latin typeface="+mn-lt"/>
              </a:rPr>
              <a:pPr>
                <a:spcAft>
                  <a:spcPts val="600"/>
                </a:spcAft>
              </a:pPr>
              <a:t>50</a:t>
            </a:fld>
            <a:endParaRPr lang="en-US" sz="1100">
              <a:solidFill>
                <a:schemeClr val="tx1">
                  <a:lumMod val="50000"/>
                  <a:lumOff val="50000"/>
                </a:schemeClr>
              </a:solidFill>
              <a:latin typeface="+mn-lt"/>
            </a:endParaRPr>
          </a:p>
        </p:txBody>
      </p:sp>
    </p:spTree>
    <p:extLst>
      <p:ext uri="{BB962C8B-B14F-4D97-AF65-F5344CB8AC3E}">
        <p14:creationId xmlns:p14="http://schemas.microsoft.com/office/powerpoint/2010/main" val="240879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F230-B273-1502-D70B-6A4E9EF7BDD4}"/>
              </a:ext>
            </a:extLst>
          </p:cNvPr>
          <p:cNvSpPr>
            <a:spLocks noGrp="1"/>
          </p:cNvSpPr>
          <p:nvPr>
            <p:ph type="title"/>
          </p:nvPr>
        </p:nvSpPr>
        <p:spPr/>
        <p:txBody>
          <a:bodyPr/>
          <a:lstStyle/>
          <a:p>
            <a:r>
              <a:rPr lang="en-US" dirty="0"/>
              <a:t>Post Test Questions</a:t>
            </a:r>
          </a:p>
        </p:txBody>
      </p:sp>
      <p:pic>
        <p:nvPicPr>
          <p:cNvPr id="6" name="Content Placeholder 5">
            <a:extLst>
              <a:ext uri="{FF2B5EF4-FFF2-40B4-BE49-F238E27FC236}">
                <a16:creationId xmlns:a16="http://schemas.microsoft.com/office/drawing/2014/main" id="{4E9303C6-875C-6DA5-3E30-E1183D8FEE7C}"/>
              </a:ext>
            </a:extLst>
          </p:cNvPr>
          <p:cNvPicPr>
            <a:picLocks noGrp="1" noChangeAspect="1"/>
          </p:cNvPicPr>
          <p:nvPr>
            <p:ph idx="1"/>
          </p:nvPr>
        </p:nvPicPr>
        <p:blipFill>
          <a:blip r:embed="rId2"/>
          <a:stretch>
            <a:fillRect/>
          </a:stretch>
        </p:blipFill>
        <p:spPr>
          <a:xfrm>
            <a:off x="743098" y="2451652"/>
            <a:ext cx="9988264" cy="2321995"/>
          </a:xfrm>
        </p:spPr>
      </p:pic>
      <p:sp>
        <p:nvSpPr>
          <p:cNvPr id="4" name="Slide Number Placeholder 3">
            <a:extLst>
              <a:ext uri="{FF2B5EF4-FFF2-40B4-BE49-F238E27FC236}">
                <a16:creationId xmlns:a16="http://schemas.microsoft.com/office/drawing/2014/main" id="{7953FA1F-3FC0-9F25-3BE6-0E9ED136CC76}"/>
              </a:ext>
            </a:extLst>
          </p:cNvPr>
          <p:cNvSpPr>
            <a:spLocks noGrp="1"/>
          </p:cNvSpPr>
          <p:nvPr>
            <p:ph type="sldNum" sz="quarter" idx="12"/>
          </p:nvPr>
        </p:nvSpPr>
        <p:spPr/>
        <p:txBody>
          <a:bodyPr/>
          <a:lstStyle/>
          <a:p>
            <a:fld id="{ABB8925F-B6BB-49B0-9469-5285B9C99CB3}" type="slidenum">
              <a:rPr lang="en-US" smtClean="0"/>
              <a:pPr/>
              <a:t>51</a:t>
            </a:fld>
            <a:endParaRPr lang="en-US" dirty="0"/>
          </a:p>
        </p:txBody>
      </p:sp>
    </p:spTree>
    <p:extLst>
      <p:ext uri="{BB962C8B-B14F-4D97-AF65-F5344CB8AC3E}">
        <p14:creationId xmlns:p14="http://schemas.microsoft.com/office/powerpoint/2010/main" val="300956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EB30F-643F-4BA6-87F8-0889F87583D1}"/>
              </a:ext>
            </a:extLst>
          </p:cNvPr>
          <p:cNvSpPr>
            <a:spLocks noGrp="1"/>
          </p:cNvSpPr>
          <p:nvPr>
            <p:ph type="title"/>
          </p:nvPr>
        </p:nvSpPr>
        <p:spPr/>
        <p:txBody>
          <a:bodyPr/>
          <a:lstStyle/>
          <a:p>
            <a:r>
              <a:rPr lang="en-US" dirty="0"/>
              <a:t>Perinatal Hepatitis B in Kentucky</a:t>
            </a:r>
          </a:p>
        </p:txBody>
      </p:sp>
      <p:sp>
        <p:nvSpPr>
          <p:cNvPr id="3" name="Content Placeholder 2">
            <a:extLst>
              <a:ext uri="{FF2B5EF4-FFF2-40B4-BE49-F238E27FC236}">
                <a16:creationId xmlns:a16="http://schemas.microsoft.com/office/drawing/2014/main" id="{C55BB620-BC0A-4947-8F0B-426385518552}"/>
              </a:ext>
            </a:extLst>
          </p:cNvPr>
          <p:cNvSpPr>
            <a:spLocks noGrp="1"/>
          </p:cNvSpPr>
          <p:nvPr>
            <p:ph idx="1"/>
          </p:nvPr>
        </p:nvSpPr>
        <p:spPr/>
        <p:txBody>
          <a:bodyPr/>
          <a:lstStyle/>
          <a:p>
            <a:pPr>
              <a:buFont typeface="Arial" panose="020B0604020202020204" pitchFamily="34" charset="0"/>
              <a:buChar char="•"/>
            </a:pPr>
            <a:r>
              <a:rPr lang="en-US" dirty="0"/>
              <a:t>For the 2021 birth cohort 84 infants were reported and followed by the Perinatal Hepatitis B Prevention Program.</a:t>
            </a:r>
          </a:p>
          <a:p>
            <a:pPr>
              <a:buFont typeface="Arial" panose="020B0604020202020204" pitchFamily="34" charset="0"/>
              <a:buChar char="•"/>
            </a:pPr>
            <a:r>
              <a:rPr lang="en-US" dirty="0"/>
              <a:t>CDC estimates that our numbers are more likely between 100-200 cases per year.</a:t>
            </a:r>
          </a:p>
          <a:p>
            <a:pPr>
              <a:buFont typeface="Arial" panose="020B0604020202020204" pitchFamily="34" charset="0"/>
              <a:buChar char="•"/>
            </a:pPr>
            <a:r>
              <a:rPr lang="en-US" dirty="0"/>
              <a:t>Of the 84 infants, 67 completed the HBIG and Hepatitis B vaccine series by 12 months of age.</a:t>
            </a:r>
          </a:p>
          <a:p>
            <a:pPr>
              <a:buFont typeface="Arial" panose="020B0604020202020204" pitchFamily="34" charset="0"/>
              <a:buChar char="•"/>
            </a:pPr>
            <a:r>
              <a:rPr lang="en-US" dirty="0"/>
              <a:t>Of the 67 completing the series, ONLY 21 received their PVST confirming immunity.  20 of the 21 were confirmed to be immune. </a:t>
            </a:r>
          </a:p>
          <a:p>
            <a:pPr marL="0" indent="0">
              <a:buNone/>
            </a:pPr>
            <a:endParaRPr lang="en-US" dirty="0"/>
          </a:p>
        </p:txBody>
      </p:sp>
      <p:sp>
        <p:nvSpPr>
          <p:cNvPr id="4" name="Slide Number Placeholder 3">
            <a:extLst>
              <a:ext uri="{FF2B5EF4-FFF2-40B4-BE49-F238E27FC236}">
                <a16:creationId xmlns:a16="http://schemas.microsoft.com/office/drawing/2014/main" id="{F3558D0F-125E-4910-9AC1-DE5F02EA94A9}"/>
              </a:ext>
            </a:extLst>
          </p:cNvPr>
          <p:cNvSpPr>
            <a:spLocks noGrp="1"/>
          </p:cNvSpPr>
          <p:nvPr>
            <p:ph type="sldNum" sz="quarter" idx="12"/>
          </p:nvPr>
        </p:nvSpPr>
        <p:spPr/>
        <p:txBody>
          <a:bodyPr/>
          <a:lstStyle/>
          <a:p>
            <a:fld id="{ABB8925F-B6BB-49B0-9469-5285B9C99CB3}" type="slidenum">
              <a:rPr lang="en-US" smtClean="0"/>
              <a:pPr/>
              <a:t>6</a:t>
            </a:fld>
            <a:endParaRPr lang="en-US" dirty="0"/>
          </a:p>
        </p:txBody>
      </p:sp>
    </p:spTree>
    <p:extLst>
      <p:ext uri="{BB962C8B-B14F-4D97-AF65-F5344CB8AC3E}">
        <p14:creationId xmlns:p14="http://schemas.microsoft.com/office/powerpoint/2010/main" val="16457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A47C3DA-14E7-4816-ACF3-1FDB60466C28}"/>
              </a:ext>
            </a:extLst>
          </p:cNvPr>
          <p:cNvPicPr>
            <a:picLocks noGrp="1" noChangeAspect="1"/>
          </p:cNvPicPr>
          <p:nvPr>
            <p:ph idx="1"/>
          </p:nvPr>
        </p:nvPicPr>
        <p:blipFill>
          <a:blip r:embed="rId3"/>
          <a:stretch>
            <a:fillRect/>
          </a:stretch>
        </p:blipFill>
        <p:spPr>
          <a:xfrm>
            <a:off x="1601131" y="643466"/>
            <a:ext cx="8989737" cy="5571067"/>
          </a:xfrm>
          <a:prstGeom prst="rect">
            <a:avLst/>
          </a:prstGeom>
        </p:spPr>
      </p:pic>
      <p:sp>
        <p:nvSpPr>
          <p:cNvPr id="4" name="Slide Number Placeholder 3">
            <a:extLst>
              <a:ext uri="{FF2B5EF4-FFF2-40B4-BE49-F238E27FC236}">
                <a16:creationId xmlns:a16="http://schemas.microsoft.com/office/drawing/2014/main" id="{FDA1976A-BE8A-4DF0-8597-F5E22AFBB8E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BB8925F-B6BB-49B0-9469-5285B9C99CB3}" type="slidenum">
              <a:rPr lang="en-US" smtClean="0">
                <a:solidFill>
                  <a:schemeClr val="tx1">
                    <a:tint val="75000"/>
                  </a:schemeClr>
                </a:solidFill>
                <a:latin typeface="+mn-lt"/>
              </a:rPr>
              <a:pPr>
                <a:spcAft>
                  <a:spcPts val="600"/>
                </a:spcAft>
              </a:pPr>
              <a:t>7</a:t>
            </a:fld>
            <a:endParaRPr lang="en-US">
              <a:solidFill>
                <a:schemeClr val="tx1">
                  <a:tint val="75000"/>
                </a:schemeClr>
              </a:solidFill>
              <a:latin typeface="+mn-lt"/>
            </a:endParaRPr>
          </a:p>
        </p:txBody>
      </p:sp>
    </p:spTree>
    <p:extLst>
      <p:ext uri="{BB962C8B-B14F-4D97-AF65-F5344CB8AC3E}">
        <p14:creationId xmlns:p14="http://schemas.microsoft.com/office/powerpoint/2010/main" val="132558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83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1B44EF-61E9-4EA5-BEB2-08F196819FF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r>
              <a:rPr lang="en-US" sz="2400" kern="1200">
                <a:solidFill>
                  <a:srgbClr val="FFFFFF"/>
                </a:solidFill>
                <a:latin typeface="+mj-lt"/>
                <a:ea typeface="+mj-ea"/>
                <a:cs typeface="+mj-cs"/>
              </a:rPr>
              <a:t>Management of Infants Born to Women with HBV Infection</a:t>
            </a:r>
          </a:p>
        </p:txBody>
      </p:sp>
      <p:pic>
        <p:nvPicPr>
          <p:cNvPr id="10" name="Content Placeholder 9" descr="Timeline&#10;&#10;Description automatically generated">
            <a:extLst>
              <a:ext uri="{FF2B5EF4-FFF2-40B4-BE49-F238E27FC236}">
                <a16:creationId xmlns:a16="http://schemas.microsoft.com/office/drawing/2014/main" id="{73DF89A0-336A-4808-9E53-DE1039580FA8}"/>
              </a:ext>
            </a:extLst>
          </p:cNvPr>
          <p:cNvPicPr>
            <a:picLocks noGrp="1" noChangeAspect="1"/>
          </p:cNvPicPr>
          <p:nvPr>
            <p:ph idx="1"/>
          </p:nvPr>
        </p:nvPicPr>
        <p:blipFill>
          <a:blip r:embed="rId2"/>
          <a:stretch>
            <a:fillRect/>
          </a:stretch>
        </p:blipFill>
        <p:spPr>
          <a:xfrm>
            <a:off x="3552092" y="304801"/>
            <a:ext cx="7104185" cy="6236272"/>
          </a:xfrm>
          <a:prstGeom prst="rect">
            <a:avLst/>
          </a:prstGeom>
        </p:spPr>
      </p:pic>
      <p:sp>
        <p:nvSpPr>
          <p:cNvPr id="4" name="Slide Number Placeholder 3">
            <a:extLst>
              <a:ext uri="{FF2B5EF4-FFF2-40B4-BE49-F238E27FC236}">
                <a16:creationId xmlns:a16="http://schemas.microsoft.com/office/drawing/2014/main" id="{DA71F24B-E5C8-47F2-A048-C022D9BD60E6}"/>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a:spcAft>
                <a:spcPts val="600"/>
              </a:spcAft>
            </a:pPr>
            <a:fld id="{ABB8925F-B6BB-49B0-9469-5285B9C99CB3}" type="slidenum">
              <a:rPr lang="en-US">
                <a:solidFill>
                  <a:srgbClr val="898989"/>
                </a:solidFill>
                <a:latin typeface="+mn-lt"/>
              </a:rPr>
              <a:pPr>
                <a:spcAft>
                  <a:spcPts val="600"/>
                </a:spcAft>
              </a:pPr>
              <a:t>8</a:t>
            </a:fld>
            <a:endParaRPr lang="en-US">
              <a:solidFill>
                <a:srgbClr val="898989"/>
              </a:solidFill>
              <a:latin typeface="+mn-lt"/>
            </a:endParaRPr>
          </a:p>
        </p:txBody>
      </p:sp>
    </p:spTree>
    <p:extLst>
      <p:ext uri="{BB962C8B-B14F-4D97-AF65-F5344CB8AC3E}">
        <p14:creationId xmlns:p14="http://schemas.microsoft.com/office/powerpoint/2010/main" val="318085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F543A-B274-49AA-9A34-9A2712C0BE70}"/>
              </a:ext>
            </a:extLst>
          </p:cNvPr>
          <p:cNvSpPr>
            <a:spLocks noGrp="1"/>
          </p:cNvSpPr>
          <p:nvPr>
            <p:ph type="title"/>
          </p:nvPr>
        </p:nvSpPr>
        <p:spPr/>
        <p:txBody>
          <a:bodyPr/>
          <a:lstStyle/>
          <a:p>
            <a:r>
              <a:rPr lang="en-US" dirty="0"/>
              <a:t>HELP!</a:t>
            </a:r>
          </a:p>
        </p:txBody>
      </p:sp>
      <p:sp>
        <p:nvSpPr>
          <p:cNvPr id="3" name="Content Placeholder 2">
            <a:extLst>
              <a:ext uri="{FF2B5EF4-FFF2-40B4-BE49-F238E27FC236}">
                <a16:creationId xmlns:a16="http://schemas.microsoft.com/office/drawing/2014/main" id="{3CDEC7A3-5DF6-48E9-BD77-617964CB5D79}"/>
              </a:ext>
            </a:extLst>
          </p:cNvPr>
          <p:cNvSpPr>
            <a:spLocks noGrp="1"/>
          </p:cNvSpPr>
          <p:nvPr>
            <p:ph idx="1"/>
          </p:nvPr>
        </p:nvSpPr>
        <p:spPr/>
        <p:txBody>
          <a:bodyPr/>
          <a:lstStyle/>
          <a:p>
            <a:r>
              <a:rPr lang="en-US" dirty="0"/>
              <a:t> My practice has identified a perinatally HBV-exposed newborn that did not receive HBIG in hospital! Now what?</a:t>
            </a:r>
          </a:p>
          <a:p>
            <a:pPr marL="0" indent="0">
              <a:buNone/>
            </a:pPr>
            <a:endParaRPr lang="en-US" dirty="0"/>
          </a:p>
          <a:p>
            <a:pPr lvl="1"/>
            <a:r>
              <a:rPr lang="en-US" dirty="0"/>
              <a:t>If the infant is under 7 days old, the HBIG can still be administered and an urgent referral will be needed!</a:t>
            </a:r>
          </a:p>
          <a:p>
            <a:pPr marL="457200" lvl="1" indent="0">
              <a:buNone/>
            </a:pPr>
            <a:endParaRPr lang="en-US" dirty="0"/>
          </a:p>
          <a:p>
            <a:pPr lvl="1"/>
            <a:r>
              <a:rPr lang="en-US" dirty="0"/>
              <a:t>If the infant is over 7 days old, HBIG will be unlikely to prevent transmission-however infant should still complete routine </a:t>
            </a:r>
            <a:r>
              <a:rPr lang="en-US" dirty="0" err="1"/>
              <a:t>HepB</a:t>
            </a:r>
            <a:r>
              <a:rPr lang="en-US" dirty="0"/>
              <a:t> vaccination series with PVST testing as recommended!</a:t>
            </a:r>
          </a:p>
          <a:p>
            <a:pPr marL="457200" lvl="1" indent="0">
              <a:buNone/>
            </a:pPr>
            <a:r>
              <a:rPr lang="en-US" dirty="0"/>
              <a:t> </a:t>
            </a:r>
          </a:p>
        </p:txBody>
      </p:sp>
      <p:sp>
        <p:nvSpPr>
          <p:cNvPr id="4" name="Slide Number Placeholder 3">
            <a:extLst>
              <a:ext uri="{FF2B5EF4-FFF2-40B4-BE49-F238E27FC236}">
                <a16:creationId xmlns:a16="http://schemas.microsoft.com/office/drawing/2014/main" id="{2867ED16-AA2A-47FE-9CCE-48E4965899AE}"/>
              </a:ext>
            </a:extLst>
          </p:cNvPr>
          <p:cNvSpPr>
            <a:spLocks noGrp="1"/>
          </p:cNvSpPr>
          <p:nvPr>
            <p:ph type="sldNum" sz="quarter" idx="12"/>
          </p:nvPr>
        </p:nvSpPr>
        <p:spPr/>
        <p:txBody>
          <a:bodyPr/>
          <a:lstStyle/>
          <a:p>
            <a:fld id="{ABB8925F-B6BB-49B0-9469-5285B9C99CB3}" type="slidenum">
              <a:rPr lang="en-US" smtClean="0"/>
              <a:pPr/>
              <a:t>9</a:t>
            </a:fld>
            <a:endParaRPr lang="en-US" dirty="0"/>
          </a:p>
        </p:txBody>
      </p:sp>
    </p:spTree>
    <p:extLst>
      <p:ext uri="{BB962C8B-B14F-4D97-AF65-F5344CB8AC3E}">
        <p14:creationId xmlns:p14="http://schemas.microsoft.com/office/powerpoint/2010/main" val="217197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PH Overview Slides">
  <a:themeElements>
    <a:clrScheme name="Custom 1">
      <a:dk1>
        <a:sysClr val="windowText" lastClr="000000"/>
      </a:dk1>
      <a:lt1>
        <a:sysClr val="window" lastClr="FFFFFF"/>
      </a:lt1>
      <a:dk2>
        <a:srgbClr val="002649"/>
      </a:dk2>
      <a:lt2>
        <a:srgbClr val="D8D8D8"/>
      </a:lt2>
      <a:accent1>
        <a:srgbClr val="002060"/>
      </a:accent1>
      <a:accent2>
        <a:srgbClr val="00B0F0"/>
      </a:accent2>
      <a:accent3>
        <a:srgbClr val="92D050"/>
      </a:accent3>
      <a:accent4>
        <a:srgbClr val="604878"/>
      </a:accent4>
      <a:accent5>
        <a:srgbClr val="005EB6"/>
      </a:accent5>
      <a:accent6>
        <a:srgbClr val="085494"/>
      </a:accent6>
      <a:hlink>
        <a:srgbClr val="005EB6"/>
      </a:hlink>
      <a:folHlink>
        <a:srgbClr val="005EB6"/>
      </a:folHlink>
    </a:clrScheme>
    <a:fontScheme name="Custom 1">
      <a:majorFont>
        <a:latin typeface="Gotham Black"/>
        <a:ea typeface=""/>
        <a:cs typeface=""/>
      </a:majorFont>
      <a:minorFont>
        <a:latin typeface="Gotham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9217D0D11FE84098966148BE13646C" ma:contentTypeVersion="2" ma:contentTypeDescription="Create a new document." ma:contentTypeScope="" ma:versionID="84136c3ddc4ecc50f23903fbdade28ee">
  <xsd:schema xmlns:xsd="http://www.w3.org/2001/XMLSchema" xmlns:xs="http://www.w3.org/2001/XMLSchema" xmlns:p="http://schemas.microsoft.com/office/2006/metadata/properties" xmlns:ns3="b87bdf85-93cb-439d-b8e8-04f343e35a58" targetNamespace="http://schemas.microsoft.com/office/2006/metadata/properties" ma:root="true" ma:fieldsID="5ccd9fe98d8077ee466196aff047fc2f" ns3:_="">
    <xsd:import namespace="b87bdf85-93cb-439d-b8e8-04f343e35a58"/>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7bdf85-93cb-439d-b8e8-04f343e35a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F1B3DD-9D53-42CC-828E-6CFE8AB80826}">
  <ds:schemaRefs>
    <ds:schemaRef ds:uri="b87bdf85-93cb-439d-b8e8-04f343e35a58"/>
    <ds:schemaRef ds:uri="http://purl.org/dc/elements/1.1/"/>
    <ds:schemaRef ds:uri="http://schemas.microsoft.com/office/2006/documentManagement/types"/>
    <ds:schemaRef ds:uri="http://purl.org/dc/dcmitype/"/>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0299878-08E4-463E-BEA2-4CEEDDCD19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7bdf85-93cb-439d-b8e8-04f343e35a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90586B-DD03-447A-9861-DEF523C631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8044</TotalTime>
  <Words>2729</Words>
  <Application>Microsoft Office PowerPoint</Application>
  <PresentationFormat>Widescreen</PresentationFormat>
  <Paragraphs>456</Paragraphs>
  <Slides>51</Slides>
  <Notes>28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51</vt:i4>
      </vt:variant>
    </vt:vector>
  </HeadingPairs>
  <TitlesOfParts>
    <vt:vector size="64" baseType="lpstr">
      <vt:lpstr>Arial</vt:lpstr>
      <vt:lpstr>Calibri</vt:lpstr>
      <vt:lpstr>Calibri Light</vt:lpstr>
      <vt:lpstr>Courier New</vt:lpstr>
      <vt:lpstr>freight-text-pro</vt:lpstr>
      <vt:lpstr>Google Sans</vt:lpstr>
      <vt:lpstr>Gotham Black</vt:lpstr>
      <vt:lpstr>Gotham Bold</vt:lpstr>
      <vt:lpstr>Gotham Medium</vt:lpstr>
      <vt:lpstr>Times New Roman</vt:lpstr>
      <vt:lpstr>Trebuchet MS</vt:lpstr>
      <vt:lpstr>Wingdings</vt:lpstr>
      <vt:lpstr>DPH Overview Slides</vt:lpstr>
      <vt:lpstr>Perinatal Hep B, Perinatal Hep C and MPox</vt:lpstr>
      <vt:lpstr>Perinatal Hepatitis B in Kentucky</vt:lpstr>
      <vt:lpstr>Hepatitis B Virus</vt:lpstr>
      <vt:lpstr>Preventing Transmission</vt:lpstr>
      <vt:lpstr>Your Role as a Primary Care Provider</vt:lpstr>
      <vt:lpstr>Perinatal Hepatitis B in Kentucky</vt:lpstr>
      <vt:lpstr>PowerPoint Presentation</vt:lpstr>
      <vt:lpstr>Management of Infants Born to Women with HBV Infection</vt:lpstr>
      <vt:lpstr>HELP!</vt:lpstr>
      <vt:lpstr>PVST   </vt:lpstr>
      <vt:lpstr>Serology Interpretation</vt:lpstr>
      <vt:lpstr>PVST Common Questions</vt:lpstr>
      <vt:lpstr>PowerPoint Presentation</vt:lpstr>
      <vt:lpstr>PowerPoint Presentation</vt:lpstr>
      <vt:lpstr>Contacts</vt:lpstr>
      <vt:lpstr>Perinatal Hepatitis C in Kentucky</vt:lpstr>
      <vt:lpstr>Rates of Acute Hepatitis C Per 100,000 </vt:lpstr>
      <vt:lpstr>PowerPoint Presentation</vt:lpstr>
      <vt:lpstr>Demographic Information for Acute Hepatitis C Cases</vt:lpstr>
      <vt:lpstr>Demographic Information for Acute Hepatitis C Cases</vt:lpstr>
      <vt:lpstr>Office of Vital Statistics Birth Certificate Data,  Kentucky 2010-2020</vt:lpstr>
      <vt:lpstr>Perinatal Case Reports Received by KDPH</vt:lpstr>
      <vt:lpstr>Children with HCV in Kentucky</vt:lpstr>
      <vt:lpstr>Table 3.4  Number of newly reported cases* of perinatal hepatitis C virus infection, by state or jurisdiction United States, 2020  </vt:lpstr>
      <vt:lpstr>CDC Guidelines during Pregnancy</vt:lpstr>
      <vt:lpstr>CDC Perinatal HCV testing recommendations </vt:lpstr>
      <vt:lpstr>Current (soon-to-be old) CDC Perinatal HCV testing recommendations </vt:lpstr>
      <vt:lpstr>https://www.cdc.gov/hepatitis/policy/pdfs/CDC_perinatal_hep_c_testing_508.pdf</vt:lpstr>
      <vt:lpstr>https://www.cdc.gov/hepatitis/policy/pdfs/CDC_perinatal_hep_c_testing_508.pdf</vt:lpstr>
      <vt:lpstr>https://www.cdc.gov/hepatitis/policy/pdfs/CDC_perinatal_hep_c_testing_508.pdf</vt:lpstr>
      <vt:lpstr>https://www.cdc.gov/hepatitis/policy/pdfs/CDC_perinatal_hep_c_testing_508.pdf</vt:lpstr>
      <vt:lpstr>New Testing Guidelines for Perinatally Exposed Children (expected to be published Summer 2023)</vt:lpstr>
      <vt:lpstr>Kentucky HCV Reporting Regulations</vt:lpstr>
      <vt:lpstr>EPID 394 Hepatitis Infection in Pregnant Women or Child (aged five years or less) </vt:lpstr>
      <vt:lpstr>Treating HCV in Children</vt:lpstr>
      <vt:lpstr>Kentucky's Hepatitis C Elimination Plan</vt:lpstr>
      <vt:lpstr>PowerPoint Presentation</vt:lpstr>
      <vt:lpstr>Priority Populations</vt:lpstr>
      <vt:lpstr>Current Priorities/Major Elimination Projects:</vt:lpstr>
      <vt:lpstr> </vt:lpstr>
      <vt:lpstr>Contacts</vt:lpstr>
      <vt:lpstr>Mpox Update</vt:lpstr>
      <vt:lpstr>Reported Cases</vt:lpstr>
      <vt:lpstr>Weekly Data</vt:lpstr>
      <vt:lpstr>PowerPoint Presentation</vt:lpstr>
      <vt:lpstr>PowerPoint Presentation</vt:lpstr>
      <vt:lpstr>Mpox Resources</vt:lpstr>
      <vt:lpstr>Vaccination</vt:lpstr>
      <vt:lpstr>Vaccination Locations</vt:lpstr>
      <vt:lpstr>Mpox Vaccine Locations</vt:lpstr>
      <vt:lpstr>Post Test Questions</vt:lpstr>
    </vt:vector>
  </TitlesOfParts>
  <Company>Cabinet for Health and Family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DPH PPT template.pptx</dc:title>
  <dc:creator>Andy Waters</dc:creator>
  <cp:keywords>Aug 2021;update</cp:keywords>
  <cp:lastModifiedBy>Herrington, Amy (CHFS DPH DEHP)</cp:lastModifiedBy>
  <cp:revision>346</cp:revision>
  <cp:lastPrinted>2019-02-27T16:19:59Z</cp:lastPrinted>
  <dcterms:created xsi:type="dcterms:W3CDTF">2018-07-02T16:39:44Z</dcterms:created>
  <dcterms:modified xsi:type="dcterms:W3CDTF">2023-04-11T17:23:48Z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0x0101009F9217D0D11FE84098966148BE13646C</vt:lpwstr>
  </property>
  <property fmtid="{D5CDD505-2E9C-101B-9397-08002B2CF9AE}" pid="3" name="Order">
    <vt:r8>11000</vt:r8>
  </property>
  <property fmtid="{D5CDD505-2E9C-101B-9397-08002B2CF9AE}" pid="4" name="MediaServiceImageTags">
    <vt:lpwstr/>
  </property>
</Properties>
</file>