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nva Sans" panose="020B0604020202020204" charset="0"/>
      <p:regular r:id="rId24"/>
    </p:embeddedFont>
    <p:embeddedFont>
      <p:font typeface="Canva Sans Bold" panose="020B0604020202020204" charset="0"/>
      <p:regular r:id="rId25"/>
    </p:embeddedFont>
    <p:embeddedFont>
      <p:font typeface="DM Sans" panose="020B0604020202020204" charset="0"/>
      <p:regular r:id="rId26"/>
    </p:embeddedFont>
    <p:embeddedFont>
      <p:font typeface="DM Sans Bold" panose="020B0604020202020204" charset="0"/>
      <p:regular r:id="rId27"/>
    </p:embeddedFont>
    <p:embeddedFont>
      <p:font typeface="Lato" panose="020B0604020202020204" charset="0"/>
      <p:regular r:id="rId28"/>
    </p:embeddedFont>
    <p:embeddedFont>
      <p:font typeface="Lato Bold" panose="020B0604020202020204" charset="0"/>
      <p:regular r:id="rId29"/>
    </p:embeddedFont>
    <p:embeddedFont>
      <p:font typeface="Lato Italics" panose="020B0604020202020204" charset="0"/>
      <p:regular r:id="rId30"/>
    </p:embeddedFont>
    <p:embeddedFont>
      <p:font typeface="Poppins ExtraBold" panose="020B0604020202020204" charset="0"/>
      <p:regular r:id="rId31"/>
    </p:embeddedFont>
    <p:embeddedFont>
      <p:font typeface="Poppins ExtraBold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eman, Matthew R." userId="511d7b12-b473-4d26-8f02-d1f0fb4daa15" providerId="ADAL" clId="{5D2531CB-4D68-423D-BF71-ABEC37092148}"/>
    <pc:docChg chg="modSld">
      <pc:chgData name="Coleman, Matthew R." userId="511d7b12-b473-4d26-8f02-d1f0fb4daa15" providerId="ADAL" clId="{5D2531CB-4D68-423D-BF71-ABEC37092148}" dt="2023-04-06T19:00:28.185" v="18" actId="207"/>
      <pc:docMkLst>
        <pc:docMk/>
      </pc:docMkLst>
      <pc:sldChg chg="addSp delSp modSp">
        <pc:chgData name="Coleman, Matthew R." userId="511d7b12-b473-4d26-8f02-d1f0fb4daa15" providerId="ADAL" clId="{5D2531CB-4D68-423D-BF71-ABEC37092148}" dt="2023-04-06T18:57:58.130" v="10" actId="1076"/>
        <pc:sldMkLst>
          <pc:docMk/>
          <pc:sldMk cId="0" sldId="256"/>
        </pc:sldMkLst>
        <pc:spChg chg="mod">
          <ac:chgData name="Coleman, Matthew R." userId="511d7b12-b473-4d26-8f02-d1f0fb4daa15" providerId="ADAL" clId="{5D2531CB-4D68-423D-BF71-ABEC37092148}" dt="2023-04-06T18:57:15.521" v="4" actId="1076"/>
          <ac:spMkLst>
            <pc:docMk/>
            <pc:sldMk cId="0" sldId="256"/>
            <ac:spMk id="12" creationId="{00000000-0000-0000-0000-000000000000}"/>
          </ac:spMkLst>
        </pc:spChg>
        <pc:spChg chg="mod">
          <ac:chgData name="Coleman, Matthew R." userId="511d7b12-b473-4d26-8f02-d1f0fb4daa15" providerId="ADAL" clId="{5D2531CB-4D68-423D-BF71-ABEC37092148}" dt="2023-04-06T18:57:23.264" v="5" actId="1076"/>
          <ac:spMkLst>
            <pc:docMk/>
            <pc:sldMk cId="0" sldId="256"/>
            <ac:spMk id="13" creationId="{00000000-0000-0000-0000-000000000000}"/>
          </ac:spMkLst>
        </pc:spChg>
        <pc:spChg chg="add del">
          <ac:chgData name="Coleman, Matthew R." userId="511d7b12-b473-4d26-8f02-d1f0fb4daa15" providerId="ADAL" clId="{5D2531CB-4D68-423D-BF71-ABEC37092148}" dt="2023-04-06T18:56:44.897" v="1"/>
          <ac:spMkLst>
            <pc:docMk/>
            <pc:sldMk cId="0" sldId="256"/>
            <ac:spMk id="14" creationId="{18286D23-C9BF-429A-8568-B66102098219}"/>
          </ac:spMkLst>
        </pc:spChg>
        <pc:picChg chg="add mod ord">
          <ac:chgData name="Coleman, Matthew R." userId="511d7b12-b473-4d26-8f02-d1f0fb4daa15" providerId="ADAL" clId="{5D2531CB-4D68-423D-BF71-ABEC37092148}" dt="2023-04-06T18:57:58.130" v="10" actId="1076"/>
          <ac:picMkLst>
            <pc:docMk/>
            <pc:sldMk cId="0" sldId="256"/>
            <ac:picMk id="1026" creationId="{003DEDA8-7A4D-47EB-A1F6-BF9304E06ED2}"/>
          </ac:picMkLst>
        </pc:picChg>
      </pc:sldChg>
      <pc:sldChg chg="modSp">
        <pc:chgData name="Coleman, Matthew R." userId="511d7b12-b473-4d26-8f02-d1f0fb4daa15" providerId="ADAL" clId="{5D2531CB-4D68-423D-BF71-ABEC37092148}" dt="2023-04-06T19:00:14.799" v="17" actId="1076"/>
        <pc:sldMkLst>
          <pc:docMk/>
          <pc:sldMk cId="0" sldId="263"/>
        </pc:sldMkLst>
        <pc:spChg chg="mod">
          <ac:chgData name="Coleman, Matthew R." userId="511d7b12-b473-4d26-8f02-d1f0fb4daa15" providerId="ADAL" clId="{5D2531CB-4D68-423D-BF71-ABEC37092148}" dt="2023-04-06T18:59:42.813" v="11" actId="1076"/>
          <ac:spMkLst>
            <pc:docMk/>
            <pc:sldMk cId="0" sldId="263"/>
            <ac:spMk id="8" creationId="{00000000-0000-0000-0000-000000000000}"/>
          </ac:spMkLst>
        </pc:spChg>
        <pc:spChg chg="mod">
          <ac:chgData name="Coleman, Matthew R." userId="511d7b12-b473-4d26-8f02-d1f0fb4daa15" providerId="ADAL" clId="{5D2531CB-4D68-423D-BF71-ABEC37092148}" dt="2023-04-06T18:59:57.335" v="14" actId="1076"/>
          <ac:spMkLst>
            <pc:docMk/>
            <pc:sldMk cId="0" sldId="263"/>
            <ac:spMk id="9" creationId="{00000000-0000-0000-0000-000000000000}"/>
          </ac:spMkLst>
        </pc:spChg>
        <pc:spChg chg="mod">
          <ac:chgData name="Coleman, Matthew R." userId="511d7b12-b473-4d26-8f02-d1f0fb4daa15" providerId="ADAL" clId="{5D2531CB-4D68-423D-BF71-ABEC37092148}" dt="2023-04-06T19:00:10.114" v="16" actId="1076"/>
          <ac:spMkLst>
            <pc:docMk/>
            <pc:sldMk cId="0" sldId="263"/>
            <ac:spMk id="10" creationId="{00000000-0000-0000-0000-000000000000}"/>
          </ac:spMkLst>
        </pc:spChg>
        <pc:spChg chg="mod">
          <ac:chgData name="Coleman, Matthew R." userId="511d7b12-b473-4d26-8f02-d1f0fb4daa15" providerId="ADAL" clId="{5D2531CB-4D68-423D-BF71-ABEC37092148}" dt="2023-04-06T18:59:52.303" v="13" actId="1076"/>
          <ac:spMkLst>
            <pc:docMk/>
            <pc:sldMk cId="0" sldId="263"/>
            <ac:spMk id="12" creationId="{00000000-0000-0000-0000-000000000000}"/>
          </ac:spMkLst>
        </pc:spChg>
        <pc:spChg chg="mod">
          <ac:chgData name="Coleman, Matthew R." userId="511d7b12-b473-4d26-8f02-d1f0fb4daa15" providerId="ADAL" clId="{5D2531CB-4D68-423D-BF71-ABEC37092148}" dt="2023-04-06T19:00:05.546" v="15" actId="1076"/>
          <ac:spMkLst>
            <pc:docMk/>
            <pc:sldMk cId="0" sldId="263"/>
            <ac:spMk id="13" creationId="{00000000-0000-0000-0000-000000000000}"/>
          </ac:spMkLst>
        </pc:spChg>
        <pc:spChg chg="mod">
          <ac:chgData name="Coleman, Matthew R." userId="511d7b12-b473-4d26-8f02-d1f0fb4daa15" providerId="ADAL" clId="{5D2531CB-4D68-423D-BF71-ABEC37092148}" dt="2023-04-06T19:00:14.799" v="17" actId="1076"/>
          <ac:spMkLst>
            <pc:docMk/>
            <pc:sldMk cId="0" sldId="263"/>
            <ac:spMk id="14" creationId="{00000000-0000-0000-0000-000000000000}"/>
          </ac:spMkLst>
        </pc:spChg>
      </pc:sldChg>
      <pc:sldChg chg="modSp">
        <pc:chgData name="Coleman, Matthew R." userId="511d7b12-b473-4d26-8f02-d1f0fb4daa15" providerId="ADAL" clId="{5D2531CB-4D68-423D-BF71-ABEC37092148}" dt="2023-04-06T19:00:28.185" v="18" actId="207"/>
        <pc:sldMkLst>
          <pc:docMk/>
          <pc:sldMk cId="0" sldId="265"/>
        </pc:sldMkLst>
        <pc:spChg chg="mod">
          <ac:chgData name="Coleman, Matthew R." userId="511d7b12-b473-4d26-8f02-d1f0fb4daa15" providerId="ADAL" clId="{5D2531CB-4D68-423D-BF71-ABEC37092148}" dt="2023-04-06T19:00:28.185" v="18" actId="207"/>
          <ac:spMkLst>
            <pc:docMk/>
            <pc:sldMk cId="0" sldId="265"/>
            <ac:spMk id="2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nb.com/duns/get-a-duns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iles.constantcontact.com/5e17ef48401/838ce565-f2c8-48c9-869a-c336f8e0f462.xlsx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uralhealthinfo.org" TargetMode="External"/><Relationship Id="rId3" Type="http://schemas.openxmlformats.org/officeDocument/2006/relationships/image" Target="../media/image23.svg"/><Relationship Id="rId7" Type="http://schemas.openxmlformats.org/officeDocument/2006/relationships/hyperlink" Target="https://files.constantcontact.com/5e17ef48401/2b34135b-706d-4978-ba0d-ac45e5154056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rantreadyky.org" TargetMode="External"/><Relationship Id="rId5" Type="http://schemas.openxmlformats.org/officeDocument/2006/relationships/image" Target="../media/image25.svg"/><Relationship Id="rId10" Type="http://schemas.openxmlformats.org/officeDocument/2006/relationships/hyperlink" Target="https://www.instrumentl.com" TargetMode="External"/><Relationship Id="rId4" Type="http://schemas.openxmlformats.org/officeDocument/2006/relationships/image" Target="../media/image24.png"/><Relationship Id="rId9" Type="http://schemas.openxmlformats.org/officeDocument/2006/relationships/hyperlink" Target="https://files.constantcontact.com/5e17ef48401/6c1f0866-3a98-474f-b5a4-cf83b2d54343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grantstation.com" TargetMode="External"/><Relationship Id="rId3" Type="http://schemas.openxmlformats.org/officeDocument/2006/relationships/hyperlink" Target="https://uky.zoom.us/meeting/register/tZUqceqtpzIqH9JP9y1_3EdelVrlW2wnx7xD#/registration" TargetMode="External"/><Relationship Id="rId7" Type="http://schemas.openxmlformats.org/officeDocument/2006/relationships/hyperlink" Target="https://candid.org/?_gl=1*1ygo857*_ga*MzExMjM3ODk5LjE2NzE0Nzg3NjM.*_ga_5W8PXYYGBX*MTY3NDUwNDY1OS4zLjEuMTY3NDUwNDY3My40Ni4wLjA.&amp;_ga=2.11163952.569994574.1674504660-311237899.1671478763" TargetMode="External"/><Relationship Id="rId2" Type="http://schemas.openxmlformats.org/officeDocument/2006/relationships/hyperlink" Target="https://visitor.r20.constantcontact.com/manage/optin?v=0015zrTXgTVEU-jh4AqNiTOYVj67T22iP1-zhLsdQCU5iR0nZK_ObMcwHO83BS9rvWzr0h_w1wgA41aKHg_WIt8sM4M1Q6YzOEEFr1KM8nl1Ojk04_xLe5_kL1K8klDxYmmiFSbGwg6PXVn04_RBV0Lz3FMMFR1bOQ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rants.gov" TargetMode="External"/><Relationship Id="rId5" Type="http://schemas.openxmlformats.org/officeDocument/2006/relationships/hyperlink" Target="https://philanthropynewsdigest.org" TargetMode="External"/><Relationship Id="rId4" Type="http://schemas.openxmlformats.org/officeDocument/2006/relationships/hyperlink" Target="https://www.ruralhealthinfo.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FYr_4QbKw/64CiXWsdi0NjHXygl2ecnw/view?utm_content=DAFYr_4QbKw&amp;utm_campaign=designshare&amp;utm_medium=link2&amp;utm_source=sharebutton" TargetMode="External"/><Relationship Id="rId2" Type="http://schemas.openxmlformats.org/officeDocument/2006/relationships/hyperlink" Target="https://www.canva.com/design/DAFYrsg1lj8/im3GSnqPNOd5EPrT5HkotA/view?utm_content=DAFYrsg1lj8&amp;utm_campaign=designshare&amp;utm_medium=link2&amp;utm_source=sharebutton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nva.com/design/DAFYrzv9OEs/ZiVq5ts8sjR034e4Wiy_gQ/view?utm_content=DAFYrzv9OEs&amp;utm_campaign=designshare&amp;utm_medium=link2&amp;utm_source=sharebutt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03DEDA8-7A4D-47EB-A1F6-BF9304E06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31" y="549283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 rot="-2700000">
            <a:off x="15004959" y="1860459"/>
            <a:ext cx="6566081" cy="656608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53A6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5361560" y="2217060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A6AEA4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1143419" y="8163269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4134433" y="1004889"/>
            <a:ext cx="12993464" cy="2102579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0" y="0"/>
            <a:ext cx="541602" cy="10287000"/>
            <a:chOff x="0" y="0"/>
            <a:chExt cx="157867" cy="29984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7867" cy="2998468"/>
            </a:xfrm>
            <a:custGeom>
              <a:avLst/>
              <a:gdLst/>
              <a:ahLst/>
              <a:cxnLst/>
              <a:rect l="l" t="t" r="r" b="b"/>
              <a:pathLst>
                <a:path w="157867" h="2998468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44000" y="500579"/>
            <a:ext cx="6261603" cy="259073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658145" y="3076213"/>
            <a:ext cx="12616379" cy="146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99"/>
              </a:lnSpc>
            </a:pPr>
            <a:r>
              <a:rPr lang="en-US" sz="9999" spc="999" dirty="0">
                <a:solidFill>
                  <a:srgbClr val="FF914D"/>
                </a:solidFill>
                <a:latin typeface="Poppins ExtraBold Bold"/>
              </a:rPr>
              <a:t>GRANTS: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22800" y="4259735"/>
            <a:ext cx="12616379" cy="162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1"/>
              </a:lnSpc>
            </a:pPr>
            <a:r>
              <a:rPr lang="en-US" sz="5801" spc="290" dirty="0">
                <a:solidFill>
                  <a:srgbClr val="2B4A9D"/>
                </a:solidFill>
                <a:latin typeface="Poppins ExtraBold Bold"/>
              </a:rPr>
              <a:t>FUNDING RESOURCES, WRITING, &amp; MANAGEMENT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47748" y="401952"/>
            <a:ext cx="15327005" cy="2074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0"/>
              </a:lnSpc>
            </a:pPr>
            <a:r>
              <a:rPr lang="en-US" sz="7400" spc="370">
                <a:solidFill>
                  <a:srgbClr val="2B4A9D"/>
                </a:solidFill>
                <a:latin typeface="Poppins ExtraBold"/>
              </a:rPr>
              <a:t>ARE YOU </a:t>
            </a:r>
          </a:p>
          <a:p>
            <a:pPr algn="ctr">
              <a:lnSpc>
                <a:spcPts val="7770"/>
              </a:lnSpc>
            </a:pPr>
            <a:r>
              <a:rPr lang="en-US" sz="7400" spc="370">
                <a:solidFill>
                  <a:srgbClr val="2B4A9D"/>
                </a:solidFill>
                <a:latin typeface="Poppins ExtraBold"/>
              </a:rPr>
              <a:t>GRANT READY?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334500" y="2476500"/>
            <a:ext cx="8953500" cy="7810500"/>
            <a:chOff x="0" y="0"/>
            <a:chExt cx="3266261" cy="28492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66261" cy="2849292"/>
            </a:xfrm>
            <a:custGeom>
              <a:avLst/>
              <a:gdLst/>
              <a:ahLst/>
              <a:cxnLst/>
              <a:rect l="l" t="t" r="r" b="b"/>
              <a:pathLst>
                <a:path w="3266261" h="2849292">
                  <a:moveTo>
                    <a:pt x="0" y="0"/>
                  </a:moveTo>
                  <a:lnTo>
                    <a:pt x="3266261" y="0"/>
                  </a:lnTo>
                  <a:lnTo>
                    <a:pt x="3266261" y="2849292"/>
                  </a:lnTo>
                  <a:lnTo>
                    <a:pt x="0" y="2849292"/>
                  </a:lnTo>
                  <a:close/>
                </a:path>
              </a:pathLst>
            </a:custGeom>
            <a:solidFill>
              <a:srgbClr val="0053A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8953500" cy="10287000"/>
            <a:chOff x="0" y="0"/>
            <a:chExt cx="3266261" cy="37527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66261" cy="3752726"/>
            </a:xfrm>
            <a:custGeom>
              <a:avLst/>
              <a:gdLst/>
              <a:ahLst/>
              <a:cxnLst/>
              <a:rect l="l" t="t" r="r" b="b"/>
              <a:pathLst>
                <a:path w="3266261" h="3752726">
                  <a:moveTo>
                    <a:pt x="0" y="0"/>
                  </a:moveTo>
                  <a:lnTo>
                    <a:pt x="3266261" y="0"/>
                  </a:lnTo>
                  <a:lnTo>
                    <a:pt x="3266261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0053A6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18288000" cy="417760"/>
            <a:chOff x="0" y="0"/>
            <a:chExt cx="6671512" cy="152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71512" cy="152400"/>
            </a:xfrm>
            <a:custGeom>
              <a:avLst/>
              <a:gdLst/>
              <a:ahLst/>
              <a:cxnLst/>
              <a:rect l="l" t="t" r="r" b="b"/>
              <a:pathLst>
                <a:path w="6671512" h="152400">
                  <a:moveTo>
                    <a:pt x="0" y="0"/>
                  </a:moveTo>
                  <a:lnTo>
                    <a:pt x="6671512" y="0"/>
                  </a:lnTo>
                  <a:lnTo>
                    <a:pt x="6671512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0053A6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16652690" y="1309"/>
            <a:ext cx="1635964" cy="1633346"/>
            <a:chOff x="0" y="0"/>
            <a:chExt cx="6350000" cy="63398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53A6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456270"/>
            <a:ext cx="1014839" cy="101483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725045"/>
            <a:ext cx="1014839" cy="101483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2978021"/>
            <a:ext cx="1014839" cy="101483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4220004"/>
            <a:ext cx="1014839" cy="101483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5477314"/>
            <a:ext cx="1014839" cy="101483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253604" y="868636"/>
            <a:ext cx="599662" cy="29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0"/>
              </a:lnSpc>
            </a:pPr>
            <a:r>
              <a:rPr lang="en-US" sz="2400" spc="-24">
                <a:solidFill>
                  <a:srgbClr val="FFFFFF"/>
                </a:solidFill>
                <a:latin typeface="DM Sans Bold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3604" y="2120083"/>
            <a:ext cx="599662" cy="29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0"/>
              </a:lnSpc>
            </a:pPr>
            <a:r>
              <a:rPr lang="en-US" sz="2400" spc="-24">
                <a:solidFill>
                  <a:srgbClr val="FFFFFF"/>
                </a:solidFill>
                <a:latin typeface="DM Sans Bold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3604" y="3373070"/>
            <a:ext cx="599662" cy="29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0"/>
              </a:lnSpc>
            </a:pPr>
            <a:r>
              <a:rPr lang="en-US" sz="2400" spc="-24">
                <a:solidFill>
                  <a:srgbClr val="FFFFFF"/>
                </a:solidFill>
                <a:latin typeface="DM Sans Bold"/>
              </a:rPr>
              <a:t>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3604" y="4615054"/>
            <a:ext cx="599662" cy="29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0"/>
              </a:lnSpc>
            </a:pPr>
            <a:r>
              <a:rPr lang="en-US" sz="2400" spc="-24">
                <a:solidFill>
                  <a:srgbClr val="FFFFFF"/>
                </a:solidFill>
                <a:latin typeface="DM Sans Bold"/>
              </a:rPr>
              <a:t>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53604" y="5872363"/>
            <a:ext cx="599662" cy="29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0"/>
              </a:lnSpc>
            </a:pPr>
            <a:r>
              <a:rPr lang="en-US" sz="2400" spc="-24">
                <a:solidFill>
                  <a:srgbClr val="FFFFFF"/>
                </a:solidFill>
                <a:latin typeface="DM Sans Bold"/>
              </a:rPr>
              <a:t>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79560" y="680257"/>
            <a:ext cx="489783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spc="-24">
                <a:solidFill>
                  <a:srgbClr val="FFFFFF"/>
                </a:solidFill>
                <a:latin typeface="DM Sans"/>
              </a:rPr>
              <a:t>Agency Mission Statement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79560" y="3049195"/>
            <a:ext cx="4897832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spc="-24">
                <a:solidFill>
                  <a:srgbClr val="FFFFFF"/>
                </a:solidFill>
                <a:latin typeface="DM Sans"/>
              </a:rPr>
              <a:t>Most recent 501(c)(3) letter or other proof of tax exempt status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279560" y="4081629"/>
            <a:ext cx="4897832" cy="128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spc="-24" dirty="0">
                <a:solidFill>
                  <a:srgbClr val="FFFFFF"/>
                </a:solidFill>
                <a:latin typeface="DM Sans"/>
              </a:rPr>
              <a:t>Employer identification number &amp; </a:t>
            </a:r>
            <a:r>
              <a:rPr lang="en-US" sz="2400" spc="-24" dirty="0">
                <a:solidFill>
                  <a:schemeClr val="bg1"/>
                </a:solidFill>
                <a:latin typeface="DM Sans"/>
                <a:hlinkClick r:id="rId4" tooltip="https://www.dnb.com/duns/get-a-dun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DUNS number</a:t>
            </a:r>
            <a:r>
              <a:rPr lang="en-US" sz="2400" spc="-24" dirty="0">
                <a:solidFill>
                  <a:schemeClr val="bg1"/>
                </a:solidFill>
                <a:latin typeface="DM Sans"/>
              </a:rPr>
              <a:t> </a:t>
            </a:r>
            <a:r>
              <a:rPr lang="en-US" sz="2400" spc="-24" dirty="0">
                <a:solidFill>
                  <a:srgbClr val="FFFFFF"/>
                </a:solidFill>
                <a:latin typeface="DM Sans"/>
              </a:rPr>
              <a:t>- Required for all federal applications. May take time.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79560" y="7662104"/>
            <a:ext cx="4897832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spc="-24">
                <a:solidFill>
                  <a:srgbClr val="FFFFFF"/>
                </a:solidFill>
                <a:latin typeface="DM Sans"/>
              </a:rPr>
              <a:t>Any recent needs assessments, program evaluation reports, and examples of forms being used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279560" y="1586658"/>
            <a:ext cx="4897832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spc="-24">
                <a:solidFill>
                  <a:srgbClr val="FFFFFF"/>
                </a:solidFill>
                <a:latin typeface="DM Sans"/>
              </a:rPr>
              <a:t>Certificate of incorporation as a non-profit organization - needed to submit with proposal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6648174"/>
            <a:ext cx="1014839" cy="1014839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1253604" y="7060514"/>
            <a:ext cx="599662" cy="29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0"/>
              </a:lnSpc>
            </a:pPr>
            <a:r>
              <a:rPr lang="en-US" sz="2400" spc="-24">
                <a:solidFill>
                  <a:srgbClr val="FFFFFF"/>
                </a:solidFill>
                <a:latin typeface="DM Sans Bold"/>
              </a:rPr>
              <a:t>6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279560" y="6662611"/>
            <a:ext cx="4897832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spc="-24">
                <a:solidFill>
                  <a:srgbClr val="FFFFFF"/>
                </a:solidFill>
                <a:latin typeface="DM Sans"/>
              </a:rPr>
              <a:t>Organization Chart and list of board members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9039419"/>
            <a:ext cx="1014839" cy="1014839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1253604" y="9451759"/>
            <a:ext cx="599662" cy="29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0"/>
              </a:lnSpc>
            </a:pPr>
            <a:r>
              <a:rPr lang="en-US" sz="2400" spc="-24">
                <a:solidFill>
                  <a:srgbClr val="FFFFFF"/>
                </a:solidFill>
                <a:latin typeface="DM Sans Bold"/>
              </a:rPr>
              <a:t>8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279560" y="9053856"/>
            <a:ext cx="4897832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spc="-24">
                <a:solidFill>
                  <a:srgbClr val="FFFFFF"/>
                </a:solidFill>
                <a:latin typeface="DM Sans"/>
              </a:rPr>
              <a:t>Current resumes and "biographies"  (biosketches) of key staff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279560" y="5791220"/>
            <a:ext cx="4897832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spc="-24" dirty="0">
                <a:solidFill>
                  <a:srgbClr val="FFFFFF"/>
                </a:solidFill>
                <a:latin typeface="DM Sans"/>
              </a:rPr>
              <a:t>Annual Report - Do you have one? </a:t>
            </a: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7811910"/>
            <a:ext cx="1014839" cy="101483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1253604" y="8224250"/>
            <a:ext cx="599662" cy="29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0"/>
              </a:lnSpc>
            </a:pPr>
            <a:r>
              <a:rPr lang="en-US" sz="2400" spc="-24">
                <a:solidFill>
                  <a:srgbClr val="FFFFFF"/>
                </a:solidFill>
                <a:latin typeface="DM Sans Bold"/>
              </a:rPr>
              <a:t>7</a:t>
            </a:r>
          </a:p>
        </p:txBody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11958" y="2834745"/>
            <a:ext cx="1014839" cy="101483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11958" y="4264425"/>
            <a:ext cx="1014839" cy="101483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10608" y="5802250"/>
            <a:ext cx="1014839" cy="1014839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08504" y="7177833"/>
            <a:ext cx="1014839" cy="1014839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11236862" y="3229756"/>
            <a:ext cx="599662" cy="29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0"/>
              </a:lnSpc>
            </a:pPr>
            <a:r>
              <a:rPr lang="en-US" sz="2400" spc="-24">
                <a:solidFill>
                  <a:srgbClr val="FFFFFF"/>
                </a:solidFill>
                <a:latin typeface="DM Sans Bold"/>
              </a:rPr>
              <a:t>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236862" y="4659449"/>
            <a:ext cx="599662" cy="29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0"/>
              </a:lnSpc>
            </a:pPr>
            <a:r>
              <a:rPr lang="en-US" sz="2400" spc="-24">
                <a:solidFill>
                  <a:srgbClr val="FFFFFF"/>
                </a:solidFill>
                <a:latin typeface="DM Sans Bold"/>
              </a:rPr>
              <a:t>10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335512" y="6197274"/>
            <a:ext cx="599662" cy="29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0"/>
              </a:lnSpc>
            </a:pPr>
            <a:r>
              <a:rPr lang="en-US" sz="2400" spc="-24">
                <a:solidFill>
                  <a:srgbClr val="FFFFFF"/>
                </a:solidFill>
                <a:latin typeface="DM Sans Bold"/>
              </a:rPr>
              <a:t>11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333408" y="7572857"/>
            <a:ext cx="599662" cy="29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0"/>
              </a:lnSpc>
            </a:pPr>
            <a:r>
              <a:rPr lang="en-US" sz="2400" spc="-24">
                <a:solidFill>
                  <a:srgbClr val="FFFFFF"/>
                </a:solidFill>
                <a:latin typeface="DM Sans Bold"/>
              </a:rPr>
              <a:t>12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361468" y="5663875"/>
            <a:ext cx="4897832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spc="-24">
                <a:solidFill>
                  <a:srgbClr val="FFFFFF"/>
                </a:solidFill>
                <a:latin typeface="DM Sans"/>
              </a:rPr>
              <a:t>List of all current funding sources and potential sources of matching funds.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359364" y="7249008"/>
            <a:ext cx="4897832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spc="-24">
                <a:solidFill>
                  <a:srgbClr val="FFFFFF"/>
                </a:solidFill>
                <a:latin typeface="DM Sans"/>
              </a:rPr>
              <a:t>Personnel policies and procedures, updated floor plan, disaster plan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2262817" y="2555338"/>
            <a:ext cx="4897832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spc="-24">
                <a:solidFill>
                  <a:srgbClr val="FFFFFF"/>
                </a:solidFill>
                <a:latin typeface="DM Sans"/>
              </a:rPr>
              <a:t>Most recent overall organization budget and individual program budgets. </a:t>
            </a:r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08504" y="8649011"/>
            <a:ext cx="1014839" cy="1014839"/>
          </a:xfrm>
          <a:prstGeom prst="rect">
            <a:avLst/>
          </a:prstGeom>
        </p:spPr>
      </p:pic>
      <p:sp>
        <p:nvSpPr>
          <p:cNvPr id="47" name="TextBox 47"/>
          <p:cNvSpPr txBox="1"/>
          <p:nvPr/>
        </p:nvSpPr>
        <p:spPr>
          <a:xfrm>
            <a:off x="11333408" y="9061351"/>
            <a:ext cx="599662" cy="29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0"/>
              </a:lnSpc>
            </a:pPr>
            <a:r>
              <a:rPr lang="en-US" sz="2400" spc="-24">
                <a:solidFill>
                  <a:srgbClr val="FFFFFF"/>
                </a:solidFill>
                <a:latin typeface="DM Sans Bold"/>
              </a:rPr>
              <a:t>13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361468" y="8497472"/>
            <a:ext cx="4897832" cy="1663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spc="-24">
                <a:solidFill>
                  <a:srgbClr val="FFFFFF"/>
                </a:solidFill>
                <a:latin typeface="DM Sans"/>
              </a:rPr>
              <a:t>Boilerplate - a paragraph or two about when and how the organization started and significant milestones.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2262817" y="4125808"/>
            <a:ext cx="4897832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spc="-24">
                <a:solidFill>
                  <a:srgbClr val="FFFFFF"/>
                </a:solidFill>
                <a:latin typeface="DM Sans"/>
              </a:rPr>
              <a:t>Job descriptions for all positions - Don't forget to update as you add positions.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028950"/>
            <a:ext cx="18288000" cy="7258050"/>
            <a:chOff x="0" y="0"/>
            <a:chExt cx="6671512" cy="26477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2647756"/>
            </a:xfrm>
            <a:custGeom>
              <a:avLst/>
              <a:gdLst/>
              <a:ahLst/>
              <a:cxnLst/>
              <a:rect l="l" t="t" r="r" b="b"/>
              <a:pathLst>
                <a:path w="6671512" h="2647756">
                  <a:moveTo>
                    <a:pt x="0" y="0"/>
                  </a:moveTo>
                  <a:lnTo>
                    <a:pt x="6671512" y="0"/>
                  </a:lnTo>
                  <a:lnTo>
                    <a:pt x="6671512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0053A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4055969"/>
            <a:ext cx="18288000" cy="764684"/>
            <a:chOff x="0" y="0"/>
            <a:chExt cx="6671512" cy="2789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71512" cy="278959"/>
            </a:xfrm>
            <a:custGeom>
              <a:avLst/>
              <a:gdLst/>
              <a:ahLst/>
              <a:cxnLst/>
              <a:rect l="l" t="t" r="r" b="b"/>
              <a:pathLst>
                <a:path w="6671512" h="278959">
                  <a:moveTo>
                    <a:pt x="0" y="0"/>
                  </a:moveTo>
                  <a:lnTo>
                    <a:pt x="6671512" y="0"/>
                  </a:lnTo>
                  <a:lnTo>
                    <a:pt x="6671512" y="278959"/>
                  </a:lnTo>
                  <a:lnTo>
                    <a:pt x="0" y="27895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381190">
            <a:off x="3807504" y="-705158"/>
            <a:ext cx="18288000" cy="1655287"/>
            <a:chOff x="0" y="0"/>
            <a:chExt cx="6671512" cy="6038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71512" cy="603853"/>
            </a:xfrm>
            <a:custGeom>
              <a:avLst/>
              <a:gdLst/>
              <a:ahLst/>
              <a:cxnLst/>
              <a:rect l="l" t="t" r="r" b="b"/>
              <a:pathLst>
                <a:path w="6671512" h="603853">
                  <a:moveTo>
                    <a:pt x="0" y="0"/>
                  </a:moveTo>
                  <a:lnTo>
                    <a:pt x="6671512" y="0"/>
                  </a:lnTo>
                  <a:lnTo>
                    <a:pt x="6671512" y="603853"/>
                  </a:lnTo>
                  <a:lnTo>
                    <a:pt x="0" y="603853"/>
                  </a:lnTo>
                  <a:close/>
                </a:path>
              </a:pathLst>
            </a:custGeom>
            <a:solidFill>
              <a:srgbClr val="0053A6"/>
            </a:solidFill>
          </p:spPr>
        </p:sp>
      </p:grpSp>
      <p:grpSp>
        <p:nvGrpSpPr>
          <p:cNvPr id="8" name="Group 8"/>
          <p:cNvGrpSpPr/>
          <p:nvPr/>
        </p:nvGrpSpPr>
        <p:grpSpPr>
          <a:xfrm rot="-284447">
            <a:off x="-3805812" y="-636028"/>
            <a:ext cx="18288000" cy="1655287"/>
            <a:chOff x="0" y="0"/>
            <a:chExt cx="6671512" cy="6038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71512" cy="603853"/>
            </a:xfrm>
            <a:custGeom>
              <a:avLst/>
              <a:gdLst/>
              <a:ahLst/>
              <a:cxnLst/>
              <a:rect l="l" t="t" r="r" b="b"/>
              <a:pathLst>
                <a:path w="6671512" h="603853">
                  <a:moveTo>
                    <a:pt x="0" y="0"/>
                  </a:moveTo>
                  <a:lnTo>
                    <a:pt x="6671512" y="0"/>
                  </a:lnTo>
                  <a:lnTo>
                    <a:pt x="6671512" y="603853"/>
                  </a:lnTo>
                  <a:lnTo>
                    <a:pt x="0" y="603853"/>
                  </a:lnTo>
                  <a:close/>
                </a:path>
              </a:pathLst>
            </a:custGeom>
            <a:solidFill>
              <a:srgbClr val="0053A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9032602"/>
            <a:ext cx="18288000" cy="764684"/>
            <a:chOff x="0" y="0"/>
            <a:chExt cx="6671512" cy="2789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71512" cy="278959"/>
            </a:xfrm>
            <a:custGeom>
              <a:avLst/>
              <a:gdLst/>
              <a:ahLst/>
              <a:cxnLst/>
              <a:rect l="l" t="t" r="r" b="b"/>
              <a:pathLst>
                <a:path w="6671512" h="278959">
                  <a:moveTo>
                    <a:pt x="0" y="0"/>
                  </a:moveTo>
                  <a:lnTo>
                    <a:pt x="6671512" y="0"/>
                  </a:lnTo>
                  <a:lnTo>
                    <a:pt x="6671512" y="278959"/>
                  </a:lnTo>
                  <a:lnTo>
                    <a:pt x="0" y="278959"/>
                  </a:lnTo>
                  <a:close/>
                </a:path>
              </a:pathLst>
            </a:custGeom>
            <a:solidFill>
              <a:srgbClr val="A6AEA4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480498" y="1126076"/>
            <a:ext cx="15327005" cy="2044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65"/>
              </a:lnSpc>
            </a:pPr>
            <a:r>
              <a:rPr lang="en-US" sz="7300" spc="365">
                <a:solidFill>
                  <a:srgbClr val="2B4A9D"/>
                </a:solidFill>
                <a:latin typeface="Poppins ExtraBold"/>
              </a:rPr>
              <a:t>STRAIGHT FROM THE HRSA (REVIEWER'S) MOUTH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0" y="5013053"/>
            <a:ext cx="8846543" cy="333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3" lvl="1" indent="-323852" algn="ctr">
              <a:lnSpc>
                <a:spcPts val="3750"/>
              </a:lnSpc>
              <a:buFont typeface="Arial"/>
              <a:buChar char="•"/>
            </a:pPr>
            <a:r>
              <a:rPr lang="en-US" sz="3000" spc="300">
                <a:solidFill>
                  <a:srgbClr val="FFFFFF"/>
                </a:solidFill>
                <a:latin typeface="Lato"/>
              </a:rPr>
              <a:t>Be descriptive about your population &amp; geography.</a:t>
            </a:r>
          </a:p>
          <a:p>
            <a:pPr marL="647703" lvl="1" indent="-323852" algn="ctr">
              <a:lnSpc>
                <a:spcPts val="3750"/>
              </a:lnSpc>
              <a:buFont typeface="Arial"/>
              <a:buChar char="•"/>
            </a:pPr>
            <a:r>
              <a:rPr lang="en-US" sz="3000" spc="300">
                <a:solidFill>
                  <a:srgbClr val="FFFFFF"/>
                </a:solidFill>
                <a:latin typeface="Lato Italics"/>
              </a:rPr>
              <a:t>What makes the area unique - both assets and needs.</a:t>
            </a:r>
          </a:p>
          <a:p>
            <a:pPr marL="647703" lvl="1" indent="-323852" algn="ctr">
              <a:lnSpc>
                <a:spcPts val="3750"/>
              </a:lnSpc>
              <a:buFont typeface="Arial"/>
              <a:buChar char="•"/>
            </a:pPr>
            <a:r>
              <a:rPr lang="en-US" sz="3000" spc="300">
                <a:solidFill>
                  <a:srgbClr val="FFFFFF"/>
                </a:solidFill>
                <a:latin typeface="Lato"/>
              </a:rPr>
              <a:t>Assume the reviewer knows nothing.</a:t>
            </a:r>
          </a:p>
          <a:p>
            <a:pPr marL="647703" lvl="1" indent="-323852" algn="ctr">
              <a:lnSpc>
                <a:spcPts val="3750"/>
              </a:lnSpc>
              <a:buFont typeface="Arial"/>
              <a:buChar char="•"/>
            </a:pPr>
            <a:r>
              <a:rPr lang="en-US" sz="3000" spc="300">
                <a:solidFill>
                  <a:srgbClr val="FFFFFF"/>
                </a:solidFill>
                <a:latin typeface="Lato Italics"/>
              </a:rPr>
              <a:t>Use visual cues and formatting to emphasize.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80498" y="4143036"/>
            <a:ext cx="588554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BIGGER PICTURE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87440" y="5013053"/>
            <a:ext cx="8315014" cy="381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3" lvl="1" indent="-323852" algn="ctr">
              <a:lnSpc>
                <a:spcPts val="3750"/>
              </a:lnSpc>
              <a:buFont typeface="Arial"/>
              <a:buChar char="•"/>
            </a:pPr>
            <a:r>
              <a:rPr lang="en-US" sz="3000" spc="300">
                <a:solidFill>
                  <a:srgbClr val="FFFFFF"/>
                </a:solidFill>
                <a:latin typeface="Lato Italics"/>
              </a:rPr>
              <a:t>Every federal proposal is very specific about scoring.</a:t>
            </a:r>
          </a:p>
          <a:p>
            <a:pPr marL="647703" lvl="1" indent="-323852" algn="ctr">
              <a:lnSpc>
                <a:spcPts val="3750"/>
              </a:lnSpc>
              <a:buFont typeface="Arial"/>
              <a:buChar char="•"/>
            </a:pPr>
            <a:r>
              <a:rPr lang="en-US" sz="3000" spc="300">
                <a:solidFill>
                  <a:srgbClr val="FFFFFF"/>
                </a:solidFill>
                <a:latin typeface="Lato"/>
              </a:rPr>
              <a:t>Reviewers have small ranges to pick from that are very descriptive. </a:t>
            </a:r>
          </a:p>
          <a:p>
            <a:pPr marL="647703" lvl="1" indent="-323852" algn="ctr">
              <a:lnSpc>
                <a:spcPts val="3750"/>
              </a:lnSpc>
              <a:buFont typeface="Arial"/>
              <a:buChar char="•"/>
            </a:pPr>
            <a:r>
              <a:rPr lang="en-US" sz="3000" spc="300">
                <a:solidFill>
                  <a:srgbClr val="FFFFFF"/>
                </a:solidFill>
                <a:latin typeface="Lato Italics"/>
              </a:rPr>
              <a:t>Scoring Criteria is included at the end of the NOFO - use it.</a:t>
            </a:r>
          </a:p>
          <a:p>
            <a:pPr marL="647703" lvl="1" indent="-323852" algn="ctr">
              <a:lnSpc>
                <a:spcPts val="3750"/>
              </a:lnSpc>
              <a:buFont typeface="Arial"/>
              <a:buChar char="•"/>
            </a:pPr>
            <a:r>
              <a:rPr lang="en-US" sz="3000" spc="300">
                <a:solidFill>
                  <a:srgbClr val="FFFFFF"/>
                </a:solidFill>
                <a:latin typeface="Lato"/>
              </a:rPr>
              <a:t>Things such as grammar, headings, order - do not impact your score.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553073" y="4143036"/>
            <a:ext cx="418374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SCORING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7834" y="2425592"/>
            <a:ext cx="9968424" cy="1259922"/>
            <a:chOff x="0" y="0"/>
            <a:chExt cx="3636508" cy="4596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6508" cy="459623"/>
            </a:xfrm>
            <a:custGeom>
              <a:avLst/>
              <a:gdLst/>
              <a:ahLst/>
              <a:cxnLst/>
              <a:rect l="l" t="t" r="r" b="b"/>
              <a:pathLst>
                <a:path w="3636508" h="459623">
                  <a:moveTo>
                    <a:pt x="0" y="0"/>
                  </a:moveTo>
                  <a:lnTo>
                    <a:pt x="3636508" y="0"/>
                  </a:lnTo>
                  <a:lnTo>
                    <a:pt x="3636508" y="459623"/>
                  </a:lnTo>
                  <a:lnTo>
                    <a:pt x="0" y="459623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-3283041" y="-3283041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6AEA4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-2926440" y="-292644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-2700000">
            <a:off x="-3283041" y="7003959"/>
            <a:ext cx="6566081" cy="6566081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6AEA4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-2926440" y="7360560"/>
            <a:ext cx="5852880" cy="5852880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2700000">
            <a:off x="-3283041" y="8117325"/>
            <a:ext cx="6566081" cy="6566081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6AEA4"/>
            </a:solidFill>
          </p:spPr>
        </p:sp>
      </p:grpSp>
      <p:grpSp>
        <p:nvGrpSpPr>
          <p:cNvPr id="14" name="Group 14"/>
          <p:cNvGrpSpPr/>
          <p:nvPr/>
        </p:nvGrpSpPr>
        <p:grpSpPr>
          <a:xfrm rot="2700000">
            <a:off x="-2926440" y="8473925"/>
            <a:ext cx="5852880" cy="5852880"/>
            <a:chOff x="0" y="0"/>
            <a:chExt cx="1913890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645058" y="5933414"/>
            <a:ext cx="923397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"/>
              </a:rPr>
              <a:t>LET'S DISCUSS YOUR MANAGEMENT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45058" y="3742663"/>
            <a:ext cx="9233976" cy="225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8000" spc="400">
                <a:solidFill>
                  <a:srgbClr val="2B4A9D"/>
                </a:solidFill>
                <a:latin typeface="Poppins ExtraBold"/>
              </a:rPr>
              <a:t>GRANT MANAGEMENT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0129326" y="0"/>
            <a:ext cx="8158674" cy="10287000"/>
            <a:chOff x="0" y="0"/>
            <a:chExt cx="2976306" cy="375272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976306" cy="3752726"/>
            </a:xfrm>
            <a:custGeom>
              <a:avLst/>
              <a:gdLst/>
              <a:ahLst/>
              <a:cxnLst/>
              <a:rect l="l" t="t" r="r" b="b"/>
              <a:pathLst>
                <a:path w="2976306" h="3752726">
                  <a:moveTo>
                    <a:pt x="0" y="0"/>
                  </a:moveTo>
                  <a:lnTo>
                    <a:pt x="2976306" y="0"/>
                  </a:lnTo>
                  <a:lnTo>
                    <a:pt x="2976306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34128" y="3121771"/>
            <a:ext cx="4149071" cy="4043458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997858" y="2523496"/>
            <a:ext cx="2528376" cy="1190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8000" spc="400">
                <a:solidFill>
                  <a:srgbClr val="FFFFFF"/>
                </a:solidFill>
                <a:latin typeface="Poppins ExtraBold Bold"/>
              </a:rPr>
              <a:t>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6816" y="0"/>
            <a:ext cx="452408" cy="10287000"/>
            <a:chOff x="0" y="0"/>
            <a:chExt cx="165040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040" cy="3752726"/>
            </a:xfrm>
            <a:custGeom>
              <a:avLst/>
              <a:gdLst/>
              <a:ahLst/>
              <a:cxnLst/>
              <a:rect l="l" t="t" r="r" b="b"/>
              <a:pathLst>
                <a:path w="165040" h="3752726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12190278" y="55428"/>
            <a:ext cx="10176144" cy="10176144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2628620" y="445887"/>
            <a:ext cx="9395227" cy="9395227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5701346" y="-3308295"/>
            <a:ext cx="2000478" cy="9763772"/>
            <a:chOff x="0" y="0"/>
            <a:chExt cx="2354580" cy="114920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3310" cy="11492046"/>
            </a:xfrm>
            <a:custGeom>
              <a:avLst/>
              <a:gdLst/>
              <a:ahLst/>
              <a:cxnLst/>
              <a:rect l="l" t="t" r="r" b="b"/>
              <a:pathLst>
                <a:path w="2353310" h="11492046">
                  <a:moveTo>
                    <a:pt x="784860" y="11424736"/>
                  </a:moveTo>
                  <a:cubicBezTo>
                    <a:pt x="905510" y="11465376"/>
                    <a:pt x="1042670" y="11492046"/>
                    <a:pt x="1177290" y="11492046"/>
                  </a:cubicBezTo>
                  <a:cubicBezTo>
                    <a:pt x="1311910" y="11492046"/>
                    <a:pt x="1441450" y="11469186"/>
                    <a:pt x="1560830" y="11428546"/>
                  </a:cubicBezTo>
                  <a:cubicBezTo>
                    <a:pt x="1563370" y="11427276"/>
                    <a:pt x="1565910" y="11427276"/>
                    <a:pt x="1568450" y="11426006"/>
                  </a:cubicBezTo>
                  <a:cubicBezTo>
                    <a:pt x="2016760" y="11263446"/>
                    <a:pt x="2346960" y="10834186"/>
                    <a:pt x="2353310" y="1030600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298100"/>
                  </a:lnTo>
                  <a:cubicBezTo>
                    <a:pt x="6350" y="10836725"/>
                    <a:pt x="331470" y="11265986"/>
                    <a:pt x="784860" y="11424736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568482" y="2554884"/>
            <a:ext cx="829509" cy="1966473"/>
            <a:chOff x="0" y="0"/>
            <a:chExt cx="2354580" cy="558188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5400000">
            <a:off x="568482" y="3884156"/>
            <a:ext cx="829509" cy="1966473"/>
            <a:chOff x="0" y="0"/>
            <a:chExt cx="2354580" cy="558188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5400000">
            <a:off x="568482" y="5213428"/>
            <a:ext cx="829509" cy="1966473"/>
            <a:chOff x="0" y="0"/>
            <a:chExt cx="2354580" cy="55818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5400000">
            <a:off x="568482" y="6542700"/>
            <a:ext cx="829509" cy="1966473"/>
            <a:chOff x="0" y="0"/>
            <a:chExt cx="2354580" cy="558188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279611" y="2763522"/>
            <a:ext cx="5581619" cy="2909419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3061947" y="735391"/>
            <a:ext cx="7020782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6000" spc="300">
                <a:solidFill>
                  <a:srgbClr val="FFFFFF"/>
                </a:solidFill>
                <a:latin typeface="Poppins ExtraBold"/>
              </a:rPr>
              <a:t>MANAGEMENT THOUGHTS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428018" y="4305418"/>
            <a:ext cx="734333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DO YOU HAVE A BACK UP FOR THE BACK UP?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428018" y="3225371"/>
            <a:ext cx="734333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RELATIONSHIPS ARE KEY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428018" y="5901440"/>
            <a:ext cx="734333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"/>
              </a:rPr>
              <a:t>Who's managing your grant?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428018" y="7230712"/>
            <a:ext cx="7343333" cy="485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u="sng" spc="300" dirty="0">
                <a:solidFill>
                  <a:schemeClr val="accent1">
                    <a:lumMod val="75000"/>
                  </a:schemeClr>
                </a:solidFill>
                <a:latin typeface="Lato Bold"/>
                <a:hlinkClick r:id="rId4" tooltip="https://files.constantcontact.com/5e17ef48401/838ce565-f2c8-48c9-869a-c336f8e0f462.xls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are you tracking your grant?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05021" y="-2492352"/>
            <a:ext cx="5770168" cy="577016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18458" y="566151"/>
            <a:ext cx="2396931" cy="9154697"/>
            <a:chOff x="0" y="0"/>
            <a:chExt cx="874407" cy="33396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74407" cy="3339659"/>
            </a:xfrm>
            <a:custGeom>
              <a:avLst/>
              <a:gdLst/>
              <a:ahLst/>
              <a:cxnLst/>
              <a:rect l="l" t="t" r="r" b="b"/>
              <a:pathLst>
                <a:path w="874407" h="3339659">
                  <a:moveTo>
                    <a:pt x="0" y="0"/>
                  </a:moveTo>
                  <a:lnTo>
                    <a:pt x="874407" y="0"/>
                  </a:lnTo>
                  <a:lnTo>
                    <a:pt x="874407" y="3339659"/>
                  </a:lnTo>
                  <a:lnTo>
                    <a:pt x="0" y="3339659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747069" y="3712601"/>
            <a:ext cx="11540931" cy="6574399"/>
            <a:chOff x="0" y="0"/>
            <a:chExt cx="4210163" cy="23983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10163" cy="2398359"/>
            </a:xfrm>
            <a:custGeom>
              <a:avLst/>
              <a:gdLst/>
              <a:ahLst/>
              <a:cxnLst/>
              <a:rect l="l" t="t" r="r" b="b"/>
              <a:pathLst>
                <a:path w="4210163" h="2398359">
                  <a:moveTo>
                    <a:pt x="0" y="0"/>
                  </a:moveTo>
                  <a:lnTo>
                    <a:pt x="4210163" y="0"/>
                  </a:lnTo>
                  <a:lnTo>
                    <a:pt x="4210163" y="2398359"/>
                  </a:lnTo>
                  <a:lnTo>
                    <a:pt x="0" y="2398359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336986" y="-9994"/>
            <a:ext cx="14951014" cy="417760"/>
            <a:chOff x="0" y="0"/>
            <a:chExt cx="5454170" cy="152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54171" cy="152400"/>
            </a:xfrm>
            <a:custGeom>
              <a:avLst/>
              <a:gdLst/>
              <a:ahLst/>
              <a:cxnLst/>
              <a:rect l="l" t="t" r="r" b="b"/>
              <a:pathLst>
                <a:path w="5454171" h="152400">
                  <a:moveTo>
                    <a:pt x="0" y="0"/>
                  </a:moveTo>
                  <a:lnTo>
                    <a:pt x="5454171" y="0"/>
                  </a:lnTo>
                  <a:lnTo>
                    <a:pt x="5454171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29779" y="757124"/>
            <a:ext cx="4114800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11822" y="5612596"/>
            <a:ext cx="3569589" cy="41148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292476" y="1455175"/>
            <a:ext cx="8510076" cy="225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8000" spc="400">
                <a:solidFill>
                  <a:srgbClr val="2B4A9D"/>
                </a:solidFill>
                <a:latin typeface="Poppins ExtraBold"/>
              </a:rPr>
              <a:t>OTHER RESOURCES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716403" y="3976882"/>
            <a:ext cx="9086149" cy="532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3" lvl="1" indent="-323852">
              <a:lnSpc>
                <a:spcPts val="4200"/>
              </a:lnSpc>
              <a:buFont typeface="Arial"/>
              <a:buChar char="•"/>
            </a:pPr>
            <a:r>
              <a:rPr lang="en-US" sz="3000" u="sng" spc="300" dirty="0">
                <a:solidFill>
                  <a:schemeClr val="bg1"/>
                </a:solidFill>
                <a:latin typeface="Lato"/>
                <a:hlinkClick r:id="rId6" tooltip="https://www.grantreadyky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 Ready Kentucky</a:t>
            </a:r>
          </a:p>
          <a:p>
            <a:pPr marL="1295406" lvl="2" indent="-431802">
              <a:lnSpc>
                <a:spcPts val="4200"/>
              </a:lnSpc>
              <a:buFont typeface="Arial"/>
              <a:buChar char="⚬"/>
            </a:pPr>
            <a:r>
              <a:rPr lang="en-US" sz="3000" u="sng" spc="300" dirty="0">
                <a:solidFill>
                  <a:schemeClr val="bg1"/>
                </a:solidFill>
                <a:latin typeface="Lato"/>
                <a:hlinkClick r:id="rId7" tooltip="https://files.constantcontact.com/5e17ef48401/2b34135b-706d-4978-ba0d-ac45e5154056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One-on-One Sessions with Grant Pro</a:t>
            </a:r>
          </a:p>
          <a:p>
            <a:pPr>
              <a:lnSpc>
                <a:spcPts val="4200"/>
              </a:lnSpc>
            </a:pPr>
            <a:endParaRPr lang="en-US" sz="3000" u="sng" spc="300" dirty="0">
              <a:solidFill>
                <a:srgbClr val="FFFFFF"/>
              </a:solidFill>
              <a:latin typeface="Lato"/>
              <a:hlinkClick r:id="rId7" tooltip="https://files.constantcontact.com/5e17ef48401/2b34135b-706d-4978-ba0d-ac45e5154056.pdf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647703" lvl="1" indent="-323852">
              <a:lnSpc>
                <a:spcPts val="4200"/>
              </a:lnSpc>
              <a:buFont typeface="Arial"/>
              <a:buChar char="•"/>
            </a:pPr>
            <a:r>
              <a:rPr lang="en-US" sz="3000" u="sng" spc="300" dirty="0">
                <a:solidFill>
                  <a:schemeClr val="bg1"/>
                </a:solidFill>
                <a:latin typeface="Lato"/>
                <a:hlinkClick r:id="rId8" tooltip="https://www.ruralhealthinfo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RHIhub</a:t>
            </a:r>
          </a:p>
          <a:p>
            <a:pPr marL="1295406" lvl="2" indent="-431802">
              <a:lnSpc>
                <a:spcPts val="4200"/>
              </a:lnSpc>
              <a:buFont typeface="Arial"/>
              <a:buChar char="⚬"/>
            </a:pPr>
            <a:r>
              <a:rPr lang="en-US" sz="3000" u="sng" spc="300" dirty="0">
                <a:solidFill>
                  <a:srgbClr val="FFFFFF"/>
                </a:solidFill>
                <a:latin typeface="Lato"/>
              </a:rPr>
              <a:t>Data, Funding Opportunities, Events</a:t>
            </a:r>
          </a:p>
          <a:p>
            <a:pPr>
              <a:lnSpc>
                <a:spcPts val="4200"/>
              </a:lnSpc>
            </a:pPr>
            <a:endParaRPr lang="en-US" sz="3000" u="sng" spc="300" dirty="0">
              <a:solidFill>
                <a:srgbClr val="FFFFFF"/>
              </a:solidFill>
              <a:latin typeface="Lato"/>
            </a:endParaRPr>
          </a:p>
          <a:p>
            <a:pPr marL="647703" lvl="1" indent="-323852">
              <a:lnSpc>
                <a:spcPts val="4200"/>
              </a:lnSpc>
              <a:buFont typeface="Arial"/>
              <a:buChar char="•"/>
            </a:pPr>
            <a:r>
              <a:rPr lang="en-US" sz="3000" u="sng" spc="300" dirty="0">
                <a:solidFill>
                  <a:schemeClr val="bg1"/>
                </a:solidFill>
                <a:latin typeface="Lato"/>
                <a:hlinkClick r:id="rId9" tooltip="https://files.constantcontact.com/5e17ef48401/6c1f0866-3a98-474f-b5a4-cf83b2d54343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KY Grant Resources - Partnership for Grant Resources</a:t>
            </a:r>
          </a:p>
          <a:p>
            <a:pPr>
              <a:lnSpc>
                <a:spcPts val="4200"/>
              </a:lnSpc>
            </a:pPr>
            <a:endParaRPr lang="en-US" sz="3000" u="sng" spc="300" dirty="0">
              <a:solidFill>
                <a:srgbClr val="FFFFFF"/>
              </a:solidFill>
              <a:latin typeface="Lato"/>
              <a:hlinkClick r:id="rId9" tooltip="https://files.constantcontact.com/5e17ef48401/6c1f0866-3a98-474f-b5a4-cf83b2d54343.pdf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647703" lvl="1" indent="-323852">
              <a:lnSpc>
                <a:spcPts val="4200"/>
              </a:lnSpc>
              <a:buFont typeface="Arial"/>
              <a:buChar char="•"/>
            </a:pPr>
            <a:r>
              <a:rPr lang="en-US" sz="3000" u="sng" spc="300" dirty="0" err="1">
                <a:solidFill>
                  <a:schemeClr val="bg1"/>
                </a:solidFill>
                <a:latin typeface="Lato"/>
                <a:hlinkClick r:id="rId10" tooltip="https://www.instrumentl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Instrumentl</a:t>
            </a:r>
            <a:r>
              <a:rPr lang="en-US" sz="3000" u="sng" spc="300" dirty="0">
                <a:solidFill>
                  <a:schemeClr val="bg1"/>
                </a:solidFill>
                <a:latin typeface="Lato"/>
                <a:hlinkClick r:id="rId10" tooltip="https://www.instrumentl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= $ </a:t>
            </a:r>
            <a:r>
              <a:rPr lang="en-US" sz="3000" u="sng" spc="300" dirty="0">
                <a:solidFill>
                  <a:schemeClr val="bg1"/>
                </a:solidFill>
                <a:latin typeface="Lato"/>
                <a:sym typeface="Wingdings" panose="05000000000000000000" pitchFamily="2" charset="2"/>
                <a:hlinkClick r:id="rId10" tooltip="https://www.instrumentl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 </a:t>
            </a:r>
            <a:endParaRPr lang="en-US" sz="3000" u="sng" spc="300" dirty="0">
              <a:solidFill>
                <a:schemeClr val="bg1"/>
              </a:solidFill>
              <a:latin typeface="Lato"/>
              <a:hlinkClick r:id="rId10" tooltip="https://www.instrumentl.com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6816" y="0"/>
            <a:ext cx="452408" cy="10287000"/>
            <a:chOff x="0" y="0"/>
            <a:chExt cx="165040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040" cy="3752726"/>
            </a:xfrm>
            <a:custGeom>
              <a:avLst/>
              <a:gdLst/>
              <a:ahLst/>
              <a:cxnLst/>
              <a:rect l="l" t="t" r="r" b="b"/>
              <a:pathLst>
                <a:path w="165040" h="3752726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12190278" y="55428"/>
            <a:ext cx="10176144" cy="10176144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2628620" y="445887"/>
            <a:ext cx="9395227" cy="9395227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4980926" y="-2587876"/>
            <a:ext cx="1629197" cy="7951652"/>
            <a:chOff x="0" y="0"/>
            <a:chExt cx="2354580" cy="114920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3310" cy="11492046"/>
            </a:xfrm>
            <a:custGeom>
              <a:avLst/>
              <a:gdLst/>
              <a:ahLst/>
              <a:cxnLst/>
              <a:rect l="l" t="t" r="r" b="b"/>
              <a:pathLst>
                <a:path w="2353310" h="11492046">
                  <a:moveTo>
                    <a:pt x="784860" y="11424736"/>
                  </a:moveTo>
                  <a:cubicBezTo>
                    <a:pt x="905510" y="11465376"/>
                    <a:pt x="1042670" y="11492046"/>
                    <a:pt x="1177290" y="11492046"/>
                  </a:cubicBezTo>
                  <a:cubicBezTo>
                    <a:pt x="1311910" y="11492046"/>
                    <a:pt x="1441450" y="11469186"/>
                    <a:pt x="1560830" y="11428546"/>
                  </a:cubicBezTo>
                  <a:cubicBezTo>
                    <a:pt x="1563370" y="11427276"/>
                    <a:pt x="1565910" y="11427276"/>
                    <a:pt x="1568450" y="11426006"/>
                  </a:cubicBezTo>
                  <a:cubicBezTo>
                    <a:pt x="2016760" y="11263446"/>
                    <a:pt x="2346960" y="10834186"/>
                    <a:pt x="2353310" y="1030600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298100"/>
                  </a:lnTo>
                  <a:cubicBezTo>
                    <a:pt x="6350" y="10836725"/>
                    <a:pt x="331470" y="11265986"/>
                    <a:pt x="784860" y="11424736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568482" y="2554884"/>
            <a:ext cx="829509" cy="1966473"/>
            <a:chOff x="0" y="0"/>
            <a:chExt cx="2354580" cy="558188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6816" y="3311318"/>
            <a:ext cx="453605" cy="45360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 rot="-5400000">
            <a:off x="568482" y="3884156"/>
            <a:ext cx="829509" cy="1966473"/>
            <a:chOff x="0" y="0"/>
            <a:chExt cx="2354580" cy="558188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3551" y="4721674"/>
            <a:ext cx="378937" cy="2914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004895" y="5282147"/>
            <a:ext cx="5170020" cy="517002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412093" y="3952875"/>
            <a:ext cx="5260569" cy="2175191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2123218" y="878380"/>
            <a:ext cx="7234752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6000" spc="300">
                <a:solidFill>
                  <a:srgbClr val="FFFFFF"/>
                </a:solidFill>
                <a:latin typeface="Poppins ExtraBold"/>
              </a:rPr>
              <a:t>CONNECT W/ US!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428018" y="3242895"/>
            <a:ext cx="734333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606-439-3557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428018" y="4572167"/>
            <a:ext cx="734333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matt.coleman@uky.edu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350585" y="7568643"/>
            <a:ext cx="4841531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Don't forget to sign up for our contact lists!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5004959" y="1860459"/>
            <a:ext cx="6566081" cy="656608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53A6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5361560" y="2217060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1143419" y="8043030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143419" y="-3920369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1057275"/>
            <a:ext cx="9135755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8000" spc="400">
                <a:solidFill>
                  <a:srgbClr val="2B4A9D"/>
                </a:solidFill>
                <a:latin typeface="Poppins ExtraBold"/>
              </a:rPr>
              <a:t>ABOUT US</a:t>
            </a:r>
          </a:p>
        </p:txBody>
      </p:sp>
      <p:grpSp>
        <p:nvGrpSpPr>
          <p:cNvPr id="11" name="Group 11"/>
          <p:cNvGrpSpPr/>
          <p:nvPr/>
        </p:nvGrpSpPr>
        <p:grpSpPr>
          <a:xfrm rot="5400000">
            <a:off x="-1309" y="1309"/>
            <a:ext cx="1635964" cy="1633346"/>
            <a:chOff x="0" y="0"/>
            <a:chExt cx="6350000" cy="63398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91789" y="3314267"/>
            <a:ext cx="7315200" cy="381304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28700" y="2791917"/>
            <a:ext cx="9135755" cy="479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"/>
              </a:rPr>
              <a:t>THE UK CENTER OF EXCELLENCE IN RURAL HEALTH SERVES AS THE FEDERALLY-DESIGNATED KENTUCKY OFFICE OF RURAL HEALTH. LOCATED IN HAZARD, KENTUCKY, THE KORH ASSISTS CLINICIANS, ADMINISTRATORS, AND CONSUMERS IN FINDING WAYS TO IMPROVE COMMUNICATIONS, FINANCES AND ACCESS TO QUALITY HEALTH CARE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580822" y="-292307"/>
            <a:ext cx="3090723" cy="3090723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6AEA4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-1412966" y="-124452"/>
            <a:ext cx="2755011" cy="275501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8100000">
            <a:off x="16778099" y="-292307"/>
            <a:ext cx="3090723" cy="3090723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6AEA4"/>
            </a:solidFill>
          </p:spPr>
        </p:sp>
      </p:grpSp>
      <p:grpSp>
        <p:nvGrpSpPr>
          <p:cNvPr id="8" name="Group 8"/>
          <p:cNvGrpSpPr/>
          <p:nvPr/>
        </p:nvGrpSpPr>
        <p:grpSpPr>
          <a:xfrm rot="-2700000">
            <a:off x="16945955" y="-124452"/>
            <a:ext cx="2755011" cy="2755011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486900" y="3028950"/>
            <a:ext cx="8801100" cy="7258050"/>
            <a:chOff x="0" y="0"/>
            <a:chExt cx="3210665" cy="26477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10665" cy="2647756"/>
            </a:xfrm>
            <a:custGeom>
              <a:avLst/>
              <a:gdLst/>
              <a:ahLst/>
              <a:cxnLst/>
              <a:rect l="l" t="t" r="r" b="b"/>
              <a:pathLst>
                <a:path w="3210665" h="2647756">
                  <a:moveTo>
                    <a:pt x="0" y="0"/>
                  </a:moveTo>
                  <a:lnTo>
                    <a:pt x="3210665" y="0"/>
                  </a:lnTo>
                  <a:lnTo>
                    <a:pt x="3210665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0053A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0" y="3028950"/>
            <a:ext cx="8801100" cy="7258050"/>
            <a:chOff x="0" y="0"/>
            <a:chExt cx="3210665" cy="264775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10665" cy="2647756"/>
            </a:xfrm>
            <a:custGeom>
              <a:avLst/>
              <a:gdLst/>
              <a:ahLst/>
              <a:cxnLst/>
              <a:rect l="l" t="t" r="r" b="b"/>
              <a:pathLst>
                <a:path w="3210665" h="2647756">
                  <a:moveTo>
                    <a:pt x="0" y="0"/>
                  </a:moveTo>
                  <a:lnTo>
                    <a:pt x="3210665" y="0"/>
                  </a:lnTo>
                  <a:lnTo>
                    <a:pt x="3210665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0053A6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35340" y="6582767"/>
            <a:ext cx="2440808" cy="35828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82010" y="6582767"/>
            <a:ext cx="2425492" cy="358288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480498" y="1076853"/>
            <a:ext cx="15327005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8000" spc="400">
                <a:solidFill>
                  <a:srgbClr val="FF914D"/>
                </a:solidFill>
                <a:latin typeface="Poppins ExtraBold"/>
              </a:rPr>
              <a:t>WHAT IS KORH?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814872" y="3239241"/>
            <a:ext cx="8105088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6999" spc="349">
                <a:solidFill>
                  <a:srgbClr val="FFFFFF"/>
                </a:solidFill>
                <a:latin typeface="Poppins ExtraBold"/>
              </a:rPr>
              <a:t>Rural Voice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7972" y="3239241"/>
            <a:ext cx="8105088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6999" spc="349">
                <a:solidFill>
                  <a:srgbClr val="FFFFFF"/>
                </a:solidFill>
                <a:latin typeface="Poppins ExtraBold Bold"/>
              </a:rPr>
              <a:t>Resources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14872" y="4325342"/>
            <a:ext cx="8105088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"/>
              </a:rPr>
              <a:t>ENSURES THAT FUNDING AGENCIES AND POLICYMAKERS ARE MADE AWARE OF THE NEEDS OF RURAL COMMUNITIES.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8006" y="4325342"/>
            <a:ext cx="8105088" cy="372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"/>
              </a:rPr>
              <a:t>THE PROGRAM PROVIDES A FRAMEWORK FOR LINKING SMALL RURAL COMMUNITIES WITH LOCAL, STATE, AND FEDERAL RESOURCES WHILE WORKING TOWARD LONG-TERM SOLUTIONS TO RURAL HEALTH ISSUES.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3001" y="-1128319"/>
            <a:ext cx="5770168" cy="577016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91672" y="566151"/>
            <a:ext cx="2396931" cy="9154697"/>
            <a:chOff x="0" y="0"/>
            <a:chExt cx="874407" cy="33396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74407" cy="3339659"/>
            </a:xfrm>
            <a:custGeom>
              <a:avLst/>
              <a:gdLst/>
              <a:ahLst/>
              <a:cxnLst/>
              <a:rect l="l" t="t" r="r" b="b"/>
              <a:pathLst>
                <a:path w="874407" h="3339659">
                  <a:moveTo>
                    <a:pt x="0" y="0"/>
                  </a:moveTo>
                  <a:lnTo>
                    <a:pt x="874407" y="0"/>
                  </a:lnTo>
                  <a:lnTo>
                    <a:pt x="874407" y="3339659"/>
                  </a:lnTo>
                  <a:lnTo>
                    <a:pt x="0" y="3339659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19537" y="8172754"/>
            <a:ext cx="1635964" cy="1633346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67421" y="4736735"/>
            <a:ext cx="4984114" cy="498411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40028" y="3988748"/>
            <a:ext cx="8183276" cy="895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6000" spc="300">
                <a:solidFill>
                  <a:srgbClr val="2B4A9D"/>
                </a:solidFill>
                <a:latin typeface="Poppins ExtraBold"/>
              </a:rPr>
              <a:t>QUICK POLL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0077" y="5260226"/>
            <a:ext cx="738317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"/>
              </a:rPr>
              <a:t>GETTING TO KNOW THE GROUP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6816" y="0"/>
            <a:ext cx="452408" cy="10287000"/>
            <a:chOff x="0" y="0"/>
            <a:chExt cx="165040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040" cy="3752726"/>
            </a:xfrm>
            <a:custGeom>
              <a:avLst/>
              <a:gdLst/>
              <a:ahLst/>
              <a:cxnLst/>
              <a:rect l="l" t="t" r="r" b="b"/>
              <a:pathLst>
                <a:path w="165040" h="3752726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0053A6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15385959" y="1860459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5742560" y="221706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0053A6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0053A6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568482" y="1960670"/>
            <a:ext cx="829509" cy="1966473"/>
            <a:chOff x="0" y="0"/>
            <a:chExt cx="2354580" cy="558188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0053A6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4980926" y="-2587876"/>
            <a:ext cx="1629197" cy="7951652"/>
            <a:chOff x="0" y="0"/>
            <a:chExt cx="2354580" cy="114920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53310" cy="11492046"/>
            </a:xfrm>
            <a:custGeom>
              <a:avLst/>
              <a:gdLst/>
              <a:ahLst/>
              <a:cxnLst/>
              <a:rect l="l" t="t" r="r" b="b"/>
              <a:pathLst>
                <a:path w="2353310" h="11492046">
                  <a:moveTo>
                    <a:pt x="784860" y="11424736"/>
                  </a:moveTo>
                  <a:cubicBezTo>
                    <a:pt x="905510" y="11465376"/>
                    <a:pt x="1042670" y="11492046"/>
                    <a:pt x="1177290" y="11492046"/>
                  </a:cubicBezTo>
                  <a:cubicBezTo>
                    <a:pt x="1311910" y="11492046"/>
                    <a:pt x="1441450" y="11469186"/>
                    <a:pt x="1560830" y="11428546"/>
                  </a:cubicBezTo>
                  <a:cubicBezTo>
                    <a:pt x="1563370" y="11427276"/>
                    <a:pt x="1565910" y="11427276"/>
                    <a:pt x="1568450" y="11426006"/>
                  </a:cubicBezTo>
                  <a:cubicBezTo>
                    <a:pt x="2016760" y="11263446"/>
                    <a:pt x="2346960" y="10834186"/>
                    <a:pt x="2353310" y="1030600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298100"/>
                  </a:lnTo>
                  <a:cubicBezTo>
                    <a:pt x="6350" y="10836725"/>
                    <a:pt x="331470" y="11265986"/>
                    <a:pt x="784860" y="11424736"/>
                  </a:cubicBezTo>
                  <a:close/>
                </a:path>
              </a:pathLst>
            </a:custGeom>
            <a:solidFill>
              <a:srgbClr val="0053A6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5400000">
            <a:off x="568482" y="4415830"/>
            <a:ext cx="829509" cy="1966473"/>
            <a:chOff x="0" y="0"/>
            <a:chExt cx="2354580" cy="558188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0053A6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5400000">
            <a:off x="568482" y="6870991"/>
            <a:ext cx="829509" cy="1966473"/>
            <a:chOff x="0" y="0"/>
            <a:chExt cx="2354580" cy="55818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0053A6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32770" y="3165486"/>
            <a:ext cx="5795237" cy="4273987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428018" y="3191507"/>
            <a:ext cx="8926205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spc="300">
                <a:solidFill>
                  <a:srgbClr val="000000"/>
                </a:solidFill>
                <a:latin typeface="Lato Italics"/>
              </a:rPr>
              <a:t>Take a look at local resources that provide funding and where to look to find grants.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28018" y="5652823"/>
            <a:ext cx="8926205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spc="300">
                <a:solidFill>
                  <a:srgbClr val="000000"/>
                </a:solidFill>
                <a:latin typeface="Lato Italics"/>
              </a:rPr>
              <a:t>Quick tips and tricks from a HRSA grant reviewer.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428018" y="8119798"/>
            <a:ext cx="8926205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spc="300">
                <a:solidFill>
                  <a:srgbClr val="000000"/>
                </a:solidFill>
                <a:latin typeface="Lato Italics"/>
              </a:rPr>
              <a:t>Management tips and group discussion.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428018" y="2648681"/>
            <a:ext cx="892620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FINDING FUNDING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42168" y="2648681"/>
            <a:ext cx="487056" cy="52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42168" y="5103842"/>
            <a:ext cx="487056" cy="52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42168" y="7559003"/>
            <a:ext cx="487056" cy="52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428018" y="5103842"/>
            <a:ext cx="892620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GRANT WRITING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428018" y="7559003"/>
            <a:ext cx="892620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GRANT MANAGEMENT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123218" y="897430"/>
            <a:ext cx="7020782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6999" spc="349">
                <a:solidFill>
                  <a:srgbClr val="FFFFFF"/>
                </a:solidFill>
                <a:latin typeface="Poppins ExtraBold"/>
              </a:rPr>
              <a:t>Grants...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7834" y="2425592"/>
            <a:ext cx="9968424" cy="1259922"/>
            <a:chOff x="0" y="0"/>
            <a:chExt cx="3636508" cy="4596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6508" cy="459623"/>
            </a:xfrm>
            <a:custGeom>
              <a:avLst/>
              <a:gdLst/>
              <a:ahLst/>
              <a:cxnLst/>
              <a:rect l="l" t="t" r="r" b="b"/>
              <a:pathLst>
                <a:path w="3636508" h="459623">
                  <a:moveTo>
                    <a:pt x="0" y="0"/>
                  </a:moveTo>
                  <a:lnTo>
                    <a:pt x="3636508" y="0"/>
                  </a:lnTo>
                  <a:lnTo>
                    <a:pt x="3636508" y="459623"/>
                  </a:lnTo>
                  <a:lnTo>
                    <a:pt x="0" y="459623"/>
                  </a:lnTo>
                  <a:close/>
                </a:path>
              </a:pathLst>
            </a:custGeom>
            <a:solidFill>
              <a:srgbClr val="0053A6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-3283041" y="-3283041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6AEA4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-2926440" y="-292644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-2700000">
            <a:off x="-3283041" y="7003959"/>
            <a:ext cx="6566081" cy="6566081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6AEA4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-2926440" y="7360560"/>
            <a:ext cx="5852880" cy="5852880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2700000">
            <a:off x="-3283041" y="8117325"/>
            <a:ext cx="6566081" cy="6566081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6AEA4"/>
            </a:solidFill>
          </p:spPr>
        </p:sp>
      </p:grpSp>
      <p:grpSp>
        <p:nvGrpSpPr>
          <p:cNvPr id="14" name="Group 14"/>
          <p:cNvGrpSpPr/>
          <p:nvPr/>
        </p:nvGrpSpPr>
        <p:grpSpPr>
          <a:xfrm rot="2700000">
            <a:off x="-2926440" y="8473925"/>
            <a:ext cx="5852880" cy="5852880"/>
            <a:chOff x="0" y="0"/>
            <a:chExt cx="1913890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645058" y="5928919"/>
            <a:ext cx="9233976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"/>
              </a:rPr>
              <a:t>WHERE ELSE CAN YOU FIND FUNDING FOR PROJECTS?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5350" y="3742663"/>
            <a:ext cx="9233976" cy="225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8000" spc="400">
                <a:solidFill>
                  <a:srgbClr val="2B4A9D"/>
                </a:solidFill>
                <a:latin typeface="Poppins ExtraBold"/>
              </a:rPr>
              <a:t>FINDING RESOURCES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97858" y="2523496"/>
            <a:ext cx="2528376" cy="1190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8000" spc="400">
                <a:solidFill>
                  <a:srgbClr val="FFFFFF"/>
                </a:solidFill>
                <a:latin typeface="Poppins ExtraBold Bold"/>
              </a:rPr>
              <a:t>1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129326" y="0"/>
            <a:ext cx="8158674" cy="10287000"/>
            <a:chOff x="0" y="0"/>
            <a:chExt cx="2976306" cy="375272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976306" cy="3752726"/>
            </a:xfrm>
            <a:custGeom>
              <a:avLst/>
              <a:gdLst/>
              <a:ahLst/>
              <a:cxnLst/>
              <a:rect l="l" t="t" r="r" b="b"/>
              <a:pathLst>
                <a:path w="2976306" h="3752726">
                  <a:moveTo>
                    <a:pt x="0" y="0"/>
                  </a:moveTo>
                  <a:lnTo>
                    <a:pt x="2976306" y="0"/>
                  </a:lnTo>
                  <a:lnTo>
                    <a:pt x="2976306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0053A6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88014" y="3011677"/>
            <a:ext cx="4441299" cy="42636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3559998" y="5148749"/>
            <a:ext cx="6561483" cy="655098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-2252041" y="-1412733"/>
            <a:ext cx="6561483" cy="6550984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819400" y="-37814"/>
            <a:ext cx="13030199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FF914D"/>
                </a:solidFill>
                <a:latin typeface="DM Sans"/>
              </a:rPr>
              <a:t>Funding Resources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240656" y="1409700"/>
            <a:ext cx="18288000" cy="797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dirty="0">
                <a:solidFill>
                  <a:srgbClr val="FFFFFF"/>
                </a:solidFill>
                <a:latin typeface="Canva Sans Bold"/>
              </a:rPr>
              <a:t>   KORH Resources - </a:t>
            </a:r>
            <a:r>
              <a:rPr lang="en-US" sz="4500" u="sng" dirty="0">
                <a:solidFill>
                  <a:schemeClr val="bg1"/>
                </a:solidFill>
                <a:latin typeface="Canva Sans Bold"/>
                <a:hlinkClick r:id="rId2" tooltip="https://visitor.r20.constantcontact.com/manage/optin?v=0015zrTXgTVEU-jh4AqNiTOYVj67T22iP1-zhLsdQCU5iR0nZK_ObMcwHO83BS9rvWzr0h_w1wgA41aKHg_WIt8sM4M1Q6YzOEEFr1KM8nl1Ojk04_xLe5_kL1K8klDxYmmiFSbGwg6PXVn04_RBV0Lz3FMMFR1bOQ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Weekly Update</a:t>
            </a:r>
            <a:r>
              <a:rPr lang="en-US" sz="4500" dirty="0">
                <a:solidFill>
                  <a:schemeClr val="bg1"/>
                </a:solidFill>
                <a:latin typeface="Canva Sans Bold"/>
              </a:rPr>
              <a:t> &amp; </a:t>
            </a:r>
            <a:r>
              <a:rPr lang="en-US" sz="4500" u="sng" dirty="0">
                <a:solidFill>
                  <a:schemeClr val="bg1"/>
                </a:solidFill>
                <a:latin typeface="Canva Sans Bold"/>
                <a:hlinkClick r:id="rId3" tooltip="https://uky.zoom.us/meeting/register/tZUqceqtpzIqH9JP9y1_3EdelVrlW2wnx7xD#/registr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Finding Funding in Kentucky</a:t>
            </a:r>
          </a:p>
          <a:p>
            <a:pPr algn="ctr">
              <a:lnSpc>
                <a:spcPts val="6300"/>
              </a:lnSpc>
            </a:pPr>
            <a:endParaRPr lang="en-US" sz="4500" u="sng" dirty="0">
              <a:solidFill>
                <a:schemeClr val="bg1"/>
              </a:solidFill>
              <a:latin typeface="Canva Sans Bold"/>
              <a:hlinkClick r:id="rId3" tooltip="https://uky.zoom.us/meeting/register/tZUqceqtpzIqH9JP9y1_3EdelVrlW2wnx7xD#/registra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ts val="6300"/>
              </a:lnSpc>
            </a:pPr>
            <a:r>
              <a:rPr lang="en-US" sz="4500" u="sng" dirty="0">
                <a:solidFill>
                  <a:schemeClr val="bg1"/>
                </a:solidFill>
                <a:latin typeface="Canva Sans Bold"/>
                <a:hlinkClick r:id="rId4" tooltip="https://www.ruralhealthinfo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Rural Health Information Hub (RHIhub)</a:t>
            </a:r>
          </a:p>
          <a:p>
            <a:pPr algn="ctr">
              <a:lnSpc>
                <a:spcPts val="6300"/>
              </a:lnSpc>
            </a:pPr>
            <a:endParaRPr lang="en-US" sz="4500" u="sng" dirty="0">
              <a:solidFill>
                <a:schemeClr val="bg1"/>
              </a:solidFill>
              <a:latin typeface="Canva Sans Bold"/>
              <a:hlinkClick r:id="rId4" tooltip="https://www.ruralhealthinfo.or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ts val="6300"/>
              </a:lnSpc>
            </a:pPr>
            <a:r>
              <a:rPr lang="en-US" sz="4500" u="sng" dirty="0">
                <a:solidFill>
                  <a:schemeClr val="bg1"/>
                </a:solidFill>
                <a:latin typeface="Canva Sans Bold"/>
                <a:hlinkClick r:id="rId5" tooltip="https://philanthropynewsdigest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Philanthropy News Digest</a:t>
            </a:r>
          </a:p>
          <a:p>
            <a:pPr algn="ctr">
              <a:lnSpc>
                <a:spcPts val="6300"/>
              </a:lnSpc>
            </a:pPr>
            <a:endParaRPr lang="en-US" sz="4500" u="sng" dirty="0">
              <a:solidFill>
                <a:schemeClr val="bg1"/>
              </a:solidFill>
              <a:latin typeface="Canva Sans Bold"/>
              <a:hlinkClick r:id="rId5" tooltip="https://philanthropynewsdigest.org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ts val="6300"/>
              </a:lnSpc>
            </a:pPr>
            <a:r>
              <a:rPr lang="en-US" sz="4500" u="sng" dirty="0">
                <a:solidFill>
                  <a:schemeClr val="bg1"/>
                </a:solidFill>
                <a:latin typeface="Canva Sans Bold"/>
                <a:hlinkClick r:id="rId6" tooltip="https://www.grants.g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Grants.gov</a:t>
            </a:r>
          </a:p>
          <a:p>
            <a:pPr algn="ctr">
              <a:lnSpc>
                <a:spcPts val="6300"/>
              </a:lnSpc>
            </a:pPr>
            <a:endParaRPr lang="en-US" sz="4500" u="sng" dirty="0">
              <a:solidFill>
                <a:schemeClr val="bg1"/>
              </a:solidFill>
              <a:latin typeface="Canva Sans Bold"/>
              <a:hlinkClick r:id="rId6" tooltip="https://www.grants.gov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ts val="6300"/>
              </a:lnSpc>
            </a:pPr>
            <a:r>
              <a:rPr lang="en-US" sz="4500" dirty="0">
                <a:solidFill>
                  <a:schemeClr val="bg1"/>
                </a:solidFill>
                <a:latin typeface="Canva Sans Bold"/>
              </a:rPr>
              <a:t>Paid Services - </a:t>
            </a:r>
            <a:r>
              <a:rPr lang="en-US" sz="4500" u="sng" dirty="0">
                <a:solidFill>
                  <a:schemeClr val="bg1"/>
                </a:solidFill>
                <a:latin typeface="Canva Sans Bold"/>
                <a:hlinkClick r:id="rId7" tooltip="https://candid.org/?_gl=1*1ygo857*_ga*MzExMjM3ODk5LjE2NzE0Nzg3NjM.*_ga_5W8PXYYGBX*MTY3NDUwNDY1OS4zLjEuMTY3NDUwNDY3My40Ni4wLjA.&amp;_ga=2.11163952.569994574.1674504660-311237899.167147876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Candid</a:t>
            </a:r>
            <a:r>
              <a:rPr lang="en-US" sz="4500" dirty="0">
                <a:solidFill>
                  <a:schemeClr val="bg1"/>
                </a:solidFill>
                <a:latin typeface="Canva Sans Bold"/>
              </a:rPr>
              <a:t>, </a:t>
            </a:r>
            <a:r>
              <a:rPr lang="en-US" sz="4500" u="sng" dirty="0" err="1">
                <a:solidFill>
                  <a:schemeClr val="bg1"/>
                </a:solidFill>
                <a:latin typeface="Canva Sans Bold"/>
                <a:hlinkClick r:id="rId8" tooltip="https://grantstation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GrantStation</a:t>
            </a:r>
            <a:r>
              <a:rPr lang="en-US" sz="4500" dirty="0">
                <a:solidFill>
                  <a:schemeClr val="bg1"/>
                </a:solidFill>
                <a:latin typeface="Canva Sans Bold"/>
              </a:rPr>
              <a:t>, Pivot RP, </a:t>
            </a:r>
            <a:r>
              <a:rPr lang="en-US" sz="4500" dirty="0" err="1">
                <a:solidFill>
                  <a:schemeClr val="bg1"/>
                </a:solidFill>
                <a:latin typeface="Canva Sans Bold"/>
              </a:rPr>
              <a:t>etc</a:t>
            </a:r>
            <a:r>
              <a:rPr lang="en-US" sz="4500" dirty="0">
                <a:solidFill>
                  <a:schemeClr val="bg1"/>
                </a:solidFill>
                <a:latin typeface="Canva Sans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73498" y="4833535"/>
            <a:ext cx="6561483" cy="655098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2651895" y="-801253"/>
            <a:ext cx="6561483" cy="6550984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692394" y="339614"/>
            <a:ext cx="857443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914D"/>
                </a:solidFill>
                <a:latin typeface="DM Sans"/>
              </a:rPr>
              <a:t>Finding Funders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0841" y="2210958"/>
            <a:ext cx="798924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u="sng" dirty="0">
                <a:solidFill>
                  <a:schemeClr val="bg1"/>
                </a:solidFill>
                <a:latin typeface="Canva Sans Bold"/>
                <a:hlinkClick r:id="rId2" tooltip="https://www.canva.com/design/DAFYrsg1lj8/im3GSnqPNOd5EPrT5HkotA/view?utm_content=DAFYrsg1lj8&amp;utm_campaign=designshare&amp;utm_medium=link2&amp;utm_source=sharebutt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Foundations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05200" y="3875829"/>
            <a:ext cx="581665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u="sng" dirty="0">
                <a:solidFill>
                  <a:schemeClr val="bg1"/>
                </a:solidFill>
                <a:latin typeface="Canva Sans Bold"/>
                <a:hlinkClick r:id="rId3" tooltip="https://www.canva.com/design/DAFYr_4QbKw/64CiXWsdi0NjHXygl2ecnw/view?utm_content=DAFYr_4QbKw&amp;utm_campaign=designshare&amp;utm_medium=link2&amp;utm_source=sharebutt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Kentucky Funders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50947" y="5780739"/>
            <a:ext cx="684907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u="sng" dirty="0">
                <a:solidFill>
                  <a:schemeClr val="bg1"/>
                </a:solidFill>
                <a:latin typeface="Canva Sans Bold"/>
                <a:hlinkClick r:id="rId4" tooltip="https://www.canva.com/design/DAFYrzv9OEs/ZiVq5ts8sjR034e4Wiy_gQ/view?utm_content=DAFYrzv9OEs&amp;utm_campaign=designshare&amp;utm_medium=link2&amp;utm_source=sharebutt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Government Funders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88555" y="7467625"/>
            <a:ext cx="595654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Canva Sans Bold"/>
              </a:rPr>
              <a:t>Academic Funding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3031378"/>
            <a:ext cx="1395922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DAFs, Matching Funds, Fundraising, Disaster funding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95800" y="4750329"/>
            <a:ext cx="1273135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Canva Sans"/>
              </a:rPr>
              <a:t>Corporate funders, private foundations, regional foundations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53200" y="6540257"/>
            <a:ext cx="1025038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Canva Sans"/>
              </a:rPr>
              <a:t>Quasi-government, USDA Rural Partners Network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61781" y="8324173"/>
            <a:ext cx="595654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Canva Sans"/>
              </a:rPr>
              <a:t>Often Research-based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7834" y="2425592"/>
            <a:ext cx="9968424" cy="1259922"/>
            <a:chOff x="0" y="0"/>
            <a:chExt cx="3636508" cy="4596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6508" cy="459623"/>
            </a:xfrm>
            <a:custGeom>
              <a:avLst/>
              <a:gdLst/>
              <a:ahLst/>
              <a:cxnLst/>
              <a:rect l="l" t="t" r="r" b="b"/>
              <a:pathLst>
                <a:path w="3636508" h="459623">
                  <a:moveTo>
                    <a:pt x="0" y="0"/>
                  </a:moveTo>
                  <a:lnTo>
                    <a:pt x="3636508" y="0"/>
                  </a:lnTo>
                  <a:lnTo>
                    <a:pt x="3636508" y="459623"/>
                  </a:lnTo>
                  <a:lnTo>
                    <a:pt x="0" y="459623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-3283041" y="-3283041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6AEA4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-2926440" y="-292644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-2700000">
            <a:off x="-3283041" y="7003959"/>
            <a:ext cx="6566081" cy="6566081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6AEA4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-2926440" y="7360560"/>
            <a:ext cx="5852880" cy="5852880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2700000">
            <a:off x="-3283041" y="8117325"/>
            <a:ext cx="6566081" cy="6566081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A6AEA4"/>
            </a:solidFill>
          </p:spPr>
        </p:sp>
      </p:grpSp>
      <p:grpSp>
        <p:nvGrpSpPr>
          <p:cNvPr id="14" name="Group 14"/>
          <p:cNvGrpSpPr/>
          <p:nvPr/>
        </p:nvGrpSpPr>
        <p:grpSpPr>
          <a:xfrm rot="2700000">
            <a:off x="-2926440" y="8473925"/>
            <a:ext cx="5852880" cy="5852880"/>
            <a:chOff x="0" y="0"/>
            <a:chExt cx="1913890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895350" y="4982535"/>
            <a:ext cx="9233976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000000"/>
                </a:solidFill>
                <a:latin typeface="Lato Italics"/>
              </a:rPr>
              <a:t>BEING GRANT READY AND A FEW WRITING TIPS.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5350" y="3742663"/>
            <a:ext cx="9233976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8000" spc="400">
                <a:solidFill>
                  <a:srgbClr val="2B4A9D"/>
                </a:solidFill>
                <a:latin typeface="Poppins ExtraBold"/>
              </a:rPr>
              <a:t>GRANT WRITING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97858" y="2523496"/>
            <a:ext cx="2528376" cy="1190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8000" spc="400">
                <a:solidFill>
                  <a:srgbClr val="FFFFFF"/>
                </a:solidFill>
                <a:latin typeface="Poppins ExtraBold Bold"/>
              </a:rPr>
              <a:t>2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129326" y="0"/>
            <a:ext cx="8158674" cy="10287000"/>
            <a:chOff x="0" y="0"/>
            <a:chExt cx="2976306" cy="375272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976306" cy="3752726"/>
            </a:xfrm>
            <a:custGeom>
              <a:avLst/>
              <a:gdLst/>
              <a:ahLst/>
              <a:cxnLst/>
              <a:rect l="l" t="t" r="r" b="b"/>
              <a:pathLst>
                <a:path w="2976306" h="3752726">
                  <a:moveTo>
                    <a:pt x="0" y="0"/>
                  </a:moveTo>
                  <a:lnTo>
                    <a:pt x="2976306" y="0"/>
                  </a:lnTo>
                  <a:lnTo>
                    <a:pt x="2976306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69485" y="3358259"/>
            <a:ext cx="4278356" cy="35704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1EA66A61DC7C4E833BC6E041A54E24" ma:contentTypeVersion="15" ma:contentTypeDescription="Create a new document." ma:contentTypeScope="" ma:versionID="41743ee18280e42e6b71cf876be9cb6b">
  <xsd:schema xmlns:xsd="http://www.w3.org/2001/XMLSchema" xmlns:xs="http://www.w3.org/2001/XMLSchema" xmlns:p="http://schemas.microsoft.com/office/2006/metadata/properties" xmlns:ns3="f6c8bd95-eaf5-4b14-bbf4-770fffbe6f60" xmlns:ns4="95c88252-2407-464a-8a82-2c0e234ebb5c" targetNamespace="http://schemas.microsoft.com/office/2006/metadata/properties" ma:root="true" ma:fieldsID="362a7b7ab59ad485d373834a24fea900" ns3:_="" ns4:_="">
    <xsd:import namespace="f6c8bd95-eaf5-4b14-bbf4-770fffbe6f60"/>
    <xsd:import namespace="95c88252-2407-464a-8a82-2c0e234ebb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8bd95-eaf5-4b14-bbf4-770fffbe6f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88252-2407-464a-8a82-2c0e234ebb5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6c8bd95-eaf5-4b14-bbf4-770fffbe6f60" xsi:nil="true"/>
  </documentManagement>
</p:properties>
</file>

<file path=customXml/itemProps1.xml><?xml version="1.0" encoding="utf-8"?>
<ds:datastoreItem xmlns:ds="http://schemas.openxmlformats.org/officeDocument/2006/customXml" ds:itemID="{D26730B0-E08C-4003-BEA6-E284EE63C3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c8bd95-eaf5-4b14-bbf4-770fffbe6f60"/>
    <ds:schemaRef ds:uri="95c88252-2407-464a-8a82-2c0e234ebb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14E412-99A3-4E80-8EF7-97A74DA2A3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1FC5FC-A1DF-4ACA-B1B9-B85977452D62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95c88252-2407-464a-8a82-2c0e234ebb5c"/>
    <ds:schemaRef ds:uri="f6c8bd95-eaf5-4b14-bbf4-770fffbe6f6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612</Words>
  <Application>Microsoft Office PowerPoint</Application>
  <PresentationFormat>Custom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DM Sans</vt:lpstr>
      <vt:lpstr>DM Sans Bold</vt:lpstr>
      <vt:lpstr>Wingdings</vt:lpstr>
      <vt:lpstr>Lato</vt:lpstr>
      <vt:lpstr>Calibri</vt:lpstr>
      <vt:lpstr>Lato Italics</vt:lpstr>
      <vt:lpstr>Canva Sans Bold</vt:lpstr>
      <vt:lpstr>Poppins ExtraBold Bold</vt:lpstr>
      <vt:lpstr>Canva Sans</vt:lpstr>
      <vt:lpstr>Lato Bold</vt:lpstr>
      <vt:lpstr>Poppins ExtraBold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KPCA Grant Presentation</dc:title>
  <dc:creator>Coleman, Matthew R.</dc:creator>
  <cp:lastModifiedBy>Coleman, Matthew R.</cp:lastModifiedBy>
  <cp:revision>3</cp:revision>
  <dcterms:created xsi:type="dcterms:W3CDTF">2006-08-16T00:00:00Z</dcterms:created>
  <dcterms:modified xsi:type="dcterms:W3CDTF">2023-04-06T19:05:36Z</dcterms:modified>
  <dc:identifier>DAFfK9gvp2k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0x0101000C1EA66A61DC7C4E833BC6E041A54E24</vt:lpwstr>
  </property>
</Properties>
</file>