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Lst>
  <p:notesMasterIdLst>
    <p:notesMasterId r:id="rId45"/>
  </p:notesMasterIdLst>
  <p:handoutMasterIdLst>
    <p:handoutMasterId r:id="rId46"/>
  </p:handoutMasterIdLst>
  <p:sldIdLst>
    <p:sldId id="256" r:id="rId5"/>
    <p:sldId id="258" r:id="rId6"/>
    <p:sldId id="270" r:id="rId7"/>
    <p:sldId id="268" r:id="rId8"/>
    <p:sldId id="302" r:id="rId9"/>
    <p:sldId id="269" r:id="rId10"/>
    <p:sldId id="271" r:id="rId11"/>
    <p:sldId id="272" r:id="rId12"/>
    <p:sldId id="274" r:id="rId13"/>
    <p:sldId id="275" r:id="rId14"/>
    <p:sldId id="304" r:id="rId15"/>
    <p:sldId id="276" r:id="rId16"/>
    <p:sldId id="277" r:id="rId17"/>
    <p:sldId id="278" r:id="rId18"/>
    <p:sldId id="279" r:id="rId19"/>
    <p:sldId id="280" r:id="rId20"/>
    <p:sldId id="281" r:id="rId21"/>
    <p:sldId id="303" r:id="rId22"/>
    <p:sldId id="286" r:id="rId23"/>
    <p:sldId id="282" r:id="rId24"/>
    <p:sldId id="284" r:id="rId25"/>
    <p:sldId id="285" r:id="rId26"/>
    <p:sldId id="287" r:id="rId27"/>
    <p:sldId id="296" r:id="rId28"/>
    <p:sldId id="297" r:id="rId29"/>
    <p:sldId id="298" r:id="rId30"/>
    <p:sldId id="299" r:id="rId31"/>
    <p:sldId id="306" r:id="rId32"/>
    <p:sldId id="283" r:id="rId33"/>
    <p:sldId id="288" r:id="rId34"/>
    <p:sldId id="301" r:id="rId35"/>
    <p:sldId id="300" r:id="rId36"/>
    <p:sldId id="290" r:id="rId37"/>
    <p:sldId id="291" r:id="rId38"/>
    <p:sldId id="294" r:id="rId39"/>
    <p:sldId id="307" r:id="rId40"/>
    <p:sldId id="305" r:id="rId41"/>
    <p:sldId id="292" r:id="rId42"/>
    <p:sldId id="293" r:id="rId43"/>
    <p:sldId id="295" r:id="rId44"/>
  </p:sldIdLst>
  <p:sldSz cx="12192000" cy="6858000"/>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03D"/>
    <a:srgbClr val="62BCF0"/>
    <a:srgbClr val="84BC49"/>
    <a:srgbClr val="FFFFFF"/>
    <a:srgbClr val="005EAA"/>
    <a:srgbClr val="007C91"/>
    <a:srgbClr val="FCBE4D"/>
    <a:srgbClr val="AF4448"/>
    <a:srgbClr val="4B830D"/>
    <a:srgbClr val="7050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2704" autoAdjust="0"/>
  </p:normalViewPr>
  <p:slideViewPr>
    <p:cSldViewPr snapToGrid="0" showGuides="1">
      <p:cViewPr varScale="1">
        <p:scale>
          <a:sx n="70" d="100"/>
          <a:sy n="70" d="100"/>
        </p:scale>
        <p:origin x="126" y="60"/>
      </p:cViewPr>
      <p:guideLst>
        <p:guide orient="horz" pos="3936"/>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78" d="100"/>
          <a:sy n="78" d="100"/>
        </p:scale>
        <p:origin x="324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169929-1A00-4B39-BAB7-B500300888FC}" type="doc">
      <dgm:prSet loTypeId="urn:microsoft.com/office/officeart/2008/layout/HorizontalMultiLevelHierarchy" loCatId="hierarchy" qsTypeId="urn:microsoft.com/office/officeart/2005/8/quickstyle/simple1" qsCatId="simple" csTypeId="urn:microsoft.com/office/officeart/2005/8/colors/colorful1" csCatId="colorful" phldr="1"/>
      <dgm:spPr/>
      <dgm:t>
        <a:bodyPr/>
        <a:lstStyle/>
        <a:p>
          <a:endParaRPr lang="en-US"/>
        </a:p>
      </dgm:t>
    </dgm:pt>
    <dgm:pt modelId="{27F0A3CF-5B14-424A-9756-5E1F5AE39F84}">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Commissioner’s Office</a:t>
          </a:r>
          <a:endParaRPr lang="en-US" sz="2000" i="1" dirty="0">
            <a:solidFill>
              <a:schemeClr val="bg1"/>
            </a:solidFill>
            <a:latin typeface="Grandview" panose="020B0502040204020203" pitchFamily="34" charset="0"/>
          </a:endParaRPr>
        </a:p>
      </dgm:t>
    </dgm:pt>
    <dgm:pt modelId="{C499392C-CCD8-4667-ABC7-27F285F4D7CD}" type="parTrans" cxnId="{4E9AA6E3-D355-401C-A6BF-119CB8513E5A}">
      <dgm:prSet/>
      <dgm:spPr/>
      <dgm:t>
        <a:bodyPr/>
        <a:lstStyle/>
        <a:p>
          <a:endParaRPr lang="en-US">
            <a:latin typeface="Grandview" panose="020B0502040204020203" pitchFamily="34" charset="0"/>
          </a:endParaRPr>
        </a:p>
      </dgm:t>
    </dgm:pt>
    <dgm:pt modelId="{9EE6FBBB-E592-4881-BC26-A964F93FED14}" type="sibTrans" cxnId="{4E9AA6E3-D355-401C-A6BF-119CB8513E5A}">
      <dgm:prSet/>
      <dgm:spPr/>
      <dgm:t>
        <a:bodyPr/>
        <a:lstStyle/>
        <a:p>
          <a:endParaRPr lang="en-US">
            <a:latin typeface="Grandview" panose="020B0502040204020203" pitchFamily="34" charset="0"/>
          </a:endParaRPr>
        </a:p>
      </dgm:t>
    </dgm:pt>
    <dgm:pt modelId="{4951533E-B55E-4DDB-A2A1-0DD1A410B39D}">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Maternal and Child Health</a:t>
          </a:r>
        </a:p>
      </dgm:t>
    </dgm:pt>
    <dgm:pt modelId="{77F292DC-768C-46DC-A5A2-2814249D4427}" type="parTrans" cxnId="{C561B666-7D7A-4CFF-A534-76A7B1AFDBA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AEAE29A3-FF9F-4497-962E-AEF9F1A7EAC9}" type="sibTrans" cxnId="{C561B666-7D7A-4CFF-A534-76A7B1AFDBA8}">
      <dgm:prSet/>
      <dgm:spPr/>
      <dgm:t>
        <a:bodyPr/>
        <a:lstStyle/>
        <a:p>
          <a:endParaRPr lang="en-US">
            <a:latin typeface="Grandview" panose="020B0502040204020203" pitchFamily="34" charset="0"/>
          </a:endParaRPr>
        </a:p>
      </dgm:t>
    </dgm:pt>
    <dgm:pt modelId="{5949EB21-4911-4926-8458-9EEBA62DC847}">
      <dgm:prSet phldrT="[Text]" custT="1"/>
      <dgm:spPr>
        <a:solidFill>
          <a:srgbClr val="62BCF0"/>
        </a:solidFill>
        <a:ln w="28575">
          <a:noFill/>
        </a:ln>
      </dgm:spPr>
      <dgm:t>
        <a:bodyPr/>
        <a:lstStyle/>
        <a:p>
          <a:r>
            <a:rPr lang="en-US" sz="2000">
              <a:solidFill>
                <a:schemeClr val="bg1"/>
              </a:solidFill>
              <a:latin typeface="Grandview" panose="020B0502040204020203" pitchFamily="34" charset="0"/>
            </a:rPr>
            <a:t>Women’s Health</a:t>
          </a:r>
          <a:endParaRPr lang="en-US" sz="2000" dirty="0">
            <a:solidFill>
              <a:schemeClr val="bg1"/>
            </a:solidFill>
            <a:latin typeface="Grandview" panose="020B0502040204020203" pitchFamily="34" charset="0"/>
          </a:endParaRPr>
        </a:p>
      </dgm:t>
    </dgm:pt>
    <dgm:pt modelId="{DE51D134-8779-4301-88E6-D2DB7E3DA2B0}" type="parTrans" cxnId="{D5460841-2773-499B-954B-032563B960E2}">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8317971A-2589-4C00-BBB7-6A1EE6FEA2D8}" type="sibTrans" cxnId="{D5460841-2773-499B-954B-032563B960E2}">
      <dgm:prSet/>
      <dgm:spPr/>
      <dgm:t>
        <a:bodyPr/>
        <a:lstStyle/>
        <a:p>
          <a:endParaRPr lang="en-US">
            <a:latin typeface="Grandview" panose="020B0502040204020203" pitchFamily="34" charset="0"/>
          </a:endParaRPr>
        </a:p>
      </dgm:t>
    </dgm:pt>
    <dgm:pt modelId="{D6BC36C3-C210-4A00-9247-EC06B7C445C6}">
      <dgm:prSet phldrT="[Text]" custT="1"/>
      <dgm:spPr>
        <a:solidFill>
          <a:srgbClr val="84BC49"/>
        </a:solidFill>
        <a:ln w="28575">
          <a:noFill/>
        </a:ln>
      </dgm:spPr>
      <dgm:t>
        <a:bodyPr/>
        <a:lstStyle/>
        <a:p>
          <a:r>
            <a:rPr lang="en-US" sz="2000" dirty="0">
              <a:solidFill>
                <a:schemeClr val="bg1"/>
              </a:solidFill>
              <a:latin typeface="Grandview" panose="020B0502040204020203" pitchFamily="34" charset="0"/>
            </a:rPr>
            <a:t>Prevention and Quality Improvement</a:t>
          </a:r>
        </a:p>
      </dgm:t>
    </dgm:pt>
    <dgm:pt modelId="{D14EEE02-1E0C-472A-AE60-766A94DFBC14}" type="parTrans" cxnId="{CC515B48-77B5-4D76-AA99-6C6B24B80A11}">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7291E221-0BAB-4182-9161-51E79B6002CD}" type="sibTrans" cxnId="{CC515B48-77B5-4D76-AA99-6C6B24B80A11}">
      <dgm:prSet/>
      <dgm:spPr/>
      <dgm:t>
        <a:bodyPr/>
        <a:lstStyle/>
        <a:p>
          <a:endParaRPr lang="en-US">
            <a:latin typeface="Grandview" panose="020B0502040204020203" pitchFamily="34" charset="0"/>
          </a:endParaRPr>
        </a:p>
      </dgm:t>
    </dgm:pt>
    <dgm:pt modelId="{5D034D43-3765-4458-B6D9-C01B4EF1CE9C}">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Epidemiology and Health Planning</a:t>
          </a:r>
        </a:p>
      </dgm:t>
    </dgm:pt>
    <dgm:pt modelId="{D58D50F6-D6AB-466F-85E4-B320AD3F42A8}" type="parTrans" cxnId="{32E03D97-96E3-4DD7-9C7D-F279B56AB2CD}">
      <dgm:prSet/>
      <dgm:spPr>
        <a:ln w="28575">
          <a:solidFill>
            <a:schemeClr val="bg1">
              <a:lumMod val="85000"/>
            </a:schemeClr>
          </a:solidFill>
        </a:ln>
      </dgm:spPr>
      <dgm:t>
        <a:bodyPr/>
        <a:lstStyle/>
        <a:p>
          <a:endParaRPr lang="en-US">
            <a:latin typeface="Grandview" panose="020B0502040204020203" pitchFamily="34" charset="0"/>
          </a:endParaRPr>
        </a:p>
      </dgm:t>
    </dgm:pt>
    <dgm:pt modelId="{B6E60E56-7A91-4CB5-A6E6-7AFF437EEB83}" type="sibTrans" cxnId="{32E03D97-96E3-4DD7-9C7D-F279B56AB2CD}">
      <dgm:prSet/>
      <dgm:spPr/>
      <dgm:t>
        <a:bodyPr/>
        <a:lstStyle/>
        <a:p>
          <a:endParaRPr lang="en-US">
            <a:latin typeface="Grandview" panose="020B0502040204020203" pitchFamily="34" charset="0"/>
          </a:endParaRPr>
        </a:p>
      </dgm:t>
    </dgm:pt>
    <dgm:pt modelId="{A0E5D163-823F-4EB7-A974-8639FA53F1AE}">
      <dgm:prSet phldrT="[Text]" custT="1"/>
      <dgm:spPr>
        <a:solidFill>
          <a:srgbClr val="62BCF0"/>
        </a:solidFill>
        <a:ln w="28575">
          <a:noFill/>
        </a:ln>
      </dgm:spPr>
      <dgm:t>
        <a:bodyPr/>
        <a:lstStyle/>
        <a:p>
          <a:r>
            <a:rPr lang="en-US" sz="2000" dirty="0">
              <a:solidFill>
                <a:schemeClr val="bg1"/>
              </a:solidFill>
              <a:latin typeface="Grandview" panose="020B0502040204020203" pitchFamily="34" charset="0"/>
            </a:rPr>
            <a:t>Public Health Protection and Safety</a:t>
          </a:r>
        </a:p>
      </dgm:t>
    </dgm:pt>
    <dgm:pt modelId="{DFBE4F42-37DA-48B1-A71F-E90B731FF0F4}" type="parTrans" cxnId="{CEDEDDBB-1D2A-45B1-A3A9-2ADA843F3EB8}">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EB3162B-DD54-463B-949D-ACA9C47C6D7F}" type="sibTrans" cxnId="{CEDEDDBB-1D2A-45B1-A3A9-2ADA843F3EB8}">
      <dgm:prSet/>
      <dgm:spPr/>
      <dgm:t>
        <a:bodyPr/>
        <a:lstStyle/>
        <a:p>
          <a:endParaRPr lang="en-US">
            <a:latin typeface="Grandview" panose="020B0502040204020203" pitchFamily="34" charset="0"/>
          </a:endParaRPr>
        </a:p>
      </dgm:t>
    </dgm:pt>
    <dgm:pt modelId="{98F641F5-43FC-4A7F-91B1-545C5E7DD563}">
      <dgm:prSet phldrT="[Text]" custT="1"/>
      <dgm:spPr>
        <a:solidFill>
          <a:srgbClr val="84BC49"/>
        </a:solidFill>
        <a:ln w="28575">
          <a:noFill/>
        </a:ln>
      </dgm:spPr>
      <dgm:t>
        <a:bodyPr/>
        <a:lstStyle/>
        <a:p>
          <a:r>
            <a:rPr lang="en-US" sz="2000">
              <a:solidFill>
                <a:schemeClr val="bg1"/>
              </a:solidFill>
              <a:latin typeface="Grandview" panose="020B0502040204020203" pitchFamily="34" charset="0"/>
            </a:rPr>
            <a:t>Laboratory Services</a:t>
          </a:r>
          <a:endParaRPr lang="en-US" sz="2000" dirty="0">
            <a:solidFill>
              <a:schemeClr val="bg1"/>
            </a:solidFill>
            <a:latin typeface="Grandview" panose="020B0502040204020203" pitchFamily="34" charset="0"/>
          </a:endParaRPr>
        </a:p>
      </dgm:t>
    </dgm:pt>
    <dgm:pt modelId="{06BED08C-6348-42D4-AD94-D8D52B989DCF}" type="parTrans" cxnId="{0DE76E73-D0DD-4E1C-AFAC-BDBD79BAA55B}">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B846EDF0-E76C-4AEB-A3D6-6B60AD2CAC87}" type="sibTrans" cxnId="{0DE76E73-D0DD-4E1C-AFAC-BDBD79BAA55B}">
      <dgm:prSet/>
      <dgm:spPr/>
      <dgm:t>
        <a:bodyPr/>
        <a:lstStyle/>
        <a:p>
          <a:endParaRPr lang="en-US">
            <a:latin typeface="Grandview" panose="020B0502040204020203" pitchFamily="34" charset="0"/>
          </a:endParaRPr>
        </a:p>
      </dgm:t>
    </dgm:pt>
    <dgm:pt modelId="{B81D7114-4009-4981-9A51-5763C8737810}">
      <dgm:prSet phldrT="[Text]" custT="1"/>
      <dgm:spPr>
        <a:solidFill>
          <a:srgbClr val="01203D"/>
        </a:solidFill>
        <a:ln w="28575">
          <a:noFill/>
        </a:ln>
      </dgm:spPr>
      <dgm:t>
        <a:bodyPr/>
        <a:lstStyle/>
        <a:p>
          <a:r>
            <a:rPr lang="en-US" sz="2000" dirty="0">
              <a:solidFill>
                <a:schemeClr val="bg1"/>
              </a:solidFill>
              <a:latin typeface="Grandview" panose="020B0502040204020203" pitchFamily="34" charset="0"/>
            </a:rPr>
            <a:t>Administration and Financial Management</a:t>
          </a:r>
        </a:p>
      </dgm:t>
    </dgm:pt>
    <dgm:pt modelId="{A6D27D9B-563E-4B23-AA07-2FD5245494B2}" type="parTrans" cxnId="{DA305433-3FC2-43BA-A04A-E323652EA15F}">
      <dgm:prSet custT="1"/>
      <dgm:spPr>
        <a:ln w="28575">
          <a:solidFill>
            <a:schemeClr val="bg1">
              <a:lumMod val="85000"/>
            </a:schemeClr>
          </a:solidFill>
        </a:ln>
      </dgm:spPr>
      <dgm:t>
        <a:bodyPr/>
        <a:lstStyle/>
        <a:p>
          <a:endParaRPr lang="en-US" sz="2000">
            <a:latin typeface="Grandview" panose="020B0502040204020203" pitchFamily="34" charset="0"/>
          </a:endParaRPr>
        </a:p>
      </dgm:t>
    </dgm:pt>
    <dgm:pt modelId="{0E4AB4C3-DBBE-4007-A8B5-2BFA2173F09F}" type="sibTrans" cxnId="{DA305433-3FC2-43BA-A04A-E323652EA15F}">
      <dgm:prSet/>
      <dgm:spPr/>
      <dgm:t>
        <a:bodyPr/>
        <a:lstStyle/>
        <a:p>
          <a:endParaRPr lang="en-US">
            <a:latin typeface="Grandview" panose="020B0502040204020203" pitchFamily="34" charset="0"/>
          </a:endParaRPr>
        </a:p>
      </dgm:t>
    </dgm:pt>
    <dgm:pt modelId="{62AF9A13-65A2-4B89-B474-136A27FEBFF4}" type="pres">
      <dgm:prSet presAssocID="{B5169929-1A00-4B39-BAB7-B500300888FC}" presName="Name0" presStyleCnt="0">
        <dgm:presLayoutVars>
          <dgm:chPref val="1"/>
          <dgm:dir/>
          <dgm:animOne val="branch"/>
          <dgm:animLvl val="lvl"/>
          <dgm:resizeHandles val="exact"/>
        </dgm:presLayoutVars>
      </dgm:prSet>
      <dgm:spPr/>
    </dgm:pt>
    <dgm:pt modelId="{522EACD8-845C-4505-99D3-C608B1CCECD7}" type="pres">
      <dgm:prSet presAssocID="{27F0A3CF-5B14-424A-9756-5E1F5AE39F84}" presName="root1" presStyleCnt="0"/>
      <dgm:spPr/>
    </dgm:pt>
    <dgm:pt modelId="{59935916-D8C6-4C4E-B14F-48A57B6B9F68}" type="pres">
      <dgm:prSet presAssocID="{27F0A3CF-5B14-424A-9756-5E1F5AE39F84}" presName="LevelOneTextNode" presStyleLbl="node0" presStyleIdx="0" presStyleCnt="1" custScaleX="112923" custScaleY="145032">
        <dgm:presLayoutVars>
          <dgm:chPref val="3"/>
        </dgm:presLayoutVars>
      </dgm:prSet>
      <dgm:spPr/>
    </dgm:pt>
    <dgm:pt modelId="{CA3EF3A2-1DC4-4BDB-B04F-4D24F2890560}" type="pres">
      <dgm:prSet presAssocID="{27F0A3CF-5B14-424A-9756-5E1F5AE39F84}" presName="level2hierChild" presStyleCnt="0"/>
      <dgm:spPr/>
    </dgm:pt>
    <dgm:pt modelId="{D06C129D-FFB9-48A9-9033-F70ED61AAC72}" type="pres">
      <dgm:prSet presAssocID="{77F292DC-768C-46DC-A5A2-2814249D4427}" presName="conn2-1" presStyleLbl="parChTrans1D2" presStyleIdx="0" presStyleCnt="7"/>
      <dgm:spPr/>
    </dgm:pt>
    <dgm:pt modelId="{6B7C93FC-AC31-42CB-8D37-AAC8C06B8586}" type="pres">
      <dgm:prSet presAssocID="{77F292DC-768C-46DC-A5A2-2814249D4427}" presName="connTx" presStyleLbl="parChTrans1D2" presStyleIdx="0" presStyleCnt="7"/>
      <dgm:spPr/>
    </dgm:pt>
    <dgm:pt modelId="{62C357A9-C3C9-4EEB-907D-E3D082F6DCFE}" type="pres">
      <dgm:prSet presAssocID="{4951533E-B55E-4DDB-A2A1-0DD1A410B39D}" presName="root2" presStyleCnt="0"/>
      <dgm:spPr/>
    </dgm:pt>
    <dgm:pt modelId="{B73CF9B0-EB3F-4577-8369-54F3E07425DB}" type="pres">
      <dgm:prSet presAssocID="{4951533E-B55E-4DDB-A2A1-0DD1A410B39D}" presName="LevelTwoTextNode" presStyleLbl="node2" presStyleIdx="0" presStyleCnt="7" custScaleX="159120">
        <dgm:presLayoutVars>
          <dgm:chPref val="3"/>
        </dgm:presLayoutVars>
      </dgm:prSet>
      <dgm:spPr/>
    </dgm:pt>
    <dgm:pt modelId="{6AEF0428-383B-403D-A5CA-DEFA57A41D68}" type="pres">
      <dgm:prSet presAssocID="{4951533E-B55E-4DDB-A2A1-0DD1A410B39D}" presName="level3hierChild" presStyleCnt="0"/>
      <dgm:spPr/>
    </dgm:pt>
    <dgm:pt modelId="{6BE7391D-3772-45C7-BB03-B5B214683C6E}" type="pres">
      <dgm:prSet presAssocID="{DE51D134-8779-4301-88E6-D2DB7E3DA2B0}" presName="conn2-1" presStyleLbl="parChTrans1D2" presStyleIdx="1" presStyleCnt="7"/>
      <dgm:spPr/>
    </dgm:pt>
    <dgm:pt modelId="{35252E8D-499F-40C3-9DF8-944FDD4B4038}" type="pres">
      <dgm:prSet presAssocID="{DE51D134-8779-4301-88E6-D2DB7E3DA2B0}" presName="connTx" presStyleLbl="parChTrans1D2" presStyleIdx="1" presStyleCnt="7"/>
      <dgm:spPr/>
    </dgm:pt>
    <dgm:pt modelId="{3F801B38-308E-4676-8B59-C5383BD39DF0}" type="pres">
      <dgm:prSet presAssocID="{5949EB21-4911-4926-8458-9EEBA62DC847}" presName="root2" presStyleCnt="0"/>
      <dgm:spPr/>
    </dgm:pt>
    <dgm:pt modelId="{57F0B218-B8AE-4220-9430-48E42516228E}" type="pres">
      <dgm:prSet presAssocID="{5949EB21-4911-4926-8458-9EEBA62DC847}" presName="LevelTwoTextNode" presStyleLbl="node2" presStyleIdx="1" presStyleCnt="7" custScaleX="159291">
        <dgm:presLayoutVars>
          <dgm:chPref val="3"/>
        </dgm:presLayoutVars>
      </dgm:prSet>
      <dgm:spPr/>
    </dgm:pt>
    <dgm:pt modelId="{2FB9D030-40A9-492A-AA53-F0EC50F4389C}" type="pres">
      <dgm:prSet presAssocID="{5949EB21-4911-4926-8458-9EEBA62DC847}" presName="level3hierChild" presStyleCnt="0"/>
      <dgm:spPr/>
    </dgm:pt>
    <dgm:pt modelId="{31B24B2D-92AE-440C-A1A6-5F475784AD35}" type="pres">
      <dgm:prSet presAssocID="{D14EEE02-1E0C-472A-AE60-766A94DFBC14}" presName="conn2-1" presStyleLbl="parChTrans1D2" presStyleIdx="2" presStyleCnt="7"/>
      <dgm:spPr/>
    </dgm:pt>
    <dgm:pt modelId="{CAEB46D4-E49D-409F-B7A0-0E1F95B7EAE8}" type="pres">
      <dgm:prSet presAssocID="{D14EEE02-1E0C-472A-AE60-766A94DFBC14}" presName="connTx" presStyleLbl="parChTrans1D2" presStyleIdx="2" presStyleCnt="7"/>
      <dgm:spPr/>
    </dgm:pt>
    <dgm:pt modelId="{2903C718-9D6E-46DE-B199-F62A164DA655}" type="pres">
      <dgm:prSet presAssocID="{D6BC36C3-C210-4A00-9247-EC06B7C445C6}" presName="root2" presStyleCnt="0"/>
      <dgm:spPr/>
    </dgm:pt>
    <dgm:pt modelId="{7273DBFA-A064-4CD0-8B35-089175BB930D}" type="pres">
      <dgm:prSet presAssocID="{D6BC36C3-C210-4A00-9247-EC06B7C445C6}" presName="LevelTwoTextNode" presStyleLbl="node2" presStyleIdx="2" presStyleCnt="7" custScaleX="159291">
        <dgm:presLayoutVars>
          <dgm:chPref val="3"/>
        </dgm:presLayoutVars>
      </dgm:prSet>
      <dgm:spPr/>
    </dgm:pt>
    <dgm:pt modelId="{98C9F45B-CEA0-4652-9DBE-ECC32105B2AC}" type="pres">
      <dgm:prSet presAssocID="{D6BC36C3-C210-4A00-9247-EC06B7C445C6}" presName="level3hierChild" presStyleCnt="0"/>
      <dgm:spPr/>
    </dgm:pt>
    <dgm:pt modelId="{4014ECEF-0888-4009-892D-AB08DF214F2C}" type="pres">
      <dgm:prSet presAssocID="{D58D50F6-D6AB-466F-85E4-B320AD3F42A8}" presName="conn2-1" presStyleLbl="parChTrans1D2" presStyleIdx="3" presStyleCnt="7"/>
      <dgm:spPr/>
    </dgm:pt>
    <dgm:pt modelId="{A41A1603-939C-4827-9FCF-316C0B1C80C5}" type="pres">
      <dgm:prSet presAssocID="{D58D50F6-D6AB-466F-85E4-B320AD3F42A8}" presName="connTx" presStyleLbl="parChTrans1D2" presStyleIdx="3" presStyleCnt="7"/>
      <dgm:spPr/>
    </dgm:pt>
    <dgm:pt modelId="{7437248C-8024-4AE1-97C7-61D9E3CEE9D1}" type="pres">
      <dgm:prSet presAssocID="{5D034D43-3765-4458-B6D9-C01B4EF1CE9C}" presName="root2" presStyleCnt="0"/>
      <dgm:spPr/>
    </dgm:pt>
    <dgm:pt modelId="{6D7F8648-288A-4A1F-B54A-807646FA6E13}" type="pres">
      <dgm:prSet presAssocID="{5D034D43-3765-4458-B6D9-C01B4EF1CE9C}" presName="LevelTwoTextNode" presStyleLbl="node2" presStyleIdx="3" presStyleCnt="7" custScaleX="159291">
        <dgm:presLayoutVars>
          <dgm:chPref val="3"/>
        </dgm:presLayoutVars>
      </dgm:prSet>
      <dgm:spPr/>
    </dgm:pt>
    <dgm:pt modelId="{8EA85A96-18C3-432C-8347-38A97D9F76BA}" type="pres">
      <dgm:prSet presAssocID="{5D034D43-3765-4458-B6D9-C01B4EF1CE9C}" presName="level3hierChild" presStyleCnt="0"/>
      <dgm:spPr/>
    </dgm:pt>
    <dgm:pt modelId="{E20EDDB1-67FA-4D7D-9539-9F9A64C6DD66}" type="pres">
      <dgm:prSet presAssocID="{DFBE4F42-37DA-48B1-A71F-E90B731FF0F4}" presName="conn2-1" presStyleLbl="parChTrans1D2" presStyleIdx="4" presStyleCnt="7"/>
      <dgm:spPr/>
    </dgm:pt>
    <dgm:pt modelId="{379F408F-4D82-4738-A54E-47C405F251E4}" type="pres">
      <dgm:prSet presAssocID="{DFBE4F42-37DA-48B1-A71F-E90B731FF0F4}" presName="connTx" presStyleLbl="parChTrans1D2" presStyleIdx="4" presStyleCnt="7"/>
      <dgm:spPr/>
    </dgm:pt>
    <dgm:pt modelId="{02EA5F23-ACB4-460F-A1D6-28C5813F94CA}" type="pres">
      <dgm:prSet presAssocID="{A0E5D163-823F-4EB7-A974-8639FA53F1AE}" presName="root2" presStyleCnt="0"/>
      <dgm:spPr/>
    </dgm:pt>
    <dgm:pt modelId="{42D61C59-8415-4E78-A2CC-696EF3213CB7}" type="pres">
      <dgm:prSet presAssocID="{A0E5D163-823F-4EB7-A974-8639FA53F1AE}" presName="LevelTwoTextNode" presStyleLbl="node2" presStyleIdx="4" presStyleCnt="7" custScaleX="159291">
        <dgm:presLayoutVars>
          <dgm:chPref val="3"/>
        </dgm:presLayoutVars>
      </dgm:prSet>
      <dgm:spPr/>
    </dgm:pt>
    <dgm:pt modelId="{4D5A1A64-052A-4B82-B438-1CE50E7B9DDD}" type="pres">
      <dgm:prSet presAssocID="{A0E5D163-823F-4EB7-A974-8639FA53F1AE}" presName="level3hierChild" presStyleCnt="0"/>
      <dgm:spPr/>
    </dgm:pt>
    <dgm:pt modelId="{4BAC4599-5689-437F-90F2-D586D824B66C}" type="pres">
      <dgm:prSet presAssocID="{06BED08C-6348-42D4-AD94-D8D52B989DCF}" presName="conn2-1" presStyleLbl="parChTrans1D2" presStyleIdx="5" presStyleCnt="7"/>
      <dgm:spPr/>
    </dgm:pt>
    <dgm:pt modelId="{306D64F2-4C84-48E1-A409-2866D8738324}" type="pres">
      <dgm:prSet presAssocID="{06BED08C-6348-42D4-AD94-D8D52B989DCF}" presName="connTx" presStyleLbl="parChTrans1D2" presStyleIdx="5" presStyleCnt="7"/>
      <dgm:spPr/>
    </dgm:pt>
    <dgm:pt modelId="{F95CDC0B-1276-4756-985D-A337D52ECEA8}" type="pres">
      <dgm:prSet presAssocID="{98F641F5-43FC-4A7F-91B1-545C5E7DD563}" presName="root2" presStyleCnt="0"/>
      <dgm:spPr/>
    </dgm:pt>
    <dgm:pt modelId="{86B6F8FD-94AF-47EE-A573-412109D0A061}" type="pres">
      <dgm:prSet presAssocID="{98F641F5-43FC-4A7F-91B1-545C5E7DD563}" presName="LevelTwoTextNode" presStyleLbl="node2" presStyleIdx="5" presStyleCnt="7" custScaleX="159291">
        <dgm:presLayoutVars>
          <dgm:chPref val="3"/>
        </dgm:presLayoutVars>
      </dgm:prSet>
      <dgm:spPr/>
    </dgm:pt>
    <dgm:pt modelId="{3E0D6E4B-09BF-4222-8C28-376A9B26B17A}" type="pres">
      <dgm:prSet presAssocID="{98F641F5-43FC-4A7F-91B1-545C5E7DD563}" presName="level3hierChild" presStyleCnt="0"/>
      <dgm:spPr/>
    </dgm:pt>
    <dgm:pt modelId="{74114163-B4E1-492A-B948-61BB1E3023B2}" type="pres">
      <dgm:prSet presAssocID="{A6D27D9B-563E-4B23-AA07-2FD5245494B2}" presName="conn2-1" presStyleLbl="parChTrans1D2" presStyleIdx="6" presStyleCnt="7"/>
      <dgm:spPr/>
    </dgm:pt>
    <dgm:pt modelId="{7C7E430D-68D7-4EDE-AC27-89BFBE44E6D7}" type="pres">
      <dgm:prSet presAssocID="{A6D27D9B-563E-4B23-AA07-2FD5245494B2}" presName="connTx" presStyleLbl="parChTrans1D2" presStyleIdx="6" presStyleCnt="7"/>
      <dgm:spPr/>
    </dgm:pt>
    <dgm:pt modelId="{73B4E290-2265-4E2D-9A08-6E318366BF85}" type="pres">
      <dgm:prSet presAssocID="{B81D7114-4009-4981-9A51-5763C8737810}" presName="root2" presStyleCnt="0"/>
      <dgm:spPr/>
    </dgm:pt>
    <dgm:pt modelId="{0060CFB8-2A8A-4A1B-B7AA-F0317BA7B739}" type="pres">
      <dgm:prSet presAssocID="{B81D7114-4009-4981-9A51-5763C8737810}" presName="LevelTwoTextNode" presStyleLbl="node2" presStyleIdx="6" presStyleCnt="7" custScaleX="159291">
        <dgm:presLayoutVars>
          <dgm:chPref val="3"/>
        </dgm:presLayoutVars>
      </dgm:prSet>
      <dgm:spPr/>
    </dgm:pt>
    <dgm:pt modelId="{456D3CD5-F779-47AD-9A81-6FD6FE9F5B2F}" type="pres">
      <dgm:prSet presAssocID="{B81D7114-4009-4981-9A51-5763C8737810}" presName="level3hierChild" presStyleCnt="0"/>
      <dgm:spPr/>
    </dgm:pt>
  </dgm:ptLst>
  <dgm:cxnLst>
    <dgm:cxn modelId="{7900B103-A435-41DC-BBE9-8084DF8D33EC}" type="presOf" srcId="{B81D7114-4009-4981-9A51-5763C8737810}" destId="{0060CFB8-2A8A-4A1B-B7AA-F0317BA7B739}" srcOrd="0" destOrd="0" presId="urn:microsoft.com/office/officeart/2008/layout/HorizontalMultiLevelHierarchy"/>
    <dgm:cxn modelId="{74DBD207-88C1-4532-93B4-A9FBE038EACD}" type="presOf" srcId="{D58D50F6-D6AB-466F-85E4-B320AD3F42A8}" destId="{A41A1603-939C-4827-9FCF-316C0B1C80C5}" srcOrd="1" destOrd="0" presId="urn:microsoft.com/office/officeart/2008/layout/HorizontalMultiLevelHierarchy"/>
    <dgm:cxn modelId="{51EDDE22-961D-41EB-A8EC-0B77DE792D49}" type="presOf" srcId="{77F292DC-768C-46DC-A5A2-2814249D4427}" destId="{D06C129D-FFB9-48A9-9033-F70ED61AAC72}" srcOrd="0" destOrd="0" presId="urn:microsoft.com/office/officeart/2008/layout/HorizontalMultiLevelHierarchy"/>
    <dgm:cxn modelId="{3E3C8F25-3550-477D-9B90-F07F10EF85A2}" type="presOf" srcId="{D6BC36C3-C210-4A00-9247-EC06B7C445C6}" destId="{7273DBFA-A064-4CD0-8B35-089175BB930D}" srcOrd="0" destOrd="0" presId="urn:microsoft.com/office/officeart/2008/layout/HorizontalMultiLevelHierarchy"/>
    <dgm:cxn modelId="{3F778B27-C081-46B6-BA0F-3B531FC2E99F}" type="presOf" srcId="{4951533E-B55E-4DDB-A2A1-0DD1A410B39D}" destId="{B73CF9B0-EB3F-4577-8369-54F3E07425DB}" srcOrd="0" destOrd="0" presId="urn:microsoft.com/office/officeart/2008/layout/HorizontalMultiLevelHierarchy"/>
    <dgm:cxn modelId="{DA305433-3FC2-43BA-A04A-E323652EA15F}" srcId="{27F0A3CF-5B14-424A-9756-5E1F5AE39F84}" destId="{B81D7114-4009-4981-9A51-5763C8737810}" srcOrd="6" destOrd="0" parTransId="{A6D27D9B-563E-4B23-AA07-2FD5245494B2}" sibTransId="{0E4AB4C3-DBBE-4007-A8B5-2BFA2173F09F}"/>
    <dgm:cxn modelId="{A1F41535-11EB-417C-BE97-9902CCFE5F8F}" type="presOf" srcId="{A6D27D9B-563E-4B23-AA07-2FD5245494B2}" destId="{7C7E430D-68D7-4EDE-AC27-89BFBE44E6D7}" srcOrd="1" destOrd="0" presId="urn:microsoft.com/office/officeart/2008/layout/HorizontalMultiLevelHierarchy"/>
    <dgm:cxn modelId="{325B7936-EB04-4B28-8DED-A2BFCE252A6B}" type="presOf" srcId="{06BED08C-6348-42D4-AD94-D8D52B989DCF}" destId="{306D64F2-4C84-48E1-A409-2866D8738324}" srcOrd="1" destOrd="0" presId="urn:microsoft.com/office/officeart/2008/layout/HorizontalMultiLevelHierarchy"/>
    <dgm:cxn modelId="{D5460841-2773-499B-954B-032563B960E2}" srcId="{27F0A3CF-5B14-424A-9756-5E1F5AE39F84}" destId="{5949EB21-4911-4926-8458-9EEBA62DC847}" srcOrd="1" destOrd="0" parTransId="{DE51D134-8779-4301-88E6-D2DB7E3DA2B0}" sibTransId="{8317971A-2589-4C00-BBB7-6A1EE6FEA2D8}"/>
    <dgm:cxn modelId="{10F4CA64-C138-4FD2-BC9C-38223871F00B}" type="presOf" srcId="{77F292DC-768C-46DC-A5A2-2814249D4427}" destId="{6B7C93FC-AC31-42CB-8D37-AAC8C06B8586}" srcOrd="1" destOrd="0" presId="urn:microsoft.com/office/officeart/2008/layout/HorizontalMultiLevelHierarchy"/>
    <dgm:cxn modelId="{C561B666-7D7A-4CFF-A534-76A7B1AFDBA8}" srcId="{27F0A3CF-5B14-424A-9756-5E1F5AE39F84}" destId="{4951533E-B55E-4DDB-A2A1-0DD1A410B39D}" srcOrd="0" destOrd="0" parTransId="{77F292DC-768C-46DC-A5A2-2814249D4427}" sibTransId="{AEAE29A3-FF9F-4497-962E-AEF9F1A7EAC9}"/>
    <dgm:cxn modelId="{CC515B48-77B5-4D76-AA99-6C6B24B80A11}" srcId="{27F0A3CF-5B14-424A-9756-5E1F5AE39F84}" destId="{D6BC36C3-C210-4A00-9247-EC06B7C445C6}" srcOrd="2" destOrd="0" parTransId="{D14EEE02-1E0C-472A-AE60-766A94DFBC14}" sibTransId="{7291E221-0BAB-4182-9161-51E79B6002CD}"/>
    <dgm:cxn modelId="{8ACBA049-CD24-4F06-87A4-A2FAEA5BB835}" type="presOf" srcId="{27F0A3CF-5B14-424A-9756-5E1F5AE39F84}" destId="{59935916-D8C6-4C4E-B14F-48A57B6B9F68}" srcOrd="0" destOrd="0" presId="urn:microsoft.com/office/officeart/2008/layout/HorizontalMultiLevelHierarchy"/>
    <dgm:cxn modelId="{A898B26B-9AB3-4153-A628-E3E2F20D1824}" type="presOf" srcId="{D58D50F6-D6AB-466F-85E4-B320AD3F42A8}" destId="{4014ECEF-0888-4009-892D-AB08DF214F2C}" srcOrd="0" destOrd="0" presId="urn:microsoft.com/office/officeart/2008/layout/HorizontalMultiLevelHierarchy"/>
    <dgm:cxn modelId="{03B3BB6C-FFE9-44B6-9C93-8E803D7C28D0}" type="presOf" srcId="{06BED08C-6348-42D4-AD94-D8D52B989DCF}" destId="{4BAC4599-5689-437F-90F2-D586D824B66C}" srcOrd="0" destOrd="0" presId="urn:microsoft.com/office/officeart/2008/layout/HorizontalMultiLevelHierarchy"/>
    <dgm:cxn modelId="{0DE76E73-D0DD-4E1C-AFAC-BDBD79BAA55B}" srcId="{27F0A3CF-5B14-424A-9756-5E1F5AE39F84}" destId="{98F641F5-43FC-4A7F-91B1-545C5E7DD563}" srcOrd="5" destOrd="0" parTransId="{06BED08C-6348-42D4-AD94-D8D52B989DCF}" sibTransId="{B846EDF0-E76C-4AEB-A3D6-6B60AD2CAC87}"/>
    <dgm:cxn modelId="{D67BDE55-4492-4F91-8DBD-3C534EDF7BB9}" type="presOf" srcId="{D14EEE02-1E0C-472A-AE60-766A94DFBC14}" destId="{CAEB46D4-E49D-409F-B7A0-0E1F95B7EAE8}" srcOrd="1" destOrd="0" presId="urn:microsoft.com/office/officeart/2008/layout/HorizontalMultiLevelHierarchy"/>
    <dgm:cxn modelId="{FD2A0356-C497-4AD4-8A60-D4855A4C1C0F}" type="presOf" srcId="{DE51D134-8779-4301-88E6-D2DB7E3DA2B0}" destId="{35252E8D-499F-40C3-9DF8-944FDD4B4038}" srcOrd="1" destOrd="0" presId="urn:microsoft.com/office/officeart/2008/layout/HorizontalMultiLevelHierarchy"/>
    <dgm:cxn modelId="{96445356-D426-40E5-852B-5437C3AD0746}" type="presOf" srcId="{A0E5D163-823F-4EB7-A974-8639FA53F1AE}" destId="{42D61C59-8415-4E78-A2CC-696EF3213CB7}" srcOrd="0" destOrd="0" presId="urn:microsoft.com/office/officeart/2008/layout/HorizontalMultiLevelHierarchy"/>
    <dgm:cxn modelId="{CD374B58-0DAF-4506-9FB7-EE1037793173}" type="presOf" srcId="{DFBE4F42-37DA-48B1-A71F-E90B731FF0F4}" destId="{E20EDDB1-67FA-4D7D-9539-9F9A64C6DD66}" srcOrd="0" destOrd="0" presId="urn:microsoft.com/office/officeart/2008/layout/HorizontalMultiLevelHierarchy"/>
    <dgm:cxn modelId="{7AFB9489-8721-418B-821E-901FC5819AB3}" type="presOf" srcId="{D14EEE02-1E0C-472A-AE60-766A94DFBC14}" destId="{31B24B2D-92AE-440C-A1A6-5F475784AD35}" srcOrd="0" destOrd="0" presId="urn:microsoft.com/office/officeart/2008/layout/HorizontalMultiLevelHierarchy"/>
    <dgm:cxn modelId="{29073390-1CA2-479D-8643-76DAFB6107F1}" type="presOf" srcId="{5949EB21-4911-4926-8458-9EEBA62DC847}" destId="{57F0B218-B8AE-4220-9430-48E42516228E}" srcOrd="0" destOrd="0" presId="urn:microsoft.com/office/officeart/2008/layout/HorizontalMultiLevelHierarchy"/>
    <dgm:cxn modelId="{32E03D97-96E3-4DD7-9C7D-F279B56AB2CD}" srcId="{27F0A3CF-5B14-424A-9756-5E1F5AE39F84}" destId="{5D034D43-3765-4458-B6D9-C01B4EF1CE9C}" srcOrd="3" destOrd="0" parTransId="{D58D50F6-D6AB-466F-85E4-B320AD3F42A8}" sibTransId="{B6E60E56-7A91-4CB5-A6E6-7AFF437EEB83}"/>
    <dgm:cxn modelId="{52E189A3-B253-43A8-B623-F5746A9DF72F}" type="presOf" srcId="{DFBE4F42-37DA-48B1-A71F-E90B731FF0F4}" destId="{379F408F-4D82-4738-A54E-47C405F251E4}" srcOrd="1" destOrd="0" presId="urn:microsoft.com/office/officeart/2008/layout/HorizontalMultiLevelHierarchy"/>
    <dgm:cxn modelId="{8B4356B1-680C-46E0-9FE7-677DDA915187}" type="presOf" srcId="{5D034D43-3765-4458-B6D9-C01B4EF1CE9C}" destId="{6D7F8648-288A-4A1F-B54A-807646FA6E13}" srcOrd="0" destOrd="0" presId="urn:microsoft.com/office/officeart/2008/layout/HorizontalMultiLevelHierarchy"/>
    <dgm:cxn modelId="{CEDEDDBB-1D2A-45B1-A3A9-2ADA843F3EB8}" srcId="{27F0A3CF-5B14-424A-9756-5E1F5AE39F84}" destId="{A0E5D163-823F-4EB7-A974-8639FA53F1AE}" srcOrd="4" destOrd="0" parTransId="{DFBE4F42-37DA-48B1-A71F-E90B731FF0F4}" sibTransId="{BEB3162B-DD54-463B-949D-ACA9C47C6D7F}"/>
    <dgm:cxn modelId="{EB50B5D5-FAE6-4F48-A7BF-0B4147406890}" type="presOf" srcId="{DE51D134-8779-4301-88E6-D2DB7E3DA2B0}" destId="{6BE7391D-3772-45C7-BB03-B5B214683C6E}" srcOrd="0" destOrd="0" presId="urn:microsoft.com/office/officeart/2008/layout/HorizontalMultiLevelHierarchy"/>
    <dgm:cxn modelId="{4E9AA6E3-D355-401C-A6BF-119CB8513E5A}" srcId="{B5169929-1A00-4B39-BAB7-B500300888FC}" destId="{27F0A3CF-5B14-424A-9756-5E1F5AE39F84}" srcOrd="0" destOrd="0" parTransId="{C499392C-CCD8-4667-ABC7-27F285F4D7CD}" sibTransId="{9EE6FBBB-E592-4881-BC26-A964F93FED14}"/>
    <dgm:cxn modelId="{DB34F0E8-7771-41E8-B188-7744CE3A86D9}" type="presOf" srcId="{B5169929-1A00-4B39-BAB7-B500300888FC}" destId="{62AF9A13-65A2-4B89-B474-136A27FEBFF4}" srcOrd="0" destOrd="0" presId="urn:microsoft.com/office/officeart/2008/layout/HorizontalMultiLevelHierarchy"/>
    <dgm:cxn modelId="{F709E5F7-61B6-4691-815E-EE051131A205}" type="presOf" srcId="{A6D27D9B-563E-4B23-AA07-2FD5245494B2}" destId="{74114163-B4E1-492A-B948-61BB1E3023B2}" srcOrd="0" destOrd="0" presId="urn:microsoft.com/office/officeart/2008/layout/HorizontalMultiLevelHierarchy"/>
    <dgm:cxn modelId="{08917AFD-A714-4A5B-AF64-B3A4BA2BBA66}" type="presOf" srcId="{98F641F5-43FC-4A7F-91B1-545C5E7DD563}" destId="{86B6F8FD-94AF-47EE-A573-412109D0A061}" srcOrd="0" destOrd="0" presId="urn:microsoft.com/office/officeart/2008/layout/HorizontalMultiLevelHierarchy"/>
    <dgm:cxn modelId="{674BF87E-8CDE-4466-8418-F0680F6FCFE7}" type="presParOf" srcId="{62AF9A13-65A2-4B89-B474-136A27FEBFF4}" destId="{522EACD8-845C-4505-99D3-C608B1CCECD7}" srcOrd="0" destOrd="0" presId="urn:microsoft.com/office/officeart/2008/layout/HorizontalMultiLevelHierarchy"/>
    <dgm:cxn modelId="{94A2A3E5-1B9D-431B-AACA-FAF2481A9379}" type="presParOf" srcId="{522EACD8-845C-4505-99D3-C608B1CCECD7}" destId="{59935916-D8C6-4C4E-B14F-48A57B6B9F68}" srcOrd="0" destOrd="0" presId="urn:microsoft.com/office/officeart/2008/layout/HorizontalMultiLevelHierarchy"/>
    <dgm:cxn modelId="{72A8C9EA-8BE7-4A22-A443-BDD0209F8ED2}" type="presParOf" srcId="{522EACD8-845C-4505-99D3-C608B1CCECD7}" destId="{CA3EF3A2-1DC4-4BDB-B04F-4D24F2890560}" srcOrd="1" destOrd="0" presId="urn:microsoft.com/office/officeart/2008/layout/HorizontalMultiLevelHierarchy"/>
    <dgm:cxn modelId="{68BF7589-1910-4661-AC29-50CE56B72E2C}" type="presParOf" srcId="{CA3EF3A2-1DC4-4BDB-B04F-4D24F2890560}" destId="{D06C129D-FFB9-48A9-9033-F70ED61AAC72}" srcOrd="0" destOrd="0" presId="urn:microsoft.com/office/officeart/2008/layout/HorizontalMultiLevelHierarchy"/>
    <dgm:cxn modelId="{CE0AD8F4-E8F6-42D5-90F0-61AF12BAFC7D}" type="presParOf" srcId="{D06C129D-FFB9-48A9-9033-F70ED61AAC72}" destId="{6B7C93FC-AC31-42CB-8D37-AAC8C06B8586}" srcOrd="0" destOrd="0" presId="urn:microsoft.com/office/officeart/2008/layout/HorizontalMultiLevelHierarchy"/>
    <dgm:cxn modelId="{1DD6F2E0-975C-4C7A-9F3C-9139E0CD932B}" type="presParOf" srcId="{CA3EF3A2-1DC4-4BDB-B04F-4D24F2890560}" destId="{62C357A9-C3C9-4EEB-907D-E3D082F6DCFE}" srcOrd="1" destOrd="0" presId="urn:microsoft.com/office/officeart/2008/layout/HorizontalMultiLevelHierarchy"/>
    <dgm:cxn modelId="{556FDD79-09D7-4F44-8021-5A8C22C78A89}" type="presParOf" srcId="{62C357A9-C3C9-4EEB-907D-E3D082F6DCFE}" destId="{B73CF9B0-EB3F-4577-8369-54F3E07425DB}" srcOrd="0" destOrd="0" presId="urn:microsoft.com/office/officeart/2008/layout/HorizontalMultiLevelHierarchy"/>
    <dgm:cxn modelId="{B686E056-3EA9-41E4-9211-B295BBFDE71C}" type="presParOf" srcId="{62C357A9-C3C9-4EEB-907D-E3D082F6DCFE}" destId="{6AEF0428-383B-403D-A5CA-DEFA57A41D68}" srcOrd="1" destOrd="0" presId="urn:microsoft.com/office/officeart/2008/layout/HorizontalMultiLevelHierarchy"/>
    <dgm:cxn modelId="{4722D869-54C6-42A5-BA27-85C0879C4B16}" type="presParOf" srcId="{CA3EF3A2-1DC4-4BDB-B04F-4D24F2890560}" destId="{6BE7391D-3772-45C7-BB03-B5B214683C6E}" srcOrd="2" destOrd="0" presId="urn:microsoft.com/office/officeart/2008/layout/HorizontalMultiLevelHierarchy"/>
    <dgm:cxn modelId="{5FFC8F96-FA3D-4BAC-A7F9-177ABFECDD06}" type="presParOf" srcId="{6BE7391D-3772-45C7-BB03-B5B214683C6E}" destId="{35252E8D-499F-40C3-9DF8-944FDD4B4038}" srcOrd="0" destOrd="0" presId="urn:microsoft.com/office/officeart/2008/layout/HorizontalMultiLevelHierarchy"/>
    <dgm:cxn modelId="{3C96CD85-3CD9-45D2-9FAC-7A7CD006D69C}" type="presParOf" srcId="{CA3EF3A2-1DC4-4BDB-B04F-4D24F2890560}" destId="{3F801B38-308E-4676-8B59-C5383BD39DF0}" srcOrd="3" destOrd="0" presId="urn:microsoft.com/office/officeart/2008/layout/HorizontalMultiLevelHierarchy"/>
    <dgm:cxn modelId="{78E5B7A8-72A7-4CC5-A098-8E997007A447}" type="presParOf" srcId="{3F801B38-308E-4676-8B59-C5383BD39DF0}" destId="{57F0B218-B8AE-4220-9430-48E42516228E}" srcOrd="0" destOrd="0" presId="urn:microsoft.com/office/officeart/2008/layout/HorizontalMultiLevelHierarchy"/>
    <dgm:cxn modelId="{57A00D1C-3FEE-4670-93C8-9CB00ADC92C0}" type="presParOf" srcId="{3F801B38-308E-4676-8B59-C5383BD39DF0}" destId="{2FB9D030-40A9-492A-AA53-F0EC50F4389C}" srcOrd="1" destOrd="0" presId="urn:microsoft.com/office/officeart/2008/layout/HorizontalMultiLevelHierarchy"/>
    <dgm:cxn modelId="{E1458E52-F557-4174-9917-76A292FDC4BE}" type="presParOf" srcId="{CA3EF3A2-1DC4-4BDB-B04F-4D24F2890560}" destId="{31B24B2D-92AE-440C-A1A6-5F475784AD35}" srcOrd="4" destOrd="0" presId="urn:microsoft.com/office/officeart/2008/layout/HorizontalMultiLevelHierarchy"/>
    <dgm:cxn modelId="{4E7E23C0-497D-4508-A814-BFD3BB820CB3}" type="presParOf" srcId="{31B24B2D-92AE-440C-A1A6-5F475784AD35}" destId="{CAEB46D4-E49D-409F-B7A0-0E1F95B7EAE8}" srcOrd="0" destOrd="0" presId="urn:microsoft.com/office/officeart/2008/layout/HorizontalMultiLevelHierarchy"/>
    <dgm:cxn modelId="{45B95CC8-E58A-490C-8F18-3C9E8EAB8B3A}" type="presParOf" srcId="{CA3EF3A2-1DC4-4BDB-B04F-4D24F2890560}" destId="{2903C718-9D6E-46DE-B199-F62A164DA655}" srcOrd="5" destOrd="0" presId="urn:microsoft.com/office/officeart/2008/layout/HorizontalMultiLevelHierarchy"/>
    <dgm:cxn modelId="{F10A0546-A7C5-41A5-A17A-982E2415A112}" type="presParOf" srcId="{2903C718-9D6E-46DE-B199-F62A164DA655}" destId="{7273DBFA-A064-4CD0-8B35-089175BB930D}" srcOrd="0" destOrd="0" presId="urn:microsoft.com/office/officeart/2008/layout/HorizontalMultiLevelHierarchy"/>
    <dgm:cxn modelId="{6115D040-E413-4C40-A2D7-44511BFAE1E4}" type="presParOf" srcId="{2903C718-9D6E-46DE-B199-F62A164DA655}" destId="{98C9F45B-CEA0-4652-9DBE-ECC32105B2AC}" srcOrd="1" destOrd="0" presId="urn:microsoft.com/office/officeart/2008/layout/HorizontalMultiLevelHierarchy"/>
    <dgm:cxn modelId="{1AAEF572-ACA1-4340-9C54-01B4C0E1A0B9}" type="presParOf" srcId="{CA3EF3A2-1DC4-4BDB-B04F-4D24F2890560}" destId="{4014ECEF-0888-4009-892D-AB08DF214F2C}" srcOrd="6" destOrd="0" presId="urn:microsoft.com/office/officeart/2008/layout/HorizontalMultiLevelHierarchy"/>
    <dgm:cxn modelId="{8F7009F0-3C37-499A-9DCD-EF3883A1C3E7}" type="presParOf" srcId="{4014ECEF-0888-4009-892D-AB08DF214F2C}" destId="{A41A1603-939C-4827-9FCF-316C0B1C80C5}" srcOrd="0" destOrd="0" presId="urn:microsoft.com/office/officeart/2008/layout/HorizontalMultiLevelHierarchy"/>
    <dgm:cxn modelId="{CBA35821-7883-46FC-B2F2-36BB93B3607F}" type="presParOf" srcId="{CA3EF3A2-1DC4-4BDB-B04F-4D24F2890560}" destId="{7437248C-8024-4AE1-97C7-61D9E3CEE9D1}" srcOrd="7" destOrd="0" presId="urn:microsoft.com/office/officeart/2008/layout/HorizontalMultiLevelHierarchy"/>
    <dgm:cxn modelId="{EC260494-1D37-4E59-B840-46C156BD0037}" type="presParOf" srcId="{7437248C-8024-4AE1-97C7-61D9E3CEE9D1}" destId="{6D7F8648-288A-4A1F-B54A-807646FA6E13}" srcOrd="0" destOrd="0" presId="urn:microsoft.com/office/officeart/2008/layout/HorizontalMultiLevelHierarchy"/>
    <dgm:cxn modelId="{28C72C84-7C1C-41AC-B83A-3108FDDC299C}" type="presParOf" srcId="{7437248C-8024-4AE1-97C7-61D9E3CEE9D1}" destId="{8EA85A96-18C3-432C-8347-38A97D9F76BA}" srcOrd="1" destOrd="0" presId="urn:microsoft.com/office/officeart/2008/layout/HorizontalMultiLevelHierarchy"/>
    <dgm:cxn modelId="{646F0C40-8F1C-4E56-AF61-BC83BB262F12}" type="presParOf" srcId="{CA3EF3A2-1DC4-4BDB-B04F-4D24F2890560}" destId="{E20EDDB1-67FA-4D7D-9539-9F9A64C6DD66}" srcOrd="8" destOrd="0" presId="urn:microsoft.com/office/officeart/2008/layout/HorizontalMultiLevelHierarchy"/>
    <dgm:cxn modelId="{8A8EB2C6-B48D-489D-B8DD-5EABF67D9BE1}" type="presParOf" srcId="{E20EDDB1-67FA-4D7D-9539-9F9A64C6DD66}" destId="{379F408F-4D82-4738-A54E-47C405F251E4}" srcOrd="0" destOrd="0" presId="urn:microsoft.com/office/officeart/2008/layout/HorizontalMultiLevelHierarchy"/>
    <dgm:cxn modelId="{BE7A3239-C444-48E8-8EA9-68E364E1A27E}" type="presParOf" srcId="{CA3EF3A2-1DC4-4BDB-B04F-4D24F2890560}" destId="{02EA5F23-ACB4-460F-A1D6-28C5813F94CA}" srcOrd="9" destOrd="0" presId="urn:microsoft.com/office/officeart/2008/layout/HorizontalMultiLevelHierarchy"/>
    <dgm:cxn modelId="{15C09A17-7D4A-454E-8AFC-D73B23C6BEE7}" type="presParOf" srcId="{02EA5F23-ACB4-460F-A1D6-28C5813F94CA}" destId="{42D61C59-8415-4E78-A2CC-696EF3213CB7}" srcOrd="0" destOrd="0" presId="urn:microsoft.com/office/officeart/2008/layout/HorizontalMultiLevelHierarchy"/>
    <dgm:cxn modelId="{23836081-D33E-43EB-9CA2-58FED0D22662}" type="presParOf" srcId="{02EA5F23-ACB4-460F-A1D6-28C5813F94CA}" destId="{4D5A1A64-052A-4B82-B438-1CE50E7B9DDD}" srcOrd="1" destOrd="0" presId="urn:microsoft.com/office/officeart/2008/layout/HorizontalMultiLevelHierarchy"/>
    <dgm:cxn modelId="{7881A076-F630-48BA-B36C-D73F70893770}" type="presParOf" srcId="{CA3EF3A2-1DC4-4BDB-B04F-4D24F2890560}" destId="{4BAC4599-5689-437F-90F2-D586D824B66C}" srcOrd="10" destOrd="0" presId="urn:microsoft.com/office/officeart/2008/layout/HorizontalMultiLevelHierarchy"/>
    <dgm:cxn modelId="{16BAA4DD-A7E8-42A1-B851-702AEE18EFBC}" type="presParOf" srcId="{4BAC4599-5689-437F-90F2-D586D824B66C}" destId="{306D64F2-4C84-48E1-A409-2866D8738324}" srcOrd="0" destOrd="0" presId="urn:microsoft.com/office/officeart/2008/layout/HorizontalMultiLevelHierarchy"/>
    <dgm:cxn modelId="{3191AEEB-0282-4AF3-853E-15A296C6F169}" type="presParOf" srcId="{CA3EF3A2-1DC4-4BDB-B04F-4D24F2890560}" destId="{F95CDC0B-1276-4756-985D-A337D52ECEA8}" srcOrd="11" destOrd="0" presId="urn:microsoft.com/office/officeart/2008/layout/HorizontalMultiLevelHierarchy"/>
    <dgm:cxn modelId="{EF95FB5A-EDB1-41D3-ABA6-C4439CB02F54}" type="presParOf" srcId="{F95CDC0B-1276-4756-985D-A337D52ECEA8}" destId="{86B6F8FD-94AF-47EE-A573-412109D0A061}" srcOrd="0" destOrd="0" presId="urn:microsoft.com/office/officeart/2008/layout/HorizontalMultiLevelHierarchy"/>
    <dgm:cxn modelId="{AADA98D9-7720-42FA-9AE9-D85DF7968CE1}" type="presParOf" srcId="{F95CDC0B-1276-4756-985D-A337D52ECEA8}" destId="{3E0D6E4B-09BF-4222-8C28-376A9B26B17A}" srcOrd="1" destOrd="0" presId="urn:microsoft.com/office/officeart/2008/layout/HorizontalMultiLevelHierarchy"/>
    <dgm:cxn modelId="{B526D2F8-60EF-4BE9-ABA2-7F1399755E6D}" type="presParOf" srcId="{CA3EF3A2-1DC4-4BDB-B04F-4D24F2890560}" destId="{74114163-B4E1-492A-B948-61BB1E3023B2}" srcOrd="12" destOrd="0" presId="urn:microsoft.com/office/officeart/2008/layout/HorizontalMultiLevelHierarchy"/>
    <dgm:cxn modelId="{092BABCE-0E6F-4864-986A-A440E22C7677}" type="presParOf" srcId="{74114163-B4E1-492A-B948-61BB1E3023B2}" destId="{7C7E430D-68D7-4EDE-AC27-89BFBE44E6D7}" srcOrd="0" destOrd="0" presId="urn:microsoft.com/office/officeart/2008/layout/HorizontalMultiLevelHierarchy"/>
    <dgm:cxn modelId="{6C7463CA-747D-428E-9A3C-31C733FD6C78}" type="presParOf" srcId="{CA3EF3A2-1DC4-4BDB-B04F-4D24F2890560}" destId="{73B4E290-2265-4E2D-9A08-6E318366BF85}" srcOrd="13" destOrd="0" presId="urn:microsoft.com/office/officeart/2008/layout/HorizontalMultiLevelHierarchy"/>
    <dgm:cxn modelId="{CD8FAD67-82E0-4782-A75A-CAEF023B99DC}" type="presParOf" srcId="{73B4E290-2265-4E2D-9A08-6E318366BF85}" destId="{0060CFB8-2A8A-4A1B-B7AA-F0317BA7B739}" srcOrd="0" destOrd="0" presId="urn:microsoft.com/office/officeart/2008/layout/HorizontalMultiLevelHierarchy"/>
    <dgm:cxn modelId="{5C9CAC26-7870-486C-AF79-2E2D1F66F48F}" type="presParOf" srcId="{73B4E290-2265-4E2D-9A08-6E318366BF85}" destId="{456D3CD5-F779-47AD-9A81-6FD6FE9F5B2F}"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14163-B4E1-492A-B948-61BB1E3023B2}">
      <dsp:nvSpPr>
        <dsp:cNvPr id="0" name=""/>
        <dsp:cNvSpPr/>
      </dsp:nvSpPr>
      <dsp:spPr>
        <a:xfrm>
          <a:off x="1060987" y="2836924"/>
          <a:ext cx="437421" cy="2500504"/>
        </a:xfrm>
        <a:custGeom>
          <a:avLst/>
          <a:gdLst/>
          <a:ahLst/>
          <a:cxnLst/>
          <a:rect l="0" t="0" r="0" b="0"/>
          <a:pathLst>
            <a:path>
              <a:moveTo>
                <a:pt x="0" y="0"/>
              </a:moveTo>
              <a:lnTo>
                <a:pt x="218710" y="0"/>
              </a:lnTo>
              <a:lnTo>
                <a:pt x="218710" y="2500504"/>
              </a:lnTo>
              <a:lnTo>
                <a:pt x="437421" y="2500504"/>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4023714"/>
        <a:ext cx="126923" cy="126923"/>
      </dsp:txXfrm>
    </dsp:sp>
    <dsp:sp modelId="{4BAC4599-5689-437F-90F2-D586D824B66C}">
      <dsp:nvSpPr>
        <dsp:cNvPr id="0" name=""/>
        <dsp:cNvSpPr/>
      </dsp:nvSpPr>
      <dsp:spPr>
        <a:xfrm>
          <a:off x="1060987" y="2836924"/>
          <a:ext cx="437421" cy="1667002"/>
        </a:xfrm>
        <a:custGeom>
          <a:avLst/>
          <a:gdLst/>
          <a:ahLst/>
          <a:cxnLst/>
          <a:rect l="0" t="0" r="0" b="0"/>
          <a:pathLst>
            <a:path>
              <a:moveTo>
                <a:pt x="0" y="0"/>
              </a:moveTo>
              <a:lnTo>
                <a:pt x="218710" y="0"/>
              </a:lnTo>
              <a:lnTo>
                <a:pt x="218710" y="1667002"/>
              </a:lnTo>
              <a:lnTo>
                <a:pt x="437421" y="1667002"/>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3627340"/>
        <a:ext cx="86171" cy="86171"/>
      </dsp:txXfrm>
    </dsp:sp>
    <dsp:sp modelId="{E20EDDB1-67FA-4D7D-9539-9F9A64C6DD66}">
      <dsp:nvSpPr>
        <dsp:cNvPr id="0" name=""/>
        <dsp:cNvSpPr/>
      </dsp:nvSpPr>
      <dsp:spPr>
        <a:xfrm>
          <a:off x="1060987" y="2836924"/>
          <a:ext cx="437421" cy="833501"/>
        </a:xfrm>
        <a:custGeom>
          <a:avLst/>
          <a:gdLst/>
          <a:ahLst/>
          <a:cxnLst/>
          <a:rect l="0" t="0" r="0" b="0"/>
          <a:pathLst>
            <a:path>
              <a:moveTo>
                <a:pt x="0" y="0"/>
              </a:moveTo>
              <a:lnTo>
                <a:pt x="218710" y="0"/>
              </a:lnTo>
              <a:lnTo>
                <a:pt x="218710" y="833501"/>
              </a:lnTo>
              <a:lnTo>
                <a:pt x="437421" y="833501"/>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3230142"/>
        <a:ext cx="47065" cy="47065"/>
      </dsp:txXfrm>
    </dsp:sp>
    <dsp:sp modelId="{4014ECEF-0888-4009-892D-AB08DF214F2C}">
      <dsp:nvSpPr>
        <dsp:cNvPr id="0" name=""/>
        <dsp:cNvSpPr/>
      </dsp:nvSpPr>
      <dsp:spPr>
        <a:xfrm>
          <a:off x="1060987" y="2791204"/>
          <a:ext cx="437421" cy="91440"/>
        </a:xfrm>
        <a:custGeom>
          <a:avLst/>
          <a:gdLst/>
          <a:ahLst/>
          <a:cxnLst/>
          <a:rect l="0" t="0" r="0" b="0"/>
          <a:pathLst>
            <a:path>
              <a:moveTo>
                <a:pt x="0" y="45720"/>
              </a:moveTo>
              <a:lnTo>
                <a:pt x="437421" y="4572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Grandview" panose="020B0502040204020203" pitchFamily="34" charset="0"/>
          </a:endParaRPr>
        </a:p>
      </dsp:txBody>
      <dsp:txXfrm>
        <a:off x="1268762" y="2825988"/>
        <a:ext cx="21871" cy="21871"/>
      </dsp:txXfrm>
    </dsp:sp>
    <dsp:sp modelId="{31B24B2D-92AE-440C-A1A6-5F475784AD35}">
      <dsp:nvSpPr>
        <dsp:cNvPr id="0" name=""/>
        <dsp:cNvSpPr/>
      </dsp:nvSpPr>
      <dsp:spPr>
        <a:xfrm>
          <a:off x="1060987" y="2003423"/>
          <a:ext cx="437421" cy="833501"/>
        </a:xfrm>
        <a:custGeom>
          <a:avLst/>
          <a:gdLst/>
          <a:ahLst/>
          <a:cxnLst/>
          <a:rect l="0" t="0" r="0" b="0"/>
          <a:pathLst>
            <a:path>
              <a:moveTo>
                <a:pt x="0" y="833501"/>
              </a:moveTo>
              <a:lnTo>
                <a:pt x="218710" y="833501"/>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56165" y="2396641"/>
        <a:ext cx="47065" cy="47065"/>
      </dsp:txXfrm>
    </dsp:sp>
    <dsp:sp modelId="{6BE7391D-3772-45C7-BB03-B5B214683C6E}">
      <dsp:nvSpPr>
        <dsp:cNvPr id="0" name=""/>
        <dsp:cNvSpPr/>
      </dsp:nvSpPr>
      <dsp:spPr>
        <a:xfrm>
          <a:off x="1060987" y="1169921"/>
          <a:ext cx="437421" cy="1667002"/>
        </a:xfrm>
        <a:custGeom>
          <a:avLst/>
          <a:gdLst/>
          <a:ahLst/>
          <a:cxnLst/>
          <a:rect l="0" t="0" r="0" b="0"/>
          <a:pathLst>
            <a:path>
              <a:moveTo>
                <a:pt x="0" y="1667002"/>
              </a:moveTo>
              <a:lnTo>
                <a:pt x="218710" y="1667002"/>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36612" y="1960337"/>
        <a:ext cx="86171" cy="86171"/>
      </dsp:txXfrm>
    </dsp:sp>
    <dsp:sp modelId="{D06C129D-FFB9-48A9-9033-F70ED61AAC72}">
      <dsp:nvSpPr>
        <dsp:cNvPr id="0" name=""/>
        <dsp:cNvSpPr/>
      </dsp:nvSpPr>
      <dsp:spPr>
        <a:xfrm>
          <a:off x="1060987" y="336420"/>
          <a:ext cx="437421" cy="2500504"/>
        </a:xfrm>
        <a:custGeom>
          <a:avLst/>
          <a:gdLst/>
          <a:ahLst/>
          <a:cxnLst/>
          <a:rect l="0" t="0" r="0" b="0"/>
          <a:pathLst>
            <a:path>
              <a:moveTo>
                <a:pt x="0" y="2500504"/>
              </a:moveTo>
              <a:lnTo>
                <a:pt x="218710" y="2500504"/>
              </a:lnTo>
              <a:lnTo>
                <a:pt x="218710" y="0"/>
              </a:lnTo>
              <a:lnTo>
                <a:pt x="437421" y="0"/>
              </a:lnTo>
            </a:path>
          </a:pathLst>
        </a:custGeom>
        <a:noFill/>
        <a:ln w="28575" cap="flat" cmpd="sng" algn="ctr">
          <a:solidFill>
            <a:schemeClr val="bg1">
              <a:lumMod val="8500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randview" panose="020B0502040204020203" pitchFamily="34" charset="0"/>
          </a:endParaRPr>
        </a:p>
      </dsp:txBody>
      <dsp:txXfrm>
        <a:off x="1216236" y="1523210"/>
        <a:ext cx="126923" cy="126923"/>
      </dsp:txXfrm>
    </dsp:sp>
    <dsp:sp modelId="{59935916-D8C6-4C4E-B14F-48A57B6B9F68}">
      <dsp:nvSpPr>
        <dsp:cNvPr id="0" name=""/>
        <dsp:cNvSpPr/>
      </dsp:nvSpPr>
      <dsp:spPr>
        <a:xfrm rot="16200000">
          <a:off x="-1860433" y="2460438"/>
          <a:ext cx="5089868" cy="75297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Commissioner’s Office</a:t>
          </a:r>
          <a:endParaRPr lang="en-US" sz="2000" i="1" kern="1200" dirty="0">
            <a:solidFill>
              <a:schemeClr val="bg1"/>
            </a:solidFill>
            <a:latin typeface="Grandview" panose="020B0502040204020203" pitchFamily="34" charset="0"/>
          </a:endParaRPr>
        </a:p>
      </dsp:txBody>
      <dsp:txXfrm>
        <a:off x="-1860433" y="2460438"/>
        <a:ext cx="5089868" cy="752971"/>
      </dsp:txXfrm>
    </dsp:sp>
    <dsp:sp modelId="{B73CF9B0-EB3F-4577-8369-54F3E07425DB}">
      <dsp:nvSpPr>
        <dsp:cNvPr id="0" name=""/>
        <dsp:cNvSpPr/>
      </dsp:nvSpPr>
      <dsp:spPr>
        <a:xfrm>
          <a:off x="1498408" y="3019"/>
          <a:ext cx="348012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Maternal and Child Health</a:t>
          </a:r>
        </a:p>
      </dsp:txBody>
      <dsp:txXfrm>
        <a:off x="1498408" y="3019"/>
        <a:ext cx="3480125" cy="666801"/>
      </dsp:txXfrm>
    </dsp:sp>
    <dsp:sp modelId="{57F0B218-B8AE-4220-9430-48E42516228E}">
      <dsp:nvSpPr>
        <dsp:cNvPr id="0" name=""/>
        <dsp:cNvSpPr/>
      </dsp:nvSpPr>
      <dsp:spPr>
        <a:xfrm>
          <a:off x="1498408" y="836520"/>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Women’s Health</a:t>
          </a:r>
          <a:endParaRPr lang="en-US" sz="2000" kern="1200" dirty="0">
            <a:solidFill>
              <a:schemeClr val="bg1"/>
            </a:solidFill>
            <a:latin typeface="Grandview" panose="020B0502040204020203" pitchFamily="34" charset="0"/>
          </a:endParaRPr>
        </a:p>
      </dsp:txBody>
      <dsp:txXfrm>
        <a:off x="1498408" y="836520"/>
        <a:ext cx="3483865" cy="666801"/>
      </dsp:txXfrm>
    </dsp:sp>
    <dsp:sp modelId="{7273DBFA-A064-4CD0-8B35-089175BB930D}">
      <dsp:nvSpPr>
        <dsp:cNvPr id="0" name=""/>
        <dsp:cNvSpPr/>
      </dsp:nvSpPr>
      <dsp:spPr>
        <a:xfrm>
          <a:off x="1498408" y="1670022"/>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Prevention and Quality Improvement</a:t>
          </a:r>
        </a:p>
      </dsp:txBody>
      <dsp:txXfrm>
        <a:off x="1498408" y="1670022"/>
        <a:ext cx="3483865" cy="666801"/>
      </dsp:txXfrm>
    </dsp:sp>
    <dsp:sp modelId="{6D7F8648-288A-4A1F-B54A-807646FA6E13}">
      <dsp:nvSpPr>
        <dsp:cNvPr id="0" name=""/>
        <dsp:cNvSpPr/>
      </dsp:nvSpPr>
      <dsp:spPr>
        <a:xfrm>
          <a:off x="1498408" y="2503523"/>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Epidemiology and Health Planning</a:t>
          </a:r>
        </a:p>
      </dsp:txBody>
      <dsp:txXfrm>
        <a:off x="1498408" y="2503523"/>
        <a:ext cx="3483865" cy="666801"/>
      </dsp:txXfrm>
    </dsp:sp>
    <dsp:sp modelId="{42D61C59-8415-4E78-A2CC-696EF3213CB7}">
      <dsp:nvSpPr>
        <dsp:cNvPr id="0" name=""/>
        <dsp:cNvSpPr/>
      </dsp:nvSpPr>
      <dsp:spPr>
        <a:xfrm>
          <a:off x="1498408" y="3337025"/>
          <a:ext cx="3483865" cy="666801"/>
        </a:xfrm>
        <a:prstGeom prst="rect">
          <a:avLst/>
        </a:prstGeom>
        <a:solidFill>
          <a:srgbClr val="62BCF0"/>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Public Health Protection and Safety</a:t>
          </a:r>
        </a:p>
      </dsp:txBody>
      <dsp:txXfrm>
        <a:off x="1498408" y="3337025"/>
        <a:ext cx="3483865" cy="666801"/>
      </dsp:txXfrm>
    </dsp:sp>
    <dsp:sp modelId="{86B6F8FD-94AF-47EE-A573-412109D0A061}">
      <dsp:nvSpPr>
        <dsp:cNvPr id="0" name=""/>
        <dsp:cNvSpPr/>
      </dsp:nvSpPr>
      <dsp:spPr>
        <a:xfrm>
          <a:off x="1498408" y="4170526"/>
          <a:ext cx="3483865" cy="666801"/>
        </a:xfrm>
        <a:prstGeom prst="rect">
          <a:avLst/>
        </a:prstGeom>
        <a:solidFill>
          <a:srgbClr val="84BC49"/>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a:solidFill>
                <a:schemeClr val="bg1"/>
              </a:solidFill>
              <a:latin typeface="Grandview" panose="020B0502040204020203" pitchFamily="34" charset="0"/>
            </a:rPr>
            <a:t>Laboratory Services</a:t>
          </a:r>
          <a:endParaRPr lang="en-US" sz="2000" kern="1200" dirty="0">
            <a:solidFill>
              <a:schemeClr val="bg1"/>
            </a:solidFill>
            <a:latin typeface="Grandview" panose="020B0502040204020203" pitchFamily="34" charset="0"/>
          </a:endParaRPr>
        </a:p>
      </dsp:txBody>
      <dsp:txXfrm>
        <a:off x="1498408" y="4170526"/>
        <a:ext cx="3483865" cy="666801"/>
      </dsp:txXfrm>
    </dsp:sp>
    <dsp:sp modelId="{0060CFB8-2A8A-4A1B-B7AA-F0317BA7B739}">
      <dsp:nvSpPr>
        <dsp:cNvPr id="0" name=""/>
        <dsp:cNvSpPr/>
      </dsp:nvSpPr>
      <dsp:spPr>
        <a:xfrm>
          <a:off x="1498408" y="5004028"/>
          <a:ext cx="3483865" cy="666801"/>
        </a:xfrm>
        <a:prstGeom prst="rect">
          <a:avLst/>
        </a:prstGeom>
        <a:solidFill>
          <a:srgbClr val="01203D"/>
        </a:solidFill>
        <a:ln w="28575"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Grandview" panose="020B0502040204020203" pitchFamily="34" charset="0"/>
            </a:rPr>
            <a:t>Administration and Financial Management</a:t>
          </a:r>
        </a:p>
      </dsp:txBody>
      <dsp:txXfrm>
        <a:off x="1498408" y="5004028"/>
        <a:ext cx="3483865" cy="66680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2611"/>
          </a:xfrm>
          <a:prstGeom prst="rect">
            <a:avLst/>
          </a:prstGeom>
        </p:spPr>
        <p:txBody>
          <a:bodyPr vert="horz" lIns="92309" tIns="46154" rIns="92309" bIns="46154" rtlCol="0"/>
          <a:lstStyle>
            <a:lvl1pPr algn="r">
              <a:defRPr sz="1200"/>
            </a:lvl1pPr>
          </a:lstStyle>
          <a:p>
            <a:fld id="{DFA29149-8115-4F97-A7DE-8B4901D9F730}" type="datetimeFigureOut">
              <a:rPr lang="en-US" smtClean="0"/>
              <a:t>4/3/2023</a:t>
            </a:fld>
            <a:endParaRPr lang="en-US"/>
          </a:p>
        </p:txBody>
      </p:sp>
      <p:sp>
        <p:nvSpPr>
          <p:cNvPr id="4" name="Footer Placeholder 3"/>
          <p:cNvSpPr>
            <a:spLocks noGrp="1"/>
          </p:cNvSpPr>
          <p:nvPr>
            <p:ph type="ftr" sz="quarter" idx="2"/>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2610"/>
          </a:xfrm>
          <a:prstGeom prst="rect">
            <a:avLst/>
          </a:prstGeom>
        </p:spPr>
        <p:txBody>
          <a:bodyPr vert="horz" lIns="92309" tIns="46154" rIns="92309" bIns="46154" rtlCol="0" anchor="b"/>
          <a:lstStyle>
            <a:lvl1pPr algn="r">
              <a:defRPr sz="1200"/>
            </a:lvl1pPr>
          </a:lstStyle>
          <a:p>
            <a:fld id="{927BFF56-1F20-4316-B65F-697182A2B903}" type="slidenum">
              <a:rPr lang="en-US" smtClean="0"/>
              <a:t>‹#›</a:t>
            </a:fld>
            <a:endParaRPr lang="en-US"/>
          </a:p>
        </p:txBody>
      </p:sp>
    </p:spTree>
    <p:extLst>
      <p:ext uri="{BB962C8B-B14F-4D97-AF65-F5344CB8AC3E}">
        <p14:creationId xmlns:p14="http://schemas.microsoft.com/office/powerpoint/2010/main" val="11024777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2611"/>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2611"/>
          </a:xfrm>
          <a:prstGeom prst="rect">
            <a:avLst/>
          </a:prstGeom>
        </p:spPr>
        <p:txBody>
          <a:bodyPr vert="horz" lIns="92309" tIns="46154" rIns="92309" bIns="46154" rtlCol="0"/>
          <a:lstStyle>
            <a:lvl1pPr algn="r">
              <a:defRPr sz="1200"/>
            </a:lvl1pPr>
          </a:lstStyle>
          <a:p>
            <a:fld id="{2042ED44-4110-4B2A-9AF4-3735870CBD30}" type="datetimeFigureOut">
              <a:rPr lang="en-US" smtClean="0"/>
              <a:t>4/3/2023</a:t>
            </a:fld>
            <a:endParaRPr lang="en-US"/>
          </a:p>
        </p:txBody>
      </p:sp>
      <p:sp>
        <p:nvSpPr>
          <p:cNvPr id="4" name="Slide Image Placeholder 3"/>
          <p:cNvSpPr>
            <a:spLocks noGrp="1" noRot="1" noChangeAspect="1"/>
          </p:cNvSpPr>
          <p:nvPr>
            <p:ph type="sldImg" idx="2"/>
          </p:nvPr>
        </p:nvSpPr>
        <p:spPr>
          <a:xfrm>
            <a:off x="701675" y="1152525"/>
            <a:ext cx="5530850" cy="3111500"/>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437221"/>
            <a:ext cx="5547360" cy="3630454"/>
          </a:xfrm>
          <a:prstGeom prst="rect">
            <a:avLst/>
          </a:prstGeom>
        </p:spPr>
        <p:txBody>
          <a:bodyPr vert="horz" lIns="92309" tIns="46154" rIns="92309" bIns="4615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26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2610"/>
          </a:xfrm>
          <a:prstGeom prst="rect">
            <a:avLst/>
          </a:prstGeom>
        </p:spPr>
        <p:txBody>
          <a:bodyPr vert="horz" lIns="92309" tIns="46154" rIns="92309" bIns="46154" rtlCol="0" anchor="b"/>
          <a:lstStyle>
            <a:lvl1pPr algn="r">
              <a:defRPr sz="1200"/>
            </a:lvl1pPr>
          </a:lstStyle>
          <a:p>
            <a:fld id="{42715CA2-1010-4D62-B76A-13944E30DDA1}" type="slidenum">
              <a:rPr lang="en-US" smtClean="0"/>
              <a:t>‹#›</a:t>
            </a:fld>
            <a:endParaRPr lang="en-US"/>
          </a:p>
        </p:txBody>
      </p:sp>
    </p:spTree>
    <p:extLst>
      <p:ext uri="{BB962C8B-B14F-4D97-AF65-F5344CB8AC3E}">
        <p14:creationId xmlns:p14="http://schemas.microsoft.com/office/powerpoint/2010/main" val="7963580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outhhealthy.org/en/az-topics/h/hpv-and-oral-cancer"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mouthhealthy.org/en/az-topics/h/hpv-vaccine"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ewdentistblog.ada.org/oral-cancer-awareness-month-we-have-a-duty-to-discuss-hpv-with-our-patient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cdc.gov/hpv/hcp/answering-questions.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hpv/hcp/answering-questions.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hpv/hcp/answering-questions.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newdentistblog.ada.org/oral-cancer-awareness-month-we-have-a-duty-to-discuss-hpv-with-our-patient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da.org/en/press-room/news-releases/2018-archives/october/ada-adopts-policy-on-hpv-vaccination-for-the-prevention-of-oral-hpv-infec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dc.gov/nchs/data/nhsr/nhsr056.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086/59775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505050"/>
                </a:solidFill>
                <a:effectLst/>
                <a:latin typeface="Arial" panose="020B0604020202020204" pitchFamily="34" charset="0"/>
                <a:ea typeface="Calibri" panose="020F0502020204030204" pitchFamily="34" charset="0"/>
                <a:cs typeface="Times New Roman" panose="02020603050405020304" pitchFamily="18" charset="0"/>
                <a:hlinkClick r:id="rId3"/>
              </a:rPr>
              <a:t>https://www.mouthhealthy.org/en/az-topics/h/hpv-and-oral-cancer</a:t>
            </a:r>
            <a:endParaRPr lang="en-US" sz="1200" u="sng" dirty="0">
              <a:solidFill>
                <a:srgbClr val="50505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Times New Roman" panose="02020603050405020304" pitchFamily="18" charset="0"/>
                <a:ea typeface="Times New Roman" panose="02020603050405020304" pitchFamily="18" charset="0"/>
                <a:hlinkClick r:id="rId4"/>
              </a:rPr>
              <a:t>https://www.mouthhealthy.org/en/az-topics/h/hpv-vaccine</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3</a:t>
            </a:fld>
            <a:endParaRPr lang="en-US" dirty="0"/>
          </a:p>
        </p:txBody>
      </p:sp>
    </p:spTree>
    <p:extLst>
      <p:ext uri="{BB962C8B-B14F-4D97-AF65-F5344CB8AC3E}">
        <p14:creationId xmlns:p14="http://schemas.microsoft.com/office/powerpoint/2010/main" val="117469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31F20"/>
                </a:solidFill>
                <a:effectLst/>
                <a:latin typeface="MyriadPro-Light"/>
                <a:ea typeface="Calibri" panose="020F0502020204030204" pitchFamily="34" charset="0"/>
                <a:cs typeface="MyriadPro-Light"/>
              </a:rPr>
              <a:t>Journal of the Massachusetts Dental Association Winter 2017</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19</a:t>
            </a:fld>
            <a:endParaRPr lang="en-US" dirty="0"/>
          </a:p>
        </p:txBody>
      </p:sp>
    </p:spTree>
    <p:extLst>
      <p:ext uri="{BB962C8B-B14F-4D97-AF65-F5344CB8AC3E}">
        <p14:creationId xmlns:p14="http://schemas.microsoft.com/office/powerpoint/2010/main" val="187704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MyriadPro-Light"/>
                <a:ea typeface="Calibri" panose="020F0502020204030204" pitchFamily="34" charset="0"/>
                <a:cs typeface="MyriadPro-Light"/>
              </a:rPr>
              <a:t>Journal of the Massachusetts Dental Association Winter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20</a:t>
            </a:fld>
            <a:endParaRPr lang="en-US" dirty="0"/>
          </a:p>
        </p:txBody>
      </p:sp>
    </p:spTree>
    <p:extLst>
      <p:ext uri="{BB962C8B-B14F-4D97-AF65-F5344CB8AC3E}">
        <p14:creationId xmlns:p14="http://schemas.microsoft.com/office/powerpoint/2010/main" val="625013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MyriadPro-Light"/>
                <a:ea typeface="Calibri" panose="020F0502020204030204" pitchFamily="34" charset="0"/>
                <a:cs typeface="MyriadPro-Light"/>
              </a:rPr>
              <a:t>Journal of the Massachusetts Dental Association Winter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21</a:t>
            </a:fld>
            <a:endParaRPr lang="en-US" dirty="0"/>
          </a:p>
        </p:txBody>
      </p:sp>
    </p:spTree>
    <p:extLst>
      <p:ext uri="{BB962C8B-B14F-4D97-AF65-F5344CB8AC3E}">
        <p14:creationId xmlns:p14="http://schemas.microsoft.com/office/powerpoint/2010/main" val="337391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31F20"/>
                </a:solidFill>
                <a:effectLst/>
                <a:latin typeface="MyriadPro-Light"/>
                <a:ea typeface="Calibri" panose="020F0502020204030204" pitchFamily="34" charset="0"/>
                <a:cs typeface="MyriadPro-Light"/>
              </a:rPr>
              <a:t>Journal of the Massachusetts Dental Association Winter 2017</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22</a:t>
            </a:fld>
            <a:endParaRPr lang="en-US" dirty="0"/>
          </a:p>
        </p:txBody>
      </p:sp>
    </p:spTree>
    <p:extLst>
      <p:ext uri="{BB962C8B-B14F-4D97-AF65-F5344CB8AC3E}">
        <p14:creationId xmlns:p14="http://schemas.microsoft.com/office/powerpoint/2010/main" val="17359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31F20"/>
                </a:solidFill>
                <a:effectLst/>
                <a:latin typeface="MyriadPro-Light"/>
                <a:ea typeface="Calibri" panose="020F0502020204030204" pitchFamily="34" charset="0"/>
                <a:cs typeface="MyriadPro-Light"/>
              </a:rPr>
              <a:t>Journal of the Massachusetts Dental Association Winter 2017</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23</a:t>
            </a:fld>
            <a:endParaRPr lang="en-US" dirty="0"/>
          </a:p>
        </p:txBody>
      </p:sp>
    </p:spTree>
    <p:extLst>
      <p:ext uri="{BB962C8B-B14F-4D97-AF65-F5344CB8AC3E}">
        <p14:creationId xmlns:p14="http://schemas.microsoft.com/office/powerpoint/2010/main" val="4214119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MyriadPro-Light"/>
                <a:ea typeface="Calibri" panose="020F0502020204030204" pitchFamily="34" charset="0"/>
                <a:cs typeface="MyriadPro-Light"/>
              </a:rPr>
              <a:t>Journal of the Massachusetts Dental Association Winter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24</a:t>
            </a:fld>
            <a:endParaRPr lang="en-US" dirty="0"/>
          </a:p>
        </p:txBody>
      </p:sp>
    </p:spTree>
    <p:extLst>
      <p:ext uri="{BB962C8B-B14F-4D97-AF65-F5344CB8AC3E}">
        <p14:creationId xmlns:p14="http://schemas.microsoft.com/office/powerpoint/2010/main" val="80291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MyriadPro-Light"/>
                <a:ea typeface="Calibri" panose="020F0502020204030204" pitchFamily="34" charset="0"/>
                <a:cs typeface="MyriadPro-Light"/>
              </a:rPr>
              <a:t>Journal of the Massachusetts Dental Association Winter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25</a:t>
            </a:fld>
            <a:endParaRPr lang="en-US" dirty="0"/>
          </a:p>
        </p:txBody>
      </p:sp>
    </p:spTree>
    <p:extLst>
      <p:ext uri="{BB962C8B-B14F-4D97-AF65-F5344CB8AC3E}">
        <p14:creationId xmlns:p14="http://schemas.microsoft.com/office/powerpoint/2010/main" val="194248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MyriadPro-Light"/>
                <a:ea typeface="Calibri" panose="020F0502020204030204" pitchFamily="34" charset="0"/>
                <a:cs typeface="MyriadPro-Light"/>
              </a:rPr>
              <a:t>Journal of the Massachusetts Dental Association Winter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26</a:t>
            </a:fld>
            <a:endParaRPr lang="en-US" dirty="0"/>
          </a:p>
        </p:txBody>
      </p:sp>
    </p:spTree>
    <p:extLst>
      <p:ext uri="{BB962C8B-B14F-4D97-AF65-F5344CB8AC3E}">
        <p14:creationId xmlns:p14="http://schemas.microsoft.com/office/powerpoint/2010/main" val="2839552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MyriadPro-Light"/>
                <a:ea typeface="Calibri" panose="020F0502020204030204" pitchFamily="34" charset="0"/>
                <a:cs typeface="MyriadPro-Light"/>
              </a:rPr>
              <a:t>Journal of the Massachusetts Dental Association Winter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27</a:t>
            </a:fld>
            <a:endParaRPr lang="en-US" dirty="0"/>
          </a:p>
        </p:txBody>
      </p:sp>
    </p:spTree>
    <p:extLst>
      <p:ext uri="{BB962C8B-B14F-4D97-AF65-F5344CB8AC3E}">
        <p14:creationId xmlns:p14="http://schemas.microsoft.com/office/powerpoint/2010/main" val="4266272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MyriadPro-Light"/>
                <a:ea typeface="Calibri" panose="020F0502020204030204" pitchFamily="34" charset="0"/>
                <a:cs typeface="MyriadPro-Light"/>
              </a:rPr>
              <a:t>Journal of the Massachusetts Dental Association Winter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28</a:t>
            </a:fld>
            <a:endParaRPr lang="en-US" dirty="0"/>
          </a:p>
        </p:txBody>
      </p:sp>
    </p:spTree>
    <p:extLst>
      <p:ext uri="{BB962C8B-B14F-4D97-AF65-F5344CB8AC3E}">
        <p14:creationId xmlns:p14="http://schemas.microsoft.com/office/powerpoint/2010/main" val="699573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https://newdentistblog.ada.org/oral-cancer-awareness-month-we-have-a-duty-to-discuss-hpv-with-our-patients/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4</a:t>
            </a:fld>
            <a:endParaRPr lang="en-US" dirty="0"/>
          </a:p>
        </p:txBody>
      </p:sp>
    </p:spTree>
    <p:extLst>
      <p:ext uri="{BB962C8B-B14F-4D97-AF65-F5344CB8AC3E}">
        <p14:creationId xmlns:p14="http://schemas.microsoft.com/office/powerpoint/2010/main" val="991975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solidFill>
                  <a:srgbClr val="0563C1"/>
                </a:solidFill>
                <a:effectLst/>
                <a:latin typeface="Times New Roman" panose="02020603050405020304" pitchFamily="18" charset="0"/>
                <a:ea typeface="Times New Roman" panose="02020603050405020304" pitchFamily="18" charset="0"/>
                <a:hlinkClick r:id="rId3"/>
              </a:rPr>
              <a:t>https://www.cdc.gov/hpv/hcp/answering-questions.html</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29</a:t>
            </a:fld>
            <a:endParaRPr lang="en-US" dirty="0"/>
          </a:p>
        </p:txBody>
      </p:sp>
    </p:spTree>
    <p:extLst>
      <p:ext uri="{BB962C8B-B14F-4D97-AF65-F5344CB8AC3E}">
        <p14:creationId xmlns:p14="http://schemas.microsoft.com/office/powerpoint/2010/main" val="4020391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https://www.cdc.gov/hpv/hcp/answering-questions.html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31</a:t>
            </a:fld>
            <a:endParaRPr lang="en-US" dirty="0"/>
          </a:p>
        </p:txBody>
      </p:sp>
    </p:spTree>
    <p:extLst>
      <p:ext uri="{BB962C8B-B14F-4D97-AF65-F5344CB8AC3E}">
        <p14:creationId xmlns:p14="http://schemas.microsoft.com/office/powerpoint/2010/main" val="420542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https://www.cdc.gov/hpv/hcp/answering-questions.html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32</a:t>
            </a:fld>
            <a:endParaRPr lang="en-US" dirty="0"/>
          </a:p>
        </p:txBody>
      </p:sp>
    </p:spTree>
    <p:extLst>
      <p:ext uri="{BB962C8B-B14F-4D97-AF65-F5344CB8AC3E}">
        <p14:creationId xmlns:p14="http://schemas.microsoft.com/office/powerpoint/2010/main" val="15513222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MyriadPro-Light"/>
                <a:ea typeface="Times New Roman" panose="02020603050405020304" pitchFamily="18" charset="0"/>
                <a:cs typeface="MyriadPro-Light"/>
              </a:rPr>
              <a:t>Journal of the Massachusetts Dental Association Winter 2017</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35</a:t>
            </a:fld>
            <a:endParaRPr lang="en-US" dirty="0"/>
          </a:p>
        </p:txBody>
      </p:sp>
    </p:spTree>
    <p:extLst>
      <p:ext uri="{BB962C8B-B14F-4D97-AF65-F5344CB8AC3E}">
        <p14:creationId xmlns:p14="http://schemas.microsoft.com/office/powerpoint/2010/main" val="2186422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MyriadPro-Light"/>
                <a:ea typeface="Times New Roman" panose="02020603050405020304" pitchFamily="18" charset="0"/>
                <a:cs typeface="MyriadPro-Light"/>
              </a:rPr>
              <a:t>Journal of the Massachusetts Dental Association Winter 2017</a:t>
            </a:r>
            <a:endParaRPr lang="en-US" sz="12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36</a:t>
            </a:fld>
            <a:endParaRPr lang="en-US" dirty="0"/>
          </a:p>
        </p:txBody>
      </p:sp>
    </p:spTree>
    <p:extLst>
      <p:ext uri="{BB962C8B-B14F-4D97-AF65-F5344CB8AC3E}">
        <p14:creationId xmlns:p14="http://schemas.microsoft.com/office/powerpoint/2010/main" val="922354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https://newdentistblog.ada.org/oral-cancer-awareness-month-we-have-a-duty-to-discuss-hpv-with-our-patients/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5</a:t>
            </a:fld>
            <a:endParaRPr lang="en-US" dirty="0"/>
          </a:p>
        </p:txBody>
      </p:sp>
    </p:spTree>
    <p:extLst>
      <p:ext uri="{BB962C8B-B14F-4D97-AF65-F5344CB8AC3E}">
        <p14:creationId xmlns:p14="http://schemas.microsoft.com/office/powerpoint/2010/main" val="1316329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https://www.astdd.org/docs/human-papilloma-virus-and-oropharyngeal-cancer-white-paper.pdf</a:t>
            </a: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7</a:t>
            </a:fld>
            <a:endParaRPr lang="en-US" dirty="0"/>
          </a:p>
        </p:txBody>
      </p:sp>
    </p:spTree>
    <p:extLst>
      <p:ext uri="{BB962C8B-B14F-4D97-AF65-F5344CB8AC3E}">
        <p14:creationId xmlns:p14="http://schemas.microsoft.com/office/powerpoint/2010/main" val="372728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MyriadPro-Light"/>
                <a:ea typeface="Calibri" panose="020F0502020204030204" pitchFamily="34" charset="0"/>
                <a:cs typeface="MyriadPro-Light"/>
              </a:rPr>
              <a:t>Journal of the Massachusetts Dental Association Winter 2017</a:t>
            </a:r>
            <a:endParaRPr lang="en-US" sz="1200" dirty="0">
              <a:solidFill>
                <a:srgbClr val="000000"/>
              </a:solidFill>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https://www.astdd.org/docs/human-papilloma-virus-and-oropharyngeal-cancer-white-paper.pdf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Calibri" panose="020F0502020204030204" pitchFamily="34" charset="0"/>
                <a:cs typeface="Times New Roman" panose="02020603050405020304" pitchFamily="18" charset="0"/>
                <a:hlinkClick r:id="rId3"/>
              </a:rPr>
              <a:t>https://www.ada.org/en/press-room/news-releases/2018-archives/october/ada-adopts-policy-on-hpv-vaccination-for-the-prevention-of-oral-hpv-infection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9</a:t>
            </a:fld>
            <a:endParaRPr lang="en-US" dirty="0"/>
          </a:p>
        </p:txBody>
      </p:sp>
    </p:spTree>
    <p:extLst>
      <p:ext uri="{BB962C8B-B14F-4D97-AF65-F5344CB8AC3E}">
        <p14:creationId xmlns:p14="http://schemas.microsoft.com/office/powerpoint/2010/main" val="495252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231F20"/>
                </a:solidFill>
                <a:effectLst/>
                <a:latin typeface="MyriadPro-Light"/>
                <a:ea typeface="Calibri" panose="020F0502020204030204" pitchFamily="34" charset="0"/>
                <a:cs typeface="MyriadPro-Light"/>
              </a:rPr>
              <a:t>Journal of the Massachusetts Dental Association Winter 2017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https://www.astdd.org/docs/human-papilloma-virus-and-oropharyngeal-cancer-white-paper.pdf</a:t>
            </a:r>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10</a:t>
            </a:fld>
            <a:endParaRPr lang="en-US" dirty="0"/>
          </a:p>
        </p:txBody>
      </p:sp>
    </p:spTree>
    <p:extLst>
      <p:ext uri="{BB962C8B-B14F-4D97-AF65-F5344CB8AC3E}">
        <p14:creationId xmlns:p14="http://schemas.microsoft.com/office/powerpoint/2010/main" val="224357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NimbusRomNo9L-Regu"/>
                <a:ea typeface="Calibri" panose="020F0502020204030204" pitchFamily="34" charset="0"/>
                <a:cs typeface="NimbusRomNo9L-Regu"/>
              </a:rPr>
              <a:t>http://www.demographic-research.org/Volumes/Vol38/27/  DOI: 10.4054/DemRes.2018.38.27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13</a:t>
            </a:fld>
            <a:endParaRPr lang="en-US" dirty="0"/>
          </a:p>
        </p:txBody>
      </p:sp>
    </p:spTree>
    <p:extLst>
      <p:ext uri="{BB962C8B-B14F-4D97-AF65-F5344CB8AC3E}">
        <p14:creationId xmlns:p14="http://schemas.microsoft.com/office/powerpoint/2010/main" val="2344886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NMJDC P+ Times"/>
                <a:ea typeface="Calibri" panose="020F0502020204030204" pitchFamily="34" charset="0"/>
                <a:cs typeface="NMJDC P+ Times"/>
                <a:hlinkClick r:id="rId3"/>
              </a:rPr>
              <a:t>https://www.cdc.gov/nchs/data/nhsr/nhsr056.pdf</a:t>
            </a:r>
            <a:r>
              <a:rPr lang="en-US" sz="1200" dirty="0">
                <a:solidFill>
                  <a:srgbClr val="000000"/>
                </a:solidFill>
                <a:effectLst/>
                <a:latin typeface="NMJDC P+ Times"/>
                <a:ea typeface="Calibri" panose="020F0502020204030204" pitchFamily="34" charset="0"/>
                <a:cs typeface="NMJDC P+ Times"/>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14</a:t>
            </a:fld>
            <a:endParaRPr lang="en-US" dirty="0"/>
          </a:p>
        </p:txBody>
      </p:sp>
    </p:spTree>
    <p:extLst>
      <p:ext uri="{BB962C8B-B14F-4D97-AF65-F5344CB8AC3E}">
        <p14:creationId xmlns:p14="http://schemas.microsoft.com/office/powerpoint/2010/main" val="1236404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D'souza</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G, Agrawal Y, Halpern J,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Bodison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S, </a:t>
            </a:r>
            <a:r>
              <a:rPr lang="en-US" sz="1200" dirty="0" err="1">
                <a:effectLst/>
                <a:latin typeface="Times New Roman" panose="02020603050405020304" pitchFamily="18" charset="0"/>
                <a:ea typeface="Times New Roman" panose="02020603050405020304" pitchFamily="18" charset="0"/>
                <a:cs typeface="Times New Roman" panose="02020603050405020304" pitchFamily="18" charset="0"/>
              </a:rPr>
              <a:t>Gillison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ML. </a:t>
            </a:r>
            <a:r>
              <a:rPr lang="en-US" sz="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Oral sexual behaviors associated with prevalent oral human papillomavirus infection</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200" i="1" dirty="0">
                <a:effectLst/>
                <a:latin typeface="Times New Roman" panose="02020603050405020304" pitchFamily="18" charset="0"/>
                <a:ea typeface="Times New Roman" panose="02020603050405020304" pitchFamily="18" charset="0"/>
                <a:cs typeface="Times New Roman" panose="02020603050405020304" pitchFamily="18" charset="0"/>
              </a:rPr>
              <a:t>J Infect Dis</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2009;199(9):1263-9. doi:10.1086/597755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93711AC9-5891-4ACF-8D2D-62B15FE07609}" type="slidenum">
              <a:rPr lang="en-US" smtClean="0"/>
              <a:pPr/>
              <a:t>15</a:t>
            </a:fld>
            <a:endParaRPr lang="en-US" dirty="0"/>
          </a:p>
        </p:txBody>
      </p:sp>
    </p:spTree>
    <p:extLst>
      <p:ext uri="{BB962C8B-B14F-4D97-AF65-F5344CB8AC3E}">
        <p14:creationId xmlns:p14="http://schemas.microsoft.com/office/powerpoint/2010/main" val="27054905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sp>
        <p:nvSpPr>
          <p:cNvPr id="18" name="Rectangle 17"/>
          <p:cNvSpPr/>
          <p:nvPr userDrawn="1"/>
        </p:nvSpPr>
        <p:spPr>
          <a:xfrm>
            <a:off x="-7620" y="-42729"/>
            <a:ext cx="12207240" cy="3608274"/>
          </a:xfrm>
          <a:prstGeom prst="rect">
            <a:avLst/>
          </a:prstGeom>
          <a:solidFill>
            <a:srgbClr val="01203D"/>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9580" y="976393"/>
            <a:ext cx="11292840" cy="1896149"/>
          </a:xfrm>
          <a:noFill/>
        </p:spPr>
        <p:txBody>
          <a:bodyPr anchor="b">
            <a:normAutofit/>
          </a:bodyPr>
          <a:lstStyle>
            <a:lvl1pPr algn="ctr">
              <a:defRPr sz="4400" b="0">
                <a:solidFill>
                  <a:schemeClr val="bg1"/>
                </a:solidFill>
                <a:latin typeface="Grandview" panose="020B0502040204020203" pitchFamily="34" charset="0"/>
              </a:defRPr>
            </a:lvl1pPr>
          </a:lstStyle>
          <a:p>
            <a:r>
              <a:rPr lang="en-US" dirty="0"/>
              <a:t>Click to edit presentation title</a:t>
            </a:r>
          </a:p>
        </p:txBody>
      </p:sp>
      <p:sp>
        <p:nvSpPr>
          <p:cNvPr id="3" name="Subtitle 2"/>
          <p:cNvSpPr>
            <a:spLocks noGrp="1"/>
          </p:cNvSpPr>
          <p:nvPr>
            <p:ph type="subTitle" idx="1" hasCustomPrompt="1"/>
          </p:nvPr>
        </p:nvSpPr>
        <p:spPr bwMode="invGray">
          <a:xfrm>
            <a:off x="449580" y="2910456"/>
            <a:ext cx="11292840" cy="576664"/>
          </a:xfrm>
        </p:spPr>
        <p:txBody>
          <a:bodyPr>
            <a:normAutofit/>
          </a:bodyPr>
          <a:lstStyle>
            <a:lvl1pPr marL="0" indent="0" algn="ctr">
              <a:buNone/>
              <a:defRPr sz="3400">
                <a:solidFill>
                  <a:srgbClr val="62BCF0"/>
                </a:solidFill>
                <a:latin typeface="Grandview"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presenter</a:t>
            </a:r>
          </a:p>
        </p:txBody>
      </p:sp>
      <p:sp>
        <p:nvSpPr>
          <p:cNvPr id="8" name="Subtitle 2"/>
          <p:cNvSpPr txBox="1">
            <a:spLocks/>
          </p:cNvSpPr>
          <p:nvPr userDrawn="1"/>
        </p:nvSpPr>
        <p:spPr>
          <a:xfrm>
            <a:off x="2012397" y="5676147"/>
            <a:ext cx="8167206" cy="7754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Clr>
                <a:schemeClr val="accent2"/>
              </a:buClr>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Clr>
                <a:schemeClr val="accent2"/>
              </a:buClr>
              <a:buFont typeface="Arial" panose="020B0604020202020204" pitchFamily="34" charset="0"/>
              <a:buNone/>
              <a:defRPr sz="2000" kern="1200">
                <a:solidFill>
                  <a:srgbClr val="000000"/>
                </a:solidFill>
                <a:latin typeface="+mn-lt"/>
                <a:ea typeface="+mn-ea"/>
                <a:cs typeface="+mn-cs"/>
              </a:defRPr>
            </a:lvl2pPr>
            <a:lvl3pPr marL="914400" indent="0" algn="ctr" defTabSz="914400" rtl="0" eaLnBrk="1" latinLnBrk="0" hangingPunct="1">
              <a:lnSpc>
                <a:spcPct val="90000"/>
              </a:lnSpc>
              <a:spcBef>
                <a:spcPts val="500"/>
              </a:spcBef>
              <a:buClr>
                <a:schemeClr val="accent2"/>
              </a:buClr>
              <a:buFont typeface="Arial" panose="020B0604020202020204" pitchFamily="34" charset="0"/>
              <a:buNone/>
              <a:defRPr sz="1800" kern="1200">
                <a:solidFill>
                  <a:srgbClr val="000000"/>
                </a:solidFill>
                <a:latin typeface="+mn-lt"/>
                <a:ea typeface="+mn-ea"/>
                <a:cs typeface="+mn-cs"/>
              </a:defRPr>
            </a:lvl3pPr>
            <a:lvl4pPr marL="13716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4pPr>
            <a:lvl5pPr marL="1828800" indent="0" algn="ctr" defTabSz="914400" rtl="0" eaLnBrk="1" latinLnBrk="0" hangingPunct="1">
              <a:lnSpc>
                <a:spcPct val="90000"/>
              </a:lnSpc>
              <a:spcBef>
                <a:spcPts val="500"/>
              </a:spcBef>
              <a:buClr>
                <a:schemeClr val="accent2"/>
              </a:buClr>
              <a:buFont typeface="Arial" panose="020B0604020202020204" pitchFamily="34" charset="0"/>
              <a:buNone/>
              <a:defRPr sz="1600" kern="1200">
                <a:solidFill>
                  <a:srgbClr val="000000"/>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90000"/>
              </a:lnSpc>
              <a:spcBef>
                <a:spcPts val="0"/>
              </a:spcBef>
            </a:pPr>
            <a:endParaRPr lang="en-US" sz="1600" i="1" dirty="0"/>
          </a:p>
        </p:txBody>
      </p:sp>
      <p:sp>
        <p:nvSpPr>
          <p:cNvPr id="17" name="Text Placeholder 16"/>
          <p:cNvSpPr>
            <a:spLocks noGrp="1"/>
          </p:cNvSpPr>
          <p:nvPr>
            <p:ph type="body" sz="quarter" idx="10" hasCustomPrompt="1"/>
          </p:nvPr>
        </p:nvSpPr>
        <p:spPr>
          <a:xfrm>
            <a:off x="449580" y="3627140"/>
            <a:ext cx="11292840" cy="573088"/>
          </a:xfrm>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date</a:t>
            </a:r>
          </a:p>
        </p:txBody>
      </p:sp>
      <p:sp>
        <p:nvSpPr>
          <p:cNvPr id="16" name="Rectangle 15">
            <a:extLst>
              <a:ext uri="{FF2B5EF4-FFF2-40B4-BE49-F238E27FC236}">
                <a16:creationId xmlns:a16="http://schemas.microsoft.com/office/drawing/2014/main" id="{5A1B9C2B-5A72-4460-A354-027E444C687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6">
            <a:extLst>
              <a:ext uri="{FF2B5EF4-FFF2-40B4-BE49-F238E27FC236}">
                <a16:creationId xmlns:a16="http://schemas.microsoft.com/office/drawing/2014/main" id="{8F2D9F15-F418-4BC6-989C-D5588E30F701}"/>
              </a:ext>
            </a:extLst>
          </p:cNvPr>
          <p:cNvSpPr>
            <a:spLocks noGrp="1"/>
          </p:cNvSpPr>
          <p:nvPr userDrawn="1">
            <p:ph type="body" sz="quarter" idx="11" hasCustomPrompt="1"/>
          </p:nvPr>
        </p:nvSpPr>
        <p:spPr>
          <a:xfrm>
            <a:off x="449580" y="6446520"/>
            <a:ext cx="11292840" cy="411480"/>
          </a:xfrm>
        </p:spPr>
        <p:txBody>
          <a:bodyPr anchor="ctr">
            <a:normAutofit/>
          </a:bodyPr>
          <a:lstStyle>
            <a:lvl1pPr marL="0" indent="0" algn="ctr">
              <a:buNone/>
              <a:defRPr sz="2000" b="1">
                <a:solidFill>
                  <a:schemeClr val="bg1"/>
                </a:solidFill>
                <a:latin typeface="Gotham Medium" panose="02000604030000020004"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chfs.ky.gov</a:t>
            </a:r>
          </a:p>
        </p:txBody>
      </p:sp>
      <p:grpSp>
        <p:nvGrpSpPr>
          <p:cNvPr id="10" name="Group 9">
            <a:extLst>
              <a:ext uri="{FF2B5EF4-FFF2-40B4-BE49-F238E27FC236}">
                <a16:creationId xmlns:a16="http://schemas.microsoft.com/office/drawing/2014/main" id="{3348C5F2-0D26-6075-D444-25D434A25981}"/>
              </a:ext>
            </a:extLst>
          </p:cNvPr>
          <p:cNvGrpSpPr/>
          <p:nvPr userDrawn="1"/>
        </p:nvGrpSpPr>
        <p:grpSpPr>
          <a:xfrm>
            <a:off x="446252" y="4426502"/>
            <a:ext cx="11296168" cy="1828800"/>
            <a:chOff x="446252" y="4426502"/>
            <a:chExt cx="11296168" cy="182880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14" name="Graphic 13">
              <a:extLst>
                <a:ext uri="{FF2B5EF4-FFF2-40B4-BE49-F238E27FC236}">
                  <a16:creationId xmlns:a16="http://schemas.microsoft.com/office/drawing/2014/main" id="{0B3ACA43-3A85-406F-AB64-3BC98782CB7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9" name="Picture 8" descr="Logo&#10;&#10;Description automatically generated">
              <a:extLst>
                <a:ext uri="{FF2B5EF4-FFF2-40B4-BE49-F238E27FC236}">
                  <a16:creationId xmlns:a16="http://schemas.microsoft.com/office/drawing/2014/main" id="{EB407F83-9B0E-E242-AD30-F9D4B07F7DE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31945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928" userDrawn="1">
          <p15:clr>
            <a:srgbClr val="FBAE40"/>
          </p15:clr>
        </p15:guide>
        <p15:guide id="2" pos="5856" userDrawn="1">
          <p15:clr>
            <a:srgbClr val="FBAE40"/>
          </p15:clr>
        </p15:guide>
        <p15:guide id="3" pos="18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15240" y="1938639"/>
            <a:ext cx="12207240" cy="4215626"/>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3195"/>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1" dirty="0">
                <a:latin typeface="Grandview Display" panose="020B0502040204020203" pitchFamily="34" charset="0"/>
                <a:cs typeface="Calibri Light" panose="020F0302020204030204" pitchFamily="34" charset="0"/>
              </a:rPr>
              <a:t>About Us</a:t>
            </a:r>
          </a:p>
        </p:txBody>
      </p:sp>
      <p:sp>
        <p:nvSpPr>
          <p:cNvPr id="11" name="TextBox 10"/>
          <p:cNvSpPr txBox="1"/>
          <p:nvPr userDrawn="1"/>
        </p:nvSpPr>
        <p:spPr>
          <a:xfrm>
            <a:off x="6172200" y="2261525"/>
            <a:ext cx="5578813" cy="3293209"/>
          </a:xfrm>
          <a:prstGeom prst="rect">
            <a:avLst/>
          </a:prstGeom>
          <a:noFill/>
        </p:spPr>
        <p:txBody>
          <a:bodyPr wrap="square" rtlCol="0">
            <a:spAutoFit/>
          </a:bodyPr>
          <a:lstStyle/>
          <a:p>
            <a:r>
              <a:rPr lang="en-US" sz="1600" dirty="0">
                <a:latin typeface="Grandview" panose="020B0502040204020203" pitchFamily="34" charset="0"/>
              </a:rPr>
              <a:t>The Kentucky Department for Public Health (KDPH) is dedicated to improving health and</a:t>
            </a:r>
            <a:r>
              <a:rPr lang="en-US" sz="1600" baseline="0" dirty="0">
                <a:latin typeface="Grandview" panose="020B0502040204020203" pitchFamily="34" charset="0"/>
              </a:rPr>
              <a:t> safety of Kentuckians through </a:t>
            </a:r>
            <a:r>
              <a:rPr lang="en-US" sz="1600" i="1" baseline="0" dirty="0">
                <a:latin typeface="Grandview" panose="020B0502040204020203" pitchFamily="34" charset="0"/>
              </a:rPr>
              <a:t>prevention</a:t>
            </a:r>
            <a:r>
              <a:rPr lang="en-US" sz="1600" baseline="0" dirty="0">
                <a:latin typeface="Grandview" panose="020B0502040204020203" pitchFamily="34" charset="0"/>
              </a:rPr>
              <a:t>, </a:t>
            </a:r>
            <a:r>
              <a:rPr lang="en-US" sz="1600" i="1" baseline="0" dirty="0">
                <a:latin typeface="Grandview" panose="020B0502040204020203" pitchFamily="34" charset="0"/>
              </a:rPr>
              <a:t>promotion</a:t>
            </a:r>
            <a:r>
              <a:rPr lang="en-US" sz="1600" baseline="0" dirty="0">
                <a:latin typeface="Grandview" panose="020B0502040204020203" pitchFamily="34" charset="0"/>
              </a:rPr>
              <a:t>, and </a:t>
            </a:r>
            <a:r>
              <a:rPr lang="en-US" sz="1600" i="1" baseline="0" dirty="0">
                <a:latin typeface="Grandview" panose="020B0502040204020203" pitchFamily="34" charset="0"/>
              </a:rPr>
              <a:t>protection</a:t>
            </a:r>
            <a:r>
              <a:rPr lang="en-US" sz="1600" baseline="0" dirty="0">
                <a:latin typeface="Grandview" panose="020B0502040204020203" pitchFamily="34" charset="0"/>
              </a:rPr>
              <a:t>.</a:t>
            </a:r>
          </a:p>
          <a:p>
            <a:endParaRPr lang="en-US" sz="1600" baseline="0" dirty="0">
              <a:latin typeface="Grandview" panose="020B0502040204020203" pitchFamily="34" charset="0"/>
            </a:endParaRPr>
          </a:p>
          <a:p>
            <a:r>
              <a:rPr lang="en-US" sz="1600" baseline="0" dirty="0">
                <a:latin typeface="Grandview" panose="020B0502040204020203" pitchFamily="34" charset="0"/>
              </a:rPr>
              <a:t>As a major component of the Cabinet for Health and Family Services, KDPH provides guidance and support for health departments in all 120 counties.</a:t>
            </a:r>
          </a:p>
          <a:p>
            <a:endParaRPr lang="en-US" sz="1600" baseline="0" dirty="0">
              <a:latin typeface="Grandview" panose="020B0502040204020203" pitchFamily="34" charset="0"/>
            </a:endParaRPr>
          </a:p>
          <a:p>
            <a:r>
              <a:rPr lang="en-US" sz="1600" baseline="0" dirty="0">
                <a:latin typeface="Grandview" panose="020B0502040204020203" pitchFamily="34" charset="0"/>
              </a:rPr>
              <a:t>Serving as Kentucky’s dedicated public health resource, KDPH is responsible for identifying and allocating resources to communities and public health institutions in an effort to prevent and protect against diseases, outbreaks, hazards statewide. </a:t>
            </a:r>
            <a:endParaRPr lang="en-US" sz="1600" dirty="0">
              <a:latin typeface="Grandview" panose="020B0502040204020203" pitchFamily="34" charset="0"/>
            </a:endParaRP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46" name="Rectangle 45"/>
          <p:cNvSpPr/>
          <p:nvPr userDrawn="1"/>
        </p:nvSpPr>
        <p:spPr>
          <a:xfrm>
            <a:off x="-7620" y="1880473"/>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9" name="Rectangle 48"/>
          <p:cNvSpPr/>
          <p:nvPr userDrawn="1"/>
        </p:nvSpPr>
        <p:spPr>
          <a:xfrm>
            <a:off x="-15240" y="6154265"/>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grpSp>
        <p:nvGrpSpPr>
          <p:cNvPr id="5" name="Group 4"/>
          <p:cNvGrpSpPr/>
          <p:nvPr userDrawn="1"/>
        </p:nvGrpSpPr>
        <p:grpSpPr>
          <a:xfrm>
            <a:off x="691684" y="2172728"/>
            <a:ext cx="4747582" cy="2133080"/>
            <a:chOff x="418307" y="2831610"/>
            <a:chExt cx="5196308" cy="2275412"/>
          </a:xfrm>
        </p:grpSpPr>
        <p:sp>
          <p:nvSpPr>
            <p:cNvPr id="17" name="Oval 16"/>
            <p:cNvSpPr/>
            <p:nvPr userDrawn="1"/>
          </p:nvSpPr>
          <p:spPr>
            <a:xfrm>
              <a:off x="2519465" y="3083669"/>
              <a:ext cx="972766" cy="9241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7" y="2831610"/>
              <a:ext cx="5196308" cy="2275412"/>
            </a:xfrm>
            <a:prstGeom prst="rect">
              <a:avLst/>
            </a:prstGeom>
          </p:spPr>
        </p:pic>
      </p:grpSp>
      <p:sp>
        <p:nvSpPr>
          <p:cNvPr id="6" name="Footer Placeholder 5">
            <a:extLst>
              <a:ext uri="{FF2B5EF4-FFF2-40B4-BE49-F238E27FC236}">
                <a16:creationId xmlns:a16="http://schemas.microsoft.com/office/drawing/2014/main" id="{DD3EC268-6AB8-4C3C-B5E6-E0149F5826C5}"/>
              </a:ext>
            </a:extLst>
          </p:cNvPr>
          <p:cNvSpPr>
            <a:spLocks noGrp="1"/>
          </p:cNvSpPr>
          <p:nvPr>
            <p:ph type="ftr" sz="quarter" idx="14"/>
          </p:nvPr>
        </p:nvSpPr>
        <p:spPr>
          <a:xfrm>
            <a:off x="4038600" y="6447966"/>
            <a:ext cx="4114800" cy="262842"/>
          </a:xfrm>
          <a:prstGeom prst="rect">
            <a:avLst/>
          </a:prstGeom>
        </p:spPr>
        <p:txBody>
          <a:bodyPr/>
          <a:lstStyle/>
          <a:p>
            <a:endParaRPr lang="en-US" dirty="0"/>
          </a:p>
        </p:txBody>
      </p:sp>
      <p:sp>
        <p:nvSpPr>
          <p:cNvPr id="15" name="Rectangle 14">
            <a:extLst>
              <a:ext uri="{FF2B5EF4-FFF2-40B4-BE49-F238E27FC236}">
                <a16:creationId xmlns:a16="http://schemas.microsoft.com/office/drawing/2014/main" id="{0C10F046-FDAC-46B0-89DE-C2E165E5BD46}"/>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pic>
        <p:nvPicPr>
          <p:cNvPr id="9" name="Picture 8" descr="A picture containing logo&#10;&#10;Description automatically generated">
            <a:extLst>
              <a:ext uri="{FF2B5EF4-FFF2-40B4-BE49-F238E27FC236}">
                <a16:creationId xmlns:a16="http://schemas.microsoft.com/office/drawing/2014/main" id="{3AFE4E70-780A-4656-A244-9BB62E644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790" y="4573265"/>
            <a:ext cx="1323975" cy="1322110"/>
          </a:xfrm>
          <a:prstGeom prst="rect">
            <a:avLst/>
          </a:prstGeom>
        </p:spPr>
      </p:pic>
    </p:spTree>
    <p:extLst>
      <p:ext uri="{BB962C8B-B14F-4D97-AF65-F5344CB8AC3E}">
        <p14:creationId xmlns:p14="http://schemas.microsoft.com/office/powerpoint/2010/main" val="1936016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552"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28" name="Title 5"/>
          <p:cNvSpPr txBox="1">
            <a:spLocks/>
          </p:cNvSpPr>
          <p:nvPr userDrawn="1"/>
        </p:nvSpPr>
        <p:spPr>
          <a:xfrm>
            <a:off x="449580" y="381636"/>
            <a:ext cx="11292840"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049591"/>
          </a:xfrm>
          <a:prstGeom prst="rect">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98660"/>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Mission and Vision in Action</a:t>
            </a:r>
          </a:p>
        </p:txBody>
      </p:sp>
      <p:sp>
        <p:nvSpPr>
          <p:cNvPr id="11" name="TextBox 10"/>
          <p:cNvSpPr txBox="1"/>
          <p:nvPr userDrawn="1"/>
        </p:nvSpPr>
        <p:spPr>
          <a:xfrm>
            <a:off x="6205591" y="2331486"/>
            <a:ext cx="5545422" cy="1015663"/>
          </a:xfrm>
          <a:prstGeom prst="rect">
            <a:avLst/>
          </a:prstGeom>
          <a:noFill/>
        </p:spPr>
        <p:txBody>
          <a:bodyPr wrap="square" rtlCol="0">
            <a:spAutoFit/>
          </a:bodyPr>
          <a:lstStyle/>
          <a:p>
            <a:r>
              <a:rPr lang="en-US" sz="2000" dirty="0">
                <a:latin typeface="Grandview Display" panose="020B0502040204020203" pitchFamily="34" charset="0"/>
              </a:rPr>
              <a:t>Our mission is to improve the health and safety of people in Kentucky through prevention, promotion and protection.</a:t>
            </a:r>
          </a:p>
        </p:txBody>
      </p:sp>
      <p:sp>
        <p:nvSpPr>
          <p:cNvPr id="12" name="Rectangle 11"/>
          <p:cNvSpPr/>
          <p:nvPr userDrawn="1"/>
        </p:nvSpPr>
        <p:spPr>
          <a:xfrm>
            <a:off x="457200" y="2300708"/>
            <a:ext cx="5522359" cy="1077218"/>
          </a:xfrm>
          <a:prstGeom prst="rect">
            <a:avLst/>
          </a:prstGeom>
        </p:spPr>
        <p:txBody>
          <a:bodyPr wrap="square">
            <a:spAutoFit/>
          </a:bodyPr>
          <a:lstStyle/>
          <a:p>
            <a:pPr algn="r"/>
            <a:r>
              <a:rPr lang="en-US" sz="3200" b="0" dirty="0">
                <a:latin typeface="Grandview" panose="020B0502040204020203" pitchFamily="34" charset="0"/>
              </a:rPr>
              <a:t>Healthier People, </a:t>
            </a:r>
            <a:br>
              <a:rPr lang="en-US" sz="3200" b="0" dirty="0">
                <a:latin typeface="Grandview" panose="020B0502040204020203" pitchFamily="34" charset="0"/>
              </a:rPr>
            </a:br>
            <a:r>
              <a:rPr lang="en-US" sz="3200" b="0" dirty="0">
                <a:latin typeface="Grandview" panose="020B0502040204020203" pitchFamily="34" charset="0"/>
              </a:rPr>
              <a:t>Healthier Communities.</a:t>
            </a:r>
          </a:p>
        </p:txBody>
      </p:sp>
      <p:sp>
        <p:nvSpPr>
          <p:cNvPr id="14" name="Pentagon 13"/>
          <p:cNvSpPr/>
          <p:nvPr userDrawn="1"/>
        </p:nvSpPr>
        <p:spPr>
          <a:xfrm>
            <a:off x="7524599" y="3691136"/>
            <a:ext cx="3044952"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rgbClr val="62BCF0"/>
              </a:solidFill>
            </a:endParaRPr>
          </a:p>
        </p:txBody>
      </p:sp>
      <p:sp>
        <p:nvSpPr>
          <p:cNvPr id="15" name="Pentagon 14"/>
          <p:cNvSpPr/>
          <p:nvPr userDrawn="1"/>
        </p:nvSpPr>
        <p:spPr>
          <a:xfrm>
            <a:off x="4756678" y="3691136"/>
            <a:ext cx="3044952"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1995054" y="3691136"/>
            <a:ext cx="3044952"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2327566" y="3795907"/>
            <a:ext cx="1538587" cy="369332"/>
          </a:xfrm>
          <a:prstGeom prst="rect">
            <a:avLst/>
          </a:prstGeom>
          <a:noFill/>
        </p:spPr>
        <p:txBody>
          <a:bodyPr wrap="square" rtlCol="0">
            <a:spAutoFit/>
          </a:bodyPr>
          <a:lstStyle/>
          <a:p>
            <a:pPr algn="ctr"/>
            <a:r>
              <a:rPr lang="en-US" sz="1800" b="1" dirty="0">
                <a:solidFill>
                  <a:schemeClr val="bg1"/>
                </a:solidFill>
                <a:latin typeface="Grandview" panose="020B0502040204020203" pitchFamily="34" charset="0"/>
              </a:rPr>
              <a:t>Prevention</a:t>
            </a:r>
          </a:p>
        </p:txBody>
      </p:sp>
      <p:sp>
        <p:nvSpPr>
          <p:cNvPr id="18" name="TextBox 17"/>
          <p:cNvSpPr txBox="1"/>
          <p:nvPr userDrawn="1"/>
        </p:nvSpPr>
        <p:spPr>
          <a:xfrm>
            <a:off x="7862452" y="3795907"/>
            <a:ext cx="1512451"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Protection</a:t>
            </a:r>
          </a:p>
        </p:txBody>
      </p:sp>
      <p:sp>
        <p:nvSpPr>
          <p:cNvPr id="19" name="TextBox 18"/>
          <p:cNvSpPr txBox="1"/>
          <p:nvPr userDrawn="1"/>
        </p:nvSpPr>
        <p:spPr>
          <a:xfrm>
            <a:off x="5095481" y="3795907"/>
            <a:ext cx="1590713" cy="369332"/>
          </a:xfrm>
          <a:prstGeom prst="rect">
            <a:avLst/>
          </a:prstGeom>
          <a:noFill/>
        </p:spPr>
        <p:txBody>
          <a:bodyPr wrap="square" rtlCol="0">
            <a:spAutoFit/>
          </a:bodyPr>
          <a:lstStyle/>
          <a:p>
            <a:pPr algn="ctr"/>
            <a:r>
              <a:rPr lang="en-US" b="1" dirty="0">
                <a:solidFill>
                  <a:schemeClr val="bg1"/>
                </a:solidFill>
                <a:latin typeface="Grandview" panose="020B0502040204020203" pitchFamily="34" charset="0"/>
              </a:rPr>
              <a:t>Promotion</a:t>
            </a:r>
          </a:p>
        </p:txBody>
      </p:sp>
      <p:sp>
        <p:nvSpPr>
          <p:cNvPr id="23" name="TextBox 22"/>
          <p:cNvSpPr txBox="1"/>
          <p:nvPr userDrawn="1"/>
        </p:nvSpPr>
        <p:spPr>
          <a:xfrm>
            <a:off x="5095481" y="4554204"/>
            <a:ext cx="2675068"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Immunizations</a:t>
            </a:r>
          </a:p>
          <a:p>
            <a:pPr algn="l">
              <a:lnSpc>
                <a:spcPct val="80000"/>
              </a:lnSpc>
              <a:spcAft>
                <a:spcPts val="1200"/>
              </a:spcAft>
            </a:pPr>
            <a:r>
              <a:rPr lang="en-US" sz="1400" dirty="0">
                <a:latin typeface="Grandview" panose="020B0502040204020203" pitchFamily="34" charset="0"/>
              </a:rPr>
              <a:t>KEIS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Mobile Harm Reduction</a:t>
            </a:r>
          </a:p>
          <a:p>
            <a:pPr algn="l">
              <a:lnSpc>
                <a:spcPct val="80000"/>
              </a:lnSpc>
              <a:spcAft>
                <a:spcPts val="1200"/>
              </a:spcAft>
            </a:pPr>
            <a:r>
              <a:rPr lang="en-US" sz="1400" dirty="0">
                <a:latin typeface="Grandview" panose="020B0502040204020203" pitchFamily="34" charset="0"/>
              </a:rPr>
              <a:t>Newborn Screening</a:t>
            </a:r>
          </a:p>
        </p:txBody>
      </p:sp>
      <p:sp>
        <p:nvSpPr>
          <p:cNvPr id="24" name="TextBox 23"/>
          <p:cNvSpPr txBox="1"/>
          <p:nvPr userDrawn="1"/>
        </p:nvSpPr>
        <p:spPr>
          <a:xfrm>
            <a:off x="2179781" y="4632832"/>
            <a:ext cx="2748882" cy="1247714"/>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Diabetes Prevention</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Disease Surveillance</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Environmental Inspections</a:t>
            </a:r>
          </a:p>
          <a:p>
            <a:pPr algn="l">
              <a:lnSpc>
                <a:spcPct val="80000"/>
              </a:lnSpc>
              <a:spcAft>
                <a:spcPts val="1200"/>
              </a:spcAft>
            </a:pPr>
            <a:r>
              <a:rPr lang="en-US" sz="1400" dirty="0">
                <a:latin typeface="Grandview" panose="020B0502040204020203" pitchFamily="34" charset="0"/>
              </a:rPr>
              <a:t>HANDS</a:t>
            </a:r>
          </a:p>
        </p:txBody>
      </p:sp>
      <p:sp>
        <p:nvSpPr>
          <p:cNvPr id="25" name="TextBox 24"/>
          <p:cNvSpPr txBox="1"/>
          <p:nvPr userDrawn="1"/>
        </p:nvSpPr>
        <p:spPr>
          <a:xfrm>
            <a:off x="7801630" y="4554204"/>
            <a:ext cx="3598401" cy="1243417"/>
          </a:xfrm>
          <a:prstGeom prst="rect">
            <a:avLst/>
          </a:prstGeom>
          <a:noFill/>
        </p:spPr>
        <p:txBody>
          <a:bodyPr wrap="square" rtlCol="0">
            <a:spAutoFit/>
          </a:bodyPr>
          <a:lstStyle/>
          <a:p>
            <a:pPr algn="l">
              <a:lnSpc>
                <a:spcPct val="80000"/>
              </a:lnSpc>
              <a:spcAft>
                <a:spcPts val="1200"/>
              </a:spcAft>
            </a:pPr>
            <a:r>
              <a:rPr lang="en-US" sz="1400" dirty="0">
                <a:latin typeface="Grandview" panose="020B0502040204020203" pitchFamily="34" charset="0"/>
              </a:rPr>
              <a:t>Prescription Assistance</a:t>
            </a:r>
          </a:p>
          <a:p>
            <a:pPr algn="l">
              <a:lnSpc>
                <a:spcPct val="80000"/>
              </a:lnSpc>
              <a:spcAft>
                <a:spcPts val="1200"/>
              </a:spcAft>
            </a:pPr>
            <a:r>
              <a:rPr lang="en-US" sz="1400" dirty="0">
                <a:latin typeface="Grandview" panose="020B0502040204020203" pitchFamily="34" charset="0"/>
              </a:rPr>
              <a:t>Public Health and Disaster Preparedness</a:t>
            </a:r>
          </a:p>
          <a:p>
            <a:pPr marL="0" marR="0" lvl="0" indent="0" algn="l" defTabSz="914400" rtl="0" eaLnBrk="1" fontAlgn="auto" latinLnBrk="0" hangingPunct="1">
              <a:lnSpc>
                <a:spcPct val="80000"/>
              </a:lnSpc>
              <a:spcBef>
                <a:spcPts val="0"/>
              </a:spcBef>
              <a:spcAft>
                <a:spcPts val="1200"/>
              </a:spcAft>
              <a:buClrTx/>
              <a:buSzTx/>
              <a:buFontTx/>
              <a:buNone/>
              <a:tabLst/>
              <a:defRPr/>
            </a:pPr>
            <a:r>
              <a:rPr lang="en-US" sz="1400" dirty="0">
                <a:latin typeface="Grandview" panose="020B0502040204020203" pitchFamily="34" charset="0"/>
              </a:rPr>
              <a:t>Smoking Cessation</a:t>
            </a:r>
          </a:p>
          <a:p>
            <a:pPr algn="l">
              <a:lnSpc>
                <a:spcPct val="80000"/>
              </a:lnSpc>
              <a:spcAft>
                <a:spcPts val="1200"/>
              </a:spcAft>
            </a:pPr>
            <a:r>
              <a:rPr lang="en-US" sz="1400" dirty="0">
                <a:latin typeface="Grandview" panose="020B0502040204020203" pitchFamily="34" charset="0"/>
              </a:rPr>
              <a:t>WIC</a:t>
            </a:r>
          </a:p>
        </p:txBody>
      </p:sp>
      <p:sp>
        <p:nvSpPr>
          <p:cNvPr id="4" name="Slide Number Placeholder 3"/>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cxnSp>
        <p:nvCxnSpPr>
          <p:cNvPr id="5" name="Straight Connector 4">
            <a:extLst>
              <a:ext uri="{FF2B5EF4-FFF2-40B4-BE49-F238E27FC236}">
                <a16:creationId xmlns:a16="http://schemas.microsoft.com/office/drawing/2014/main" id="{11446A55-4720-4A92-9EBE-3363A8E88D24}"/>
              </a:ext>
            </a:extLst>
          </p:cNvPr>
          <p:cNvCxnSpPr/>
          <p:nvPr userDrawn="1"/>
        </p:nvCxnSpPr>
        <p:spPr>
          <a:xfrm>
            <a:off x="1995054"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B30DA4F-25DD-486B-8587-34A50118C517}"/>
              </a:ext>
            </a:extLst>
          </p:cNvPr>
          <p:cNvCxnSpPr/>
          <p:nvPr userDrawn="1"/>
        </p:nvCxnSpPr>
        <p:spPr>
          <a:xfrm>
            <a:off x="4756678" y="4559365"/>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E146C62-80D5-4698-9C9A-86FAB6AA17E0}"/>
              </a:ext>
            </a:extLst>
          </p:cNvPr>
          <p:cNvCxnSpPr/>
          <p:nvPr userDrawn="1"/>
        </p:nvCxnSpPr>
        <p:spPr>
          <a:xfrm>
            <a:off x="7524599" y="4570889"/>
            <a:ext cx="0" cy="13716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1372C2CD-ED6E-4531-B3CB-1C1BE25B720F}"/>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147434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408" userDrawn="1">
          <p15:clr>
            <a:srgbClr val="FBAE40"/>
          </p15:clr>
        </p15:guide>
        <p15:guide id="2" orient="horz" pos="3072" userDrawn="1">
          <p15:clr>
            <a:srgbClr val="FBAE40"/>
          </p15:clr>
        </p15:guide>
        <p15:guide id="3" orient="horz" pos="393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RSA Map">
    <p:spTree>
      <p:nvGrpSpPr>
        <p:cNvPr id="1" name=""/>
        <p:cNvGrpSpPr/>
        <p:nvPr/>
      </p:nvGrpSpPr>
      <p:grpSpPr>
        <a:xfrm>
          <a:off x="0" y="0"/>
          <a:ext cx="0" cy="0"/>
          <a:chOff x="0" y="0"/>
          <a:chExt cx="0" cy="0"/>
        </a:xfrm>
      </p:grpSpPr>
      <p:sp>
        <p:nvSpPr>
          <p:cNvPr id="28" name="Title 5"/>
          <p:cNvSpPr txBox="1">
            <a:spLocks/>
          </p:cNvSpPr>
          <p:nvPr userDrawn="1"/>
        </p:nvSpPr>
        <p:spPr>
          <a:xfrm>
            <a:off x="495575" y="381636"/>
            <a:ext cx="11188425"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dirty="0">
                <a:solidFill>
                  <a:srgbClr val="01203D"/>
                </a:solidFill>
                <a:latin typeface="Grandview" panose="020B0502040204020203" pitchFamily="34" charset="0"/>
              </a:rPr>
              <a:t>Kentucky Department for Public Health</a:t>
            </a:r>
          </a:p>
        </p:txBody>
      </p:sp>
      <p:sp>
        <p:nvSpPr>
          <p:cNvPr id="8" name="Rectangle 7"/>
          <p:cNvSpPr/>
          <p:nvPr userDrawn="1"/>
        </p:nvSpPr>
        <p:spPr>
          <a:xfrm>
            <a:off x="0" y="1938639"/>
            <a:ext cx="12192000" cy="24126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5"/>
          <p:cNvSpPr txBox="1">
            <a:spLocks/>
          </p:cNvSpPr>
          <p:nvPr userDrawn="1"/>
        </p:nvSpPr>
        <p:spPr>
          <a:xfrm>
            <a:off x="838200" y="1279496"/>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Response to the Opioid Crisis</a:t>
            </a:r>
          </a:p>
        </p:txBody>
      </p:sp>
      <p:sp>
        <p:nvSpPr>
          <p:cNvPr id="14" name="Pentagon 13"/>
          <p:cNvSpPr/>
          <p:nvPr userDrawn="1"/>
        </p:nvSpPr>
        <p:spPr>
          <a:xfrm>
            <a:off x="8287050" y="3490913"/>
            <a:ext cx="2819314" cy="578875"/>
          </a:xfrm>
          <a:prstGeom prst="homePlate">
            <a:avLst/>
          </a:prstGeom>
          <a:solidFill>
            <a:srgbClr val="84BC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 name="Pentagon 14"/>
          <p:cNvSpPr/>
          <p:nvPr userDrawn="1"/>
        </p:nvSpPr>
        <p:spPr>
          <a:xfrm>
            <a:off x="8287050" y="2839317"/>
            <a:ext cx="2819314" cy="578875"/>
          </a:xfrm>
          <a:prstGeom prst="homePlate">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Pentagon 15"/>
          <p:cNvSpPr/>
          <p:nvPr userDrawn="1"/>
        </p:nvSpPr>
        <p:spPr>
          <a:xfrm>
            <a:off x="8287050" y="2191675"/>
            <a:ext cx="2819314" cy="578875"/>
          </a:xfrm>
          <a:prstGeom prst="homePlate">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 name="TextBox 16"/>
          <p:cNvSpPr txBox="1"/>
          <p:nvPr userDrawn="1"/>
        </p:nvSpPr>
        <p:spPr>
          <a:xfrm>
            <a:off x="8287050" y="2305057"/>
            <a:ext cx="253860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Syringe Exchange</a:t>
            </a:r>
          </a:p>
        </p:txBody>
      </p:sp>
      <p:sp>
        <p:nvSpPr>
          <p:cNvPr id="18" name="TextBox 17"/>
          <p:cNvSpPr txBox="1"/>
          <p:nvPr userDrawn="1"/>
        </p:nvSpPr>
        <p:spPr>
          <a:xfrm>
            <a:off x="8231634" y="2954596"/>
            <a:ext cx="3045346" cy="338554"/>
          </a:xfrm>
          <a:prstGeom prst="rect">
            <a:avLst/>
          </a:prstGeom>
          <a:noFill/>
        </p:spPr>
        <p:txBody>
          <a:bodyPr wrap="square" rtlCol="0">
            <a:spAutoFit/>
          </a:bodyPr>
          <a:lstStyle/>
          <a:p>
            <a:pPr algn="l"/>
            <a:r>
              <a:rPr lang="en-US" sz="1550" b="1" dirty="0">
                <a:solidFill>
                  <a:schemeClr val="bg1"/>
                </a:solidFill>
                <a:latin typeface="Grandview Display" panose="020B0502040204020203" pitchFamily="34" charset="0"/>
              </a:rPr>
              <a:t>www.FindHelpNowKY.org</a:t>
            </a:r>
          </a:p>
        </p:txBody>
      </p:sp>
      <p:sp>
        <p:nvSpPr>
          <p:cNvPr id="19" name="TextBox 18"/>
          <p:cNvSpPr txBox="1"/>
          <p:nvPr userDrawn="1"/>
        </p:nvSpPr>
        <p:spPr>
          <a:xfrm>
            <a:off x="8287049" y="3606724"/>
            <a:ext cx="2819314" cy="338554"/>
          </a:xfrm>
          <a:prstGeom prst="rect">
            <a:avLst/>
          </a:prstGeom>
          <a:noFill/>
        </p:spPr>
        <p:txBody>
          <a:bodyPr wrap="square" rtlCol="0">
            <a:spAutoFit/>
          </a:bodyPr>
          <a:lstStyle/>
          <a:p>
            <a:pPr algn="l"/>
            <a:r>
              <a:rPr lang="en-US" sz="1600" b="1" dirty="0">
                <a:solidFill>
                  <a:schemeClr val="bg1"/>
                </a:solidFill>
                <a:latin typeface="Grandview Display" panose="020B0502040204020203" pitchFamily="34" charset="0"/>
              </a:rPr>
              <a:t>Naloxone Distribution</a:t>
            </a:r>
          </a:p>
        </p:txBody>
      </p:sp>
      <p:sp>
        <p:nvSpPr>
          <p:cNvPr id="4" name="Slide Number Placeholder 3"/>
          <p:cNvSpPr>
            <a:spLocks noGrp="1"/>
          </p:cNvSpPr>
          <p:nvPr>
            <p:ph type="sldNum" sz="quarter" idx="12"/>
          </p:nvPr>
        </p:nvSpPr>
        <p:spPr>
          <a:xfrm>
            <a:off x="11428579" y="6538088"/>
            <a:ext cx="695325" cy="251816"/>
          </a:xfrm>
        </p:spPr>
        <p:txBody>
          <a:bodyPr/>
          <a:lstStyle>
            <a:lvl1pPr>
              <a:defRPr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26" name="Picture Placeholder 2"/>
          <p:cNvSpPr>
            <a:spLocks noGrp="1"/>
          </p:cNvSpPr>
          <p:nvPr>
            <p:ph type="pic" idx="1" hasCustomPrompt="1"/>
          </p:nvPr>
        </p:nvSpPr>
        <p:spPr>
          <a:xfrm>
            <a:off x="495575" y="2191675"/>
            <a:ext cx="7356953" cy="410543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13" name="Rectangle 12">
            <a:extLst>
              <a:ext uri="{FF2B5EF4-FFF2-40B4-BE49-F238E27FC236}">
                <a16:creationId xmlns:a16="http://schemas.microsoft.com/office/drawing/2014/main" id="{45FEBB17-DB7A-4FD5-80D6-1D33FA366285}"/>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3388583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 System1">
    <p:spTree>
      <p:nvGrpSpPr>
        <p:cNvPr id="1" name=""/>
        <p:cNvGrpSpPr/>
        <p:nvPr/>
      </p:nvGrpSpPr>
      <p:grpSpPr>
        <a:xfrm>
          <a:off x="0" y="0"/>
          <a:ext cx="0" cy="0"/>
          <a:chOff x="0" y="0"/>
          <a:chExt cx="0" cy="0"/>
        </a:xfrm>
      </p:grpSpPr>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9" name="Oval 8"/>
          <p:cNvSpPr/>
          <p:nvPr userDrawn="1"/>
        </p:nvSpPr>
        <p:spPr>
          <a:xfrm>
            <a:off x="1638300" y="2370553"/>
            <a:ext cx="1844675" cy="1844675"/>
          </a:xfrm>
          <a:prstGeom prst="ellipse">
            <a:avLst/>
          </a:prstGeom>
          <a:no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userDrawn="1"/>
        </p:nvSpPr>
        <p:spPr>
          <a:xfrm>
            <a:off x="1734740" y="2466993"/>
            <a:ext cx="1651794" cy="1651794"/>
          </a:xfrm>
          <a:prstGeom prst="ellipse">
            <a:avLst/>
          </a:prstGeom>
          <a:solidFill>
            <a:srgbClr val="01203D"/>
          </a:solidFill>
          <a:ln w="38100">
            <a:solidFill>
              <a:srgbClr val="012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051067" y="2785059"/>
            <a:ext cx="1018227" cy="1015663"/>
          </a:xfrm>
          <a:prstGeom prst="rect">
            <a:avLst/>
          </a:prstGeom>
        </p:spPr>
        <p:txBody>
          <a:bodyPr wrap="none">
            <a:spAutoFit/>
          </a:bodyPr>
          <a:lstStyle/>
          <a:p>
            <a:r>
              <a:rPr lang="en-US" sz="6000" b="1" dirty="0">
                <a:solidFill>
                  <a:schemeClr val="bg1"/>
                </a:solidFill>
                <a:latin typeface="Grandview" panose="020B0502040204020203" pitchFamily="34" charset="0"/>
              </a:rPr>
              <a:t>61</a:t>
            </a:r>
          </a:p>
        </p:txBody>
      </p:sp>
      <p:cxnSp>
        <p:nvCxnSpPr>
          <p:cNvPr id="12" name="Straight Connector 11"/>
          <p:cNvCxnSpPr/>
          <p:nvPr userDrawn="1"/>
        </p:nvCxnSpPr>
        <p:spPr>
          <a:xfrm>
            <a:off x="2560637" y="4215228"/>
            <a:ext cx="0" cy="457200"/>
          </a:xfrm>
          <a:prstGeom prst="line">
            <a:avLst/>
          </a:prstGeom>
          <a:ln w="38100">
            <a:solidFill>
              <a:srgbClr val="01203D"/>
            </a:solidFill>
            <a:round/>
            <a:tailEnd type="ova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1074737" y="4963942"/>
            <a:ext cx="2989263" cy="1200329"/>
          </a:xfrm>
          <a:prstGeom prst="rect">
            <a:avLst/>
          </a:prstGeom>
          <a:noFill/>
        </p:spPr>
        <p:txBody>
          <a:bodyPr wrap="square" rtlCol="0">
            <a:spAutoFit/>
          </a:bodyPr>
          <a:lstStyle/>
          <a:p>
            <a:pPr algn="ctr"/>
            <a:r>
              <a:rPr lang="en-US" dirty="0">
                <a:latin typeface="Grandview" panose="020B0502040204020203" pitchFamily="34" charset="0"/>
              </a:rPr>
              <a:t>Partners with 61 local health departments to provide core services in all 120 counties</a:t>
            </a:r>
          </a:p>
        </p:txBody>
      </p:sp>
      <p:sp>
        <p:nvSpPr>
          <p:cNvPr id="14" name="Oval 13"/>
          <p:cNvSpPr/>
          <p:nvPr userDrawn="1"/>
        </p:nvSpPr>
        <p:spPr>
          <a:xfrm>
            <a:off x="5173662" y="2370553"/>
            <a:ext cx="1844675" cy="1844675"/>
          </a:xfrm>
          <a:prstGeom prst="ellipse">
            <a:avLst/>
          </a:prstGeom>
          <a:no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5270102" y="2466993"/>
            <a:ext cx="1651794" cy="1651794"/>
          </a:xfrm>
          <a:prstGeom prst="ellipse">
            <a:avLst/>
          </a:prstGeom>
          <a:solidFill>
            <a:srgbClr val="62BCF0"/>
          </a:solidFill>
          <a:ln w="38100">
            <a:solidFill>
              <a:srgbClr val="62BC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446623" y="2860949"/>
            <a:ext cx="1298753" cy="914225"/>
          </a:xfrm>
          <a:prstGeom prst="rect">
            <a:avLst/>
          </a:prstGeom>
        </p:spPr>
        <p:txBody>
          <a:bodyPr wrap="none">
            <a:spAutoFit/>
          </a:bodyPr>
          <a:lstStyle/>
          <a:p>
            <a:pPr algn="ctr">
              <a:lnSpc>
                <a:spcPct val="60000"/>
              </a:lnSpc>
            </a:pPr>
            <a:r>
              <a:rPr lang="en-US" sz="6000" b="1" dirty="0">
                <a:solidFill>
                  <a:schemeClr val="bg1"/>
                </a:solidFill>
                <a:latin typeface="Grandview" panose="020B0502040204020203" pitchFamily="34" charset="0"/>
              </a:rPr>
              <a:t>4</a:t>
            </a:r>
            <a:br>
              <a:rPr lang="en-US" sz="6000" b="1" dirty="0">
                <a:solidFill>
                  <a:schemeClr val="bg1"/>
                </a:solidFill>
                <a:latin typeface="Grandview" panose="020B0502040204020203" pitchFamily="34" charset="0"/>
              </a:rPr>
            </a:br>
            <a:r>
              <a:rPr lang="en-US" sz="2800" b="1" dirty="0">
                <a:solidFill>
                  <a:schemeClr val="bg1"/>
                </a:solidFill>
                <a:latin typeface="Grandview" panose="020B0502040204020203" pitchFamily="34" charset="0"/>
              </a:rPr>
              <a:t>million</a:t>
            </a:r>
          </a:p>
        </p:txBody>
      </p:sp>
      <p:cxnSp>
        <p:nvCxnSpPr>
          <p:cNvPr id="17" name="Straight Connector 16"/>
          <p:cNvCxnSpPr/>
          <p:nvPr userDrawn="1"/>
        </p:nvCxnSpPr>
        <p:spPr>
          <a:xfrm>
            <a:off x="6095999" y="4215228"/>
            <a:ext cx="0" cy="457200"/>
          </a:xfrm>
          <a:prstGeom prst="line">
            <a:avLst/>
          </a:prstGeom>
          <a:ln w="38100">
            <a:solidFill>
              <a:srgbClr val="62BCF0"/>
            </a:solidFill>
            <a:round/>
            <a:tailEnd type="oval"/>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a:xfrm>
            <a:off x="4610099" y="4963942"/>
            <a:ext cx="2989263" cy="1200329"/>
          </a:xfrm>
          <a:prstGeom prst="rect">
            <a:avLst/>
          </a:prstGeom>
          <a:noFill/>
        </p:spPr>
        <p:txBody>
          <a:bodyPr wrap="square" rtlCol="0">
            <a:spAutoFit/>
          </a:bodyPr>
          <a:lstStyle/>
          <a:p>
            <a:pPr algn="ctr"/>
            <a:r>
              <a:rPr lang="en-US" dirty="0">
                <a:latin typeface="Grandview" panose="020B0502040204020203" pitchFamily="34" charset="0"/>
              </a:rPr>
              <a:t>Delivers more than 4 million</a:t>
            </a:r>
            <a:r>
              <a:rPr lang="en-US" baseline="0" dirty="0">
                <a:latin typeface="Grandview" panose="020B0502040204020203" pitchFamily="34" charset="0"/>
              </a:rPr>
              <a:t> </a:t>
            </a:r>
            <a:r>
              <a:rPr lang="en-US" dirty="0">
                <a:latin typeface="Grandview" panose="020B0502040204020203" pitchFamily="34" charset="0"/>
              </a:rPr>
              <a:t>services to over 400,000 Kentuckians annually</a:t>
            </a:r>
          </a:p>
        </p:txBody>
      </p:sp>
      <p:sp>
        <p:nvSpPr>
          <p:cNvPr id="19" name="Oval 18"/>
          <p:cNvSpPr/>
          <p:nvPr userDrawn="1"/>
        </p:nvSpPr>
        <p:spPr>
          <a:xfrm>
            <a:off x="8917213" y="2370553"/>
            <a:ext cx="1844675" cy="1844675"/>
          </a:xfrm>
          <a:prstGeom prst="ellipse">
            <a:avLst/>
          </a:prstGeom>
          <a:no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9013653" y="2466993"/>
            <a:ext cx="1651794" cy="1651794"/>
          </a:xfrm>
          <a:prstGeom prst="ellipse">
            <a:avLst/>
          </a:prstGeom>
          <a:solidFill>
            <a:srgbClr val="84BC49"/>
          </a:solidFill>
          <a:ln w="38100">
            <a:solidFill>
              <a:srgbClr val="84BC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9137162" y="2785058"/>
            <a:ext cx="1316386" cy="1015663"/>
          </a:xfrm>
          <a:prstGeom prst="rect">
            <a:avLst/>
          </a:prstGeom>
        </p:spPr>
        <p:txBody>
          <a:bodyPr wrap="none">
            <a:spAutoFit/>
          </a:bodyPr>
          <a:lstStyle/>
          <a:p>
            <a:r>
              <a:rPr lang="en-US" sz="6000" b="1" dirty="0">
                <a:solidFill>
                  <a:schemeClr val="bg1"/>
                </a:solidFill>
                <a:latin typeface="Grandview" panose="020B0502040204020203" pitchFamily="34" charset="0"/>
              </a:rPr>
              <a:t>1/3</a:t>
            </a:r>
          </a:p>
        </p:txBody>
      </p:sp>
      <p:cxnSp>
        <p:nvCxnSpPr>
          <p:cNvPr id="22" name="Straight Connector 21"/>
          <p:cNvCxnSpPr/>
          <p:nvPr userDrawn="1"/>
        </p:nvCxnSpPr>
        <p:spPr>
          <a:xfrm>
            <a:off x="9839550" y="4215228"/>
            <a:ext cx="0" cy="457200"/>
          </a:xfrm>
          <a:prstGeom prst="line">
            <a:avLst/>
          </a:prstGeom>
          <a:ln w="38100">
            <a:solidFill>
              <a:srgbClr val="84BC49"/>
            </a:solidFill>
            <a:round/>
            <a:tailEnd type="ova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8353650" y="4963942"/>
            <a:ext cx="2989263" cy="923330"/>
          </a:xfrm>
          <a:prstGeom prst="rect">
            <a:avLst/>
          </a:prstGeom>
          <a:noFill/>
        </p:spPr>
        <p:txBody>
          <a:bodyPr wrap="square" rtlCol="0">
            <a:spAutoFit/>
          </a:bodyPr>
          <a:lstStyle/>
          <a:p>
            <a:pPr algn="ctr"/>
            <a:r>
              <a:rPr lang="en-US" dirty="0">
                <a:latin typeface="Grandview" panose="020B0502040204020203" pitchFamily="34" charset="0"/>
              </a:rPr>
              <a:t>Regulates an estimated third of Kentucky’s economy</a:t>
            </a:r>
          </a:p>
        </p:txBody>
      </p:sp>
      <p:sp>
        <p:nvSpPr>
          <p:cNvPr id="24" name="Title 5"/>
          <p:cNvSpPr txBox="1">
            <a:spLocks/>
          </p:cNvSpPr>
          <p:nvPr userDrawn="1"/>
        </p:nvSpPr>
        <p:spPr>
          <a:xfrm>
            <a:off x="0" y="1274831"/>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200" b="0" dirty="0">
                <a:solidFill>
                  <a:srgbClr val="01203D"/>
                </a:solidFill>
                <a:latin typeface="Grandview Display" panose="020B0502040204020203" pitchFamily="34" charset="0"/>
              </a:rPr>
              <a:t>Overview of Kentucky’s Largest Healthcare System</a:t>
            </a:r>
          </a:p>
        </p:txBody>
      </p:sp>
      <p:sp>
        <p:nvSpPr>
          <p:cNvPr id="26" name="Rectangle 25">
            <a:extLst>
              <a:ext uri="{FF2B5EF4-FFF2-40B4-BE49-F238E27FC236}">
                <a16:creationId xmlns:a16="http://schemas.microsoft.com/office/drawing/2014/main" id="{050E9BE8-734F-4FC5-A283-C8C2493ED50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290207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 System2">
    <p:spTree>
      <p:nvGrpSpPr>
        <p:cNvPr id="1" name=""/>
        <p:cNvGrpSpPr/>
        <p:nvPr/>
      </p:nvGrpSpPr>
      <p:grpSpPr>
        <a:xfrm>
          <a:off x="0" y="0"/>
          <a:ext cx="0" cy="0"/>
          <a:chOff x="0" y="0"/>
          <a:chExt cx="0" cy="0"/>
        </a:xfrm>
      </p:grpSpPr>
      <p:sp>
        <p:nvSpPr>
          <p:cNvPr id="26" name="Picture Placeholder 2"/>
          <p:cNvSpPr>
            <a:spLocks noGrp="1"/>
          </p:cNvSpPr>
          <p:nvPr>
            <p:ph type="pic" idx="1" hasCustomPrompt="1"/>
          </p:nvPr>
        </p:nvSpPr>
        <p:spPr>
          <a:xfrm>
            <a:off x="1758" y="1954498"/>
            <a:ext cx="12188484" cy="4343972"/>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Insert Updated Map</a:t>
            </a:r>
          </a:p>
        </p:txBody>
      </p:sp>
      <p:sp>
        <p:nvSpPr>
          <p:cNvPr id="25" name="Title 5"/>
          <p:cNvSpPr txBox="1">
            <a:spLocks/>
          </p:cNvSpPr>
          <p:nvPr userDrawn="1"/>
        </p:nvSpPr>
        <p:spPr>
          <a:xfrm>
            <a:off x="675702" y="365124"/>
            <a:ext cx="10840597" cy="117847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4000" b="0" dirty="0">
                <a:solidFill>
                  <a:srgbClr val="01203D"/>
                </a:solidFill>
                <a:latin typeface="Grandview" panose="020B0502040204020203" pitchFamily="34" charset="0"/>
              </a:rPr>
              <a:t>Public Health System in Kentucky</a:t>
            </a:r>
          </a:p>
        </p:txBody>
      </p:sp>
      <p:sp>
        <p:nvSpPr>
          <p:cNvPr id="7" name="Slide Number Placeholder 6"/>
          <p:cNvSpPr>
            <a:spLocks noGrp="1"/>
          </p:cNvSpPr>
          <p:nvPr>
            <p:ph type="sldNum" sz="quarter" idx="12"/>
          </p:nvPr>
        </p:nvSpPr>
        <p:spPr>
          <a:xfrm>
            <a:off x="11428579" y="6538088"/>
            <a:ext cx="695325" cy="251816"/>
          </a:xfrm>
        </p:spPr>
        <p:txBody>
          <a:bodyPr/>
          <a:lstStyle>
            <a:lvl1pPr>
              <a:defRPr>
                <a:solidFill>
                  <a:srgbClr val="01203D"/>
                </a:solidFill>
                <a:latin typeface="Gotham Bold" pitchFamily="50" charset="0"/>
              </a:defRPr>
            </a:lvl1pPr>
          </a:lstStyle>
          <a:p>
            <a:fld id="{ABB8925F-B6BB-49B0-9469-5285B9C99CB3}" type="slidenum">
              <a:rPr lang="en-US" smtClean="0"/>
              <a:pPr/>
              <a:t>‹#›</a:t>
            </a:fld>
            <a:endParaRPr lang="en-US" dirty="0"/>
          </a:p>
        </p:txBody>
      </p:sp>
      <p:sp>
        <p:nvSpPr>
          <p:cNvPr id="24" name="Title 5"/>
          <p:cNvSpPr txBox="1">
            <a:spLocks/>
          </p:cNvSpPr>
          <p:nvPr userDrawn="1"/>
        </p:nvSpPr>
        <p:spPr>
          <a:xfrm>
            <a:off x="0" y="1284064"/>
            <a:ext cx="12192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rgbClr val="01203D"/>
                </a:solidFill>
                <a:latin typeface="Grandview Display" panose="020B0502040204020203" pitchFamily="34" charset="0"/>
              </a:rPr>
              <a:t>Statewide Reach</a:t>
            </a:r>
          </a:p>
        </p:txBody>
      </p:sp>
      <p:sp>
        <p:nvSpPr>
          <p:cNvPr id="29" name="Rectangle 28"/>
          <p:cNvSpPr/>
          <p:nvPr userDrawn="1"/>
        </p:nvSpPr>
        <p:spPr>
          <a:xfrm>
            <a:off x="1758" y="1880476"/>
            <a:ext cx="12207240" cy="74025"/>
          </a:xfrm>
          <a:prstGeom prst="rect">
            <a:avLst/>
          </a:prstGeom>
          <a:solidFill>
            <a:srgbClr val="62B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8" name="Rectangle 7">
            <a:extLst>
              <a:ext uri="{FF2B5EF4-FFF2-40B4-BE49-F238E27FC236}">
                <a16:creationId xmlns:a16="http://schemas.microsoft.com/office/drawing/2014/main" id="{2D1BE9F4-E9A4-487E-AFB9-C75DD168507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1492411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gram Char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456070"/>
            <a:ext cx="2743200" cy="254738"/>
          </a:xfrm>
          <a:prstGeom prst="rect">
            <a:avLst/>
          </a:prstGeom>
        </p:spPr>
        <p:txBody>
          <a:bodyPr/>
          <a:lstStyle/>
          <a:p>
            <a:fld id="{0467B39D-87AC-4D39-8154-C6852A584385}" type="datetime1">
              <a:rPr lang="en-US" smtClean="0"/>
              <a:pPr/>
              <a:t>4/3/2023</a:t>
            </a:fld>
            <a:endParaRPr lang="en-US" dirty="0"/>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0" name="Rectangle 9"/>
          <p:cNvSpPr/>
          <p:nvPr userDrawn="1"/>
        </p:nvSpPr>
        <p:spPr>
          <a:xfrm>
            <a:off x="0" y="-5714"/>
            <a:ext cx="4069080" cy="6869429"/>
          </a:xfrm>
          <a:prstGeom prst="rect">
            <a:avLst/>
          </a:prstGeom>
          <a:solidFill>
            <a:srgbClr val="0120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5"/>
          <p:cNvSpPr txBox="1">
            <a:spLocks/>
          </p:cNvSpPr>
          <p:nvPr userDrawn="1"/>
        </p:nvSpPr>
        <p:spPr>
          <a:xfrm>
            <a:off x="470796" y="2885732"/>
            <a:ext cx="316275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400" b="0" dirty="0">
                <a:solidFill>
                  <a:schemeClr val="bg1"/>
                </a:solidFill>
                <a:latin typeface="Grandview Display" panose="020B0502040204020203" pitchFamily="34" charset="0"/>
              </a:rPr>
              <a:t>Organizational Chart</a:t>
            </a:r>
          </a:p>
        </p:txBody>
      </p:sp>
      <p:graphicFrame>
        <p:nvGraphicFramePr>
          <p:cNvPr id="13" name="Diagram 12"/>
          <p:cNvGraphicFramePr/>
          <p:nvPr userDrawn="1">
            <p:extLst>
              <p:ext uri="{D42A27DB-BD31-4B8C-83A1-F6EECF244321}">
                <p14:modId xmlns:p14="http://schemas.microsoft.com/office/powerpoint/2010/main" val="3399479777"/>
              </p:ext>
            </p:extLst>
          </p:nvPr>
        </p:nvGraphicFramePr>
        <p:xfrm>
          <a:off x="4013349" y="499710"/>
          <a:ext cx="5290290" cy="5673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9" name="Rectangle 28"/>
          <p:cNvSpPr/>
          <p:nvPr userDrawn="1"/>
        </p:nvSpPr>
        <p:spPr>
          <a:xfrm>
            <a:off x="9107055" y="145721"/>
            <a:ext cx="3016849" cy="6457152"/>
          </a:xfrm>
          <a:prstGeom prst="rect">
            <a:avLst/>
          </a:prstGeom>
        </p:spPr>
        <p:txBody>
          <a:bodyPr wrap="square">
            <a:spAutoFit/>
          </a:bodyPr>
          <a:lstStyle/>
          <a:p>
            <a:pPr lvl="0" algn="l" defTabSz="889000">
              <a:lnSpc>
                <a:spcPct val="80000"/>
              </a:lnSpc>
              <a:spcBef>
                <a:spcPct val="0"/>
              </a:spcBef>
              <a:spcAft>
                <a:spcPct val="35000"/>
              </a:spcAft>
            </a:pPr>
            <a:r>
              <a:rPr lang="en-US" sz="1100" kern="1200" dirty="0">
                <a:solidFill>
                  <a:srgbClr val="62BCF0"/>
                </a:solidFill>
                <a:latin typeface="Grandview" panose="020B0502040204020203" pitchFamily="34" charset="0"/>
              </a:rPr>
              <a:t>Health Equity</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Nutrition Services </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Child and Family Health Improvement</a:t>
            </a:r>
          </a:p>
          <a:p>
            <a:pPr lvl="0" algn="l" defTabSz="889000">
              <a:lnSpc>
                <a:spcPct val="80000"/>
              </a:lnSpc>
              <a:spcBef>
                <a:spcPct val="0"/>
              </a:spcBef>
              <a:spcAft>
                <a:spcPct val="35000"/>
              </a:spcAft>
            </a:pPr>
            <a:r>
              <a:rPr lang="en-US" sz="1100" kern="1200" dirty="0">
                <a:solidFill>
                  <a:srgbClr val="01203D"/>
                </a:solidFill>
                <a:latin typeface="Grandview" panose="020B0502040204020203" pitchFamily="34" charset="0"/>
              </a:rPr>
              <a:t>Early Childhood Development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Adolescent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School Health</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Program Support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Breast and Cervical Cancer Screening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Family Planning</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Preconception Health </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Ovarian Cancer Awareness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Chronic Disease Prevention</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Health Care Access</a:t>
            </a:r>
          </a:p>
          <a:p>
            <a:pPr marL="0" marR="0" lvl="0" indent="0" algn="l" defTabSz="889000" rtl="0" eaLnBrk="1" fontAlgn="auto" latinLnBrk="0" hangingPunct="1">
              <a:lnSpc>
                <a:spcPct val="80000"/>
              </a:lnSpc>
              <a:spcBef>
                <a:spcPct val="0"/>
              </a:spcBef>
              <a:spcAft>
                <a:spcPct val="35000"/>
              </a:spcAft>
              <a:buClrTx/>
              <a:buSzTx/>
              <a:buFontTx/>
              <a:buNone/>
              <a:tabLst/>
              <a:defRPr/>
            </a:pPr>
            <a:r>
              <a:rPr lang="en-US" sz="1100" kern="1200" dirty="0">
                <a:solidFill>
                  <a:srgbClr val="84BC49"/>
                </a:solidFill>
                <a:latin typeface="Grandview" panose="020B0502040204020203" pitchFamily="34" charset="0"/>
              </a:rPr>
              <a:t>Health</a:t>
            </a:r>
            <a:r>
              <a:rPr lang="en-US" sz="1100" kern="1200" baseline="0" dirty="0">
                <a:solidFill>
                  <a:srgbClr val="84BC49"/>
                </a:solidFill>
                <a:latin typeface="Grandview" panose="020B0502040204020203" pitchFamily="34" charset="0"/>
              </a:rPr>
              <a:t> Promotion</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HIV/AIDS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Infectious Disease</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Vital Statistics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Immunizations</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Milk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Food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Environmental Management</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Radiation Health</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Safety</a:t>
            </a:r>
          </a:p>
          <a:p>
            <a:pPr lvl="0" algn="l" defTabSz="889000">
              <a:lnSpc>
                <a:spcPct val="80000"/>
              </a:lnSpc>
              <a:spcBef>
                <a:spcPct val="0"/>
              </a:spcBef>
              <a:spcAft>
                <a:spcPct val="35000"/>
              </a:spcAft>
            </a:pPr>
            <a:r>
              <a:rPr lang="en-US" sz="1100" kern="1200" baseline="0" dirty="0">
                <a:solidFill>
                  <a:srgbClr val="62BCF0"/>
                </a:solidFill>
                <a:latin typeface="Grandview" panose="020B0502040204020203" pitchFamily="34" charset="0"/>
              </a:rPr>
              <a:t>Public Health Preparedness</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Microbiology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Molecular and Clinical Chemistry</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Global Preparedness and Environmental</a:t>
            </a:r>
          </a:p>
          <a:p>
            <a:pPr lvl="0" algn="l" defTabSz="889000">
              <a:lnSpc>
                <a:spcPct val="80000"/>
              </a:lnSpc>
              <a:spcBef>
                <a:spcPct val="0"/>
              </a:spcBef>
              <a:spcAft>
                <a:spcPct val="35000"/>
              </a:spcAft>
            </a:pPr>
            <a:r>
              <a:rPr lang="en-US" sz="1100" kern="1200" baseline="0" dirty="0">
                <a:solidFill>
                  <a:srgbClr val="84BC49"/>
                </a:solidFill>
                <a:latin typeface="Grandview" panose="020B0502040204020203" pitchFamily="34" charset="0"/>
              </a:rPr>
              <a:t>Business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Contracts and Payment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Operations</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Budget</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Local Health Personnel</a:t>
            </a:r>
          </a:p>
          <a:p>
            <a:pPr lvl="0" algn="l" defTabSz="889000">
              <a:lnSpc>
                <a:spcPct val="80000"/>
              </a:lnSpc>
              <a:spcBef>
                <a:spcPct val="0"/>
              </a:spcBef>
              <a:spcAft>
                <a:spcPct val="35000"/>
              </a:spcAft>
            </a:pPr>
            <a:r>
              <a:rPr lang="en-US" sz="1100" kern="1200" baseline="0" dirty="0">
                <a:solidFill>
                  <a:srgbClr val="01203D"/>
                </a:solidFill>
                <a:latin typeface="Grandview" panose="020B0502040204020203" pitchFamily="34" charset="0"/>
              </a:rPr>
              <a:t>Education and Workforce Development</a:t>
            </a:r>
          </a:p>
        </p:txBody>
      </p:sp>
      <p:sp>
        <p:nvSpPr>
          <p:cNvPr id="31" name="Title 5"/>
          <p:cNvSpPr txBox="1">
            <a:spLocks/>
          </p:cNvSpPr>
          <p:nvPr userDrawn="1"/>
        </p:nvSpPr>
        <p:spPr>
          <a:xfrm>
            <a:off x="258307" y="1026254"/>
            <a:ext cx="3584019" cy="872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r>
              <a:rPr lang="en-US" sz="3600" b="1" dirty="0">
                <a:solidFill>
                  <a:schemeClr val="bg1"/>
                </a:solidFill>
                <a:latin typeface="Grandview" panose="020B0502040204020203" pitchFamily="34" charset="0"/>
              </a:rPr>
              <a:t>Kentucky</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Department for</a:t>
            </a:r>
            <a:br>
              <a:rPr lang="en-US" sz="3600" b="1" dirty="0">
                <a:solidFill>
                  <a:schemeClr val="bg1"/>
                </a:solidFill>
                <a:latin typeface="Grandview" panose="020B0502040204020203" pitchFamily="34" charset="0"/>
              </a:rPr>
            </a:br>
            <a:r>
              <a:rPr lang="en-US" sz="3600" b="1" dirty="0">
                <a:solidFill>
                  <a:schemeClr val="bg1"/>
                </a:solidFill>
                <a:latin typeface="Grandview" panose="020B0502040204020203" pitchFamily="34" charset="0"/>
              </a:rPr>
              <a:t>Public Health</a:t>
            </a:r>
          </a:p>
        </p:txBody>
      </p:sp>
      <p:sp>
        <p:nvSpPr>
          <p:cNvPr id="9" name="Rectangle 8">
            <a:extLst>
              <a:ext uri="{FF2B5EF4-FFF2-40B4-BE49-F238E27FC236}">
                <a16:creationId xmlns:a16="http://schemas.microsoft.com/office/drawing/2014/main" id="{4663A330-7227-4DCF-8516-C122FD673C58}"/>
              </a:ext>
            </a:extLst>
          </p:cNvPr>
          <p:cNvSpPr/>
          <p:nvPr userDrawn="1"/>
        </p:nvSpPr>
        <p:spPr>
          <a:xfrm>
            <a:off x="0" y="6538088"/>
            <a:ext cx="12192000" cy="319912"/>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4274432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5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828800"/>
            <a:ext cx="10468864" cy="1828800"/>
          </a:xfrm>
          <a:ln>
            <a:noFill/>
          </a:ln>
        </p:spPr>
        <p:txBody>
          <a:bodyPr vert="horz" tIns="0" rIns="18288" bIns="0" anchor="ctr" anchorCtr="0">
            <a:norm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5600" b="1">
                <a:ln>
                  <a:noFill/>
                </a:ln>
                <a:solidFill>
                  <a:srgbClr val="1D304F"/>
                </a:solidFill>
                <a:effectLst>
                  <a:outerShdw blurRad="38100" dist="25400" dir="5400000" algn="tl" rotWithShape="0">
                    <a:srgbClr val="C9DE8F">
                      <a:alpha val="43000"/>
                    </a:srgbClr>
                  </a:outerShdw>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711200" y="3810000"/>
            <a:ext cx="10472928" cy="1447800"/>
          </a:xfrm>
        </p:spPr>
        <p:txBody>
          <a:bodyPr lIns="0" rIns="18288"/>
          <a:lstStyle>
            <a:lvl1pPr marL="0" marR="45720" indent="0" algn="ctr">
              <a:buNone/>
              <a:defRPr>
                <a:solidFill>
                  <a:srgbClr val="1D304F"/>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pic>
        <p:nvPicPr>
          <p:cNvPr id="7" name="Picture 6" descr="public health logo.jpg"/>
          <p:cNvPicPr>
            <a:picLocks noChangeAspect="1"/>
          </p:cNvPicPr>
          <p:nvPr userDrawn="1"/>
        </p:nvPicPr>
        <p:blipFill>
          <a:blip r:embed="rId2" cstate="print">
            <a:clrChange>
              <a:clrFrom>
                <a:srgbClr val="FFFFFE"/>
              </a:clrFrom>
              <a:clrTo>
                <a:srgbClr val="FFFFFE">
                  <a:alpha val="0"/>
                </a:srgbClr>
              </a:clrTo>
            </a:clrChange>
          </a:blip>
          <a:stretch>
            <a:fillRect/>
          </a:stretch>
        </p:blipFill>
        <p:spPr>
          <a:xfrm>
            <a:off x="9347200" y="5793535"/>
            <a:ext cx="2641600" cy="980299"/>
          </a:xfrm>
          <a:prstGeom prst="rect">
            <a:avLst/>
          </a:prstGeom>
        </p:spPr>
      </p:pic>
    </p:spTree>
    <p:extLst>
      <p:ext uri="{BB962C8B-B14F-4D97-AF65-F5344CB8AC3E}">
        <p14:creationId xmlns:p14="http://schemas.microsoft.com/office/powerpoint/2010/main" val="392843704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754725"/>
          </a:xfrm>
        </p:spPr>
        <p:txBody>
          <a:bodyPr>
            <a:normAutofit/>
          </a:bodyPr>
          <a:lstStyle>
            <a:lvl1pPr>
              <a:defRPr sz="2800"/>
            </a:lvl1pPr>
            <a:lvl2pPr>
              <a:defRPr sz="2800"/>
            </a:lvl2pPr>
            <a:lvl3pPr>
              <a:defRPr sz="2400"/>
            </a:lvl3pPr>
            <a:lvl4pPr>
              <a:defRPr sz="2000"/>
            </a:lvl4pPr>
            <a:lvl5pPr>
              <a:defRPr sz="20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6197600" y="1600201"/>
            <a:ext cx="5384800" cy="4754725"/>
          </a:xfrm>
        </p:spPr>
        <p:txBody>
          <a:bodyPr>
            <a:normAutofit/>
          </a:bodyPr>
          <a:lstStyle>
            <a:lvl1pPr>
              <a:defRPr sz="2800"/>
            </a:lvl1pPr>
            <a:lvl2pPr>
              <a:defRPr sz="2800"/>
            </a:lvl2pPr>
            <a:lvl3pPr>
              <a:defRPr sz="2400"/>
            </a:lvl3pPr>
            <a:lvl4pPr>
              <a:defRPr sz="2000"/>
            </a:lvl4pPr>
            <a:lvl5pPr>
              <a:defRPr sz="20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Footer Placeholder 21"/>
          <p:cNvSpPr txBox="1">
            <a:spLocks/>
          </p:cNvSpPr>
          <p:nvPr userDrawn="1"/>
        </p:nvSpPr>
        <p:spPr>
          <a:xfrm>
            <a:off x="101600" y="6629400"/>
            <a:ext cx="119888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1CE0B4-D7B7-4EC9-90E8-89DCFDB729B9}" type="slidenum">
              <a:rPr lang="en-US" sz="800" smtClean="0">
                <a:solidFill>
                  <a:srgbClr val="1D304F"/>
                </a:solidFill>
              </a:rPr>
              <a:pPr algn="r"/>
              <a:t>‹#›</a:t>
            </a:fld>
            <a:endParaRPr lang="en-US" sz="800" dirty="0">
              <a:solidFill>
                <a:srgbClr val="1D304F"/>
              </a:solidFill>
            </a:endParaRPr>
          </a:p>
        </p:txBody>
      </p:sp>
      <p:sp>
        <p:nvSpPr>
          <p:cNvPr id="12" name="Title 1"/>
          <p:cNvSpPr>
            <a:spLocks noGrp="1"/>
          </p:cNvSpPr>
          <p:nvPr>
            <p:ph type="title"/>
          </p:nvPr>
        </p:nvSpPr>
        <p:spPr>
          <a:xfrm>
            <a:off x="609600" y="762000"/>
            <a:ext cx="10972800" cy="838200"/>
          </a:xfrm>
        </p:spPr>
        <p:txBody>
          <a:bodyPr anchor="t" anchorCtr="0"/>
          <a:lstStyle>
            <a:lvl1pPr>
              <a:defRPr sz="4400">
                <a:latin typeface="+mj-lt"/>
              </a:defRPr>
            </a:lvl1pPr>
          </a:lstStyle>
          <a:p>
            <a:r>
              <a:rPr kumimoji="0" lang="en-US" dirty="0"/>
              <a:t>Click to edit Master title style</a:t>
            </a:r>
          </a:p>
        </p:txBody>
      </p:sp>
    </p:spTree>
    <p:extLst>
      <p:ext uri="{BB962C8B-B14F-4D97-AF65-F5344CB8AC3E}">
        <p14:creationId xmlns:p14="http://schemas.microsoft.com/office/powerpoint/2010/main" val="36318395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754725"/>
          </a:xfrm>
        </p:spPr>
        <p:txBody>
          <a:bodyPr>
            <a:normAutofit/>
          </a:bodyPr>
          <a:lstStyle>
            <a:lvl1pPr>
              <a:defRPr sz="2800"/>
            </a:lvl1pPr>
            <a:lvl2pPr>
              <a:defRPr sz="2800"/>
            </a:lvl2pPr>
            <a:lvl3pPr>
              <a:defRPr sz="2400"/>
            </a:lvl3pPr>
            <a:lvl4pPr>
              <a:defRPr sz="2000"/>
            </a:lvl4pPr>
            <a:lvl5pPr>
              <a:defRPr sz="20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6197600" y="1600201"/>
            <a:ext cx="5384800" cy="4754725"/>
          </a:xfrm>
        </p:spPr>
        <p:txBody>
          <a:bodyPr>
            <a:normAutofit/>
          </a:bodyPr>
          <a:lstStyle>
            <a:lvl1pPr>
              <a:defRPr sz="2800"/>
            </a:lvl1pPr>
            <a:lvl2pPr>
              <a:defRPr sz="2800"/>
            </a:lvl2pPr>
            <a:lvl3pPr>
              <a:defRPr sz="2400"/>
            </a:lvl3pPr>
            <a:lvl4pPr>
              <a:defRPr sz="2000"/>
            </a:lvl4pPr>
            <a:lvl5pPr>
              <a:defRPr sz="20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Footer Placeholder 21"/>
          <p:cNvSpPr txBox="1">
            <a:spLocks/>
          </p:cNvSpPr>
          <p:nvPr userDrawn="1"/>
        </p:nvSpPr>
        <p:spPr>
          <a:xfrm>
            <a:off x="101600" y="6629400"/>
            <a:ext cx="11988800" cy="228600"/>
          </a:xfrm>
          <a:prstGeom prst="rect">
            <a:avLst/>
          </a:prstGeom>
        </p:spPr>
        <p:txBody>
          <a:bodyPr vert="horz" lIns="0" tIns="0" rIns="0" bIns="0" anchor="t" anchorCtr="0"/>
          <a:lstStyle>
            <a:defPPr>
              <a:defRPr lang="en-US"/>
            </a:defPPr>
            <a:lvl1pPr marL="0" algn="ctr" defTabSz="914400" rtl="0" eaLnBrk="1" latinLnBrk="0" hangingPunct="1">
              <a:defRPr kumimoji="0" sz="800" b="1" kern="1200">
                <a:solidFill>
                  <a:srgbClr val="1D304F"/>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A81CE0B4-D7B7-4EC9-90E8-89DCFDB729B9}" type="slidenum">
              <a:rPr lang="en-US" sz="800" smtClean="0">
                <a:solidFill>
                  <a:srgbClr val="1D304F"/>
                </a:solidFill>
              </a:rPr>
              <a:pPr algn="r"/>
              <a:t>‹#›</a:t>
            </a:fld>
            <a:endParaRPr lang="en-US" sz="800" dirty="0">
              <a:solidFill>
                <a:srgbClr val="1D304F"/>
              </a:solidFill>
            </a:endParaRPr>
          </a:p>
        </p:txBody>
      </p:sp>
      <p:sp>
        <p:nvSpPr>
          <p:cNvPr id="12" name="Title 1"/>
          <p:cNvSpPr>
            <a:spLocks noGrp="1"/>
          </p:cNvSpPr>
          <p:nvPr>
            <p:ph type="title"/>
          </p:nvPr>
        </p:nvSpPr>
        <p:spPr>
          <a:xfrm>
            <a:off x="609600" y="762000"/>
            <a:ext cx="10972800" cy="838200"/>
          </a:xfrm>
        </p:spPr>
        <p:txBody>
          <a:bodyPr anchor="t" anchorCtr="0"/>
          <a:lstStyle>
            <a:lvl1pPr>
              <a:defRPr sz="4400">
                <a:latin typeface="+mj-lt"/>
              </a:defRPr>
            </a:lvl1pPr>
          </a:lstStyle>
          <a:p>
            <a:r>
              <a:rPr kumimoji="0" lang="en-US" dirty="0"/>
              <a:t>Click to edit Master title style</a:t>
            </a:r>
          </a:p>
        </p:txBody>
      </p:sp>
    </p:spTree>
    <p:extLst>
      <p:ext uri="{BB962C8B-B14F-4D97-AF65-F5344CB8AC3E}">
        <p14:creationId xmlns:p14="http://schemas.microsoft.com/office/powerpoint/2010/main" val="3188939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normAutofit/>
          </a:bodyPr>
          <a:lstStyle>
            <a:lvl1pPr>
              <a:defRPr sz="4000" b="0">
                <a:solidFill>
                  <a:srgbClr val="01203D"/>
                </a:solidFill>
                <a:latin typeface="Grandview" panose="020B0502040204020203"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449580" y="1825625"/>
            <a:ext cx="11292840"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marL="684213" indent="-227013">
              <a:buFont typeface="Arial" panose="020B0604020202020204" pitchFamily="34" charset="0"/>
              <a:buChar char="•"/>
              <a:defRPr sz="2600">
                <a:latin typeface="Calibri" panose="020F0502020204030204" pitchFamily="34" charset="0"/>
                <a:cs typeface="Calibri" panose="020F0502020204030204" pitchFamily="34" charset="0"/>
              </a:defRPr>
            </a:lvl2pPr>
            <a:lvl3pPr marL="1143000" indent="-228600">
              <a:buClr>
                <a:schemeClr val="accent3"/>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Clr>
                <a:srgbClr val="62BCF0"/>
              </a:buClr>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a:extLst>
              <a:ext uri="{FF2B5EF4-FFF2-40B4-BE49-F238E27FC236}">
                <a16:creationId xmlns:a16="http://schemas.microsoft.com/office/drawing/2014/main" id="{4B2D15FF-EB90-4F7D-B6FD-2019C464A784}"/>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6" name="Slide Number Placeholder 5"/>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9226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8" name="Rectangle 7">
            <a:extLst>
              <a:ext uri="{FF2B5EF4-FFF2-40B4-BE49-F238E27FC236}">
                <a16:creationId xmlns:a16="http://schemas.microsoft.com/office/drawing/2014/main" id="{48B4FD96-7A12-4993-A52D-B6DCBB27843B}"/>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22" name="Slide Number Placeholder 21"/>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Content Placeholder 3"/>
          <p:cNvSpPr>
            <a:spLocks noGrp="1"/>
          </p:cNvSpPr>
          <p:nvPr>
            <p:ph sz="half" idx="13" hasCustomPrompt="1"/>
          </p:nvPr>
        </p:nvSpPr>
        <p:spPr>
          <a:xfrm>
            <a:off x="44957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7" name="Content Placeholder 3">
            <a:extLst>
              <a:ext uri="{FF2B5EF4-FFF2-40B4-BE49-F238E27FC236}">
                <a16:creationId xmlns:a16="http://schemas.microsoft.com/office/drawing/2014/main" id="{ADDDB79F-766B-4D2C-9E87-F20D153630F2}"/>
              </a:ext>
            </a:extLst>
          </p:cNvPr>
          <p:cNvSpPr>
            <a:spLocks noGrp="1"/>
          </p:cNvSpPr>
          <p:nvPr>
            <p:ph sz="half" idx="14" hasCustomPrompt="1"/>
          </p:nvPr>
        </p:nvSpPr>
        <p:spPr>
          <a:xfrm>
            <a:off x="6209489" y="1816060"/>
            <a:ext cx="5532931" cy="435133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121329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1292840" cy="1178471"/>
          </a:xfrm>
        </p:spPr>
        <p:txBody>
          <a:bodyPr/>
          <a:lstStyle>
            <a:lvl1pPr>
              <a:defRPr b="0">
                <a:latin typeface="Grandview" panose="020B0502040204020203" pitchFamily="34" charset="0"/>
              </a:defRPr>
            </a:lvl1pPr>
          </a:lstStyle>
          <a:p>
            <a:r>
              <a:rPr lang="en-US" dirty="0"/>
              <a:t>Click to edit Master title style</a:t>
            </a:r>
          </a:p>
        </p:txBody>
      </p:sp>
      <p:sp>
        <p:nvSpPr>
          <p:cNvPr id="6" name="Rectangle 5">
            <a:extLst>
              <a:ext uri="{FF2B5EF4-FFF2-40B4-BE49-F238E27FC236}">
                <a16:creationId xmlns:a16="http://schemas.microsoft.com/office/drawing/2014/main" id="{92C21BFD-6391-4F44-9F8F-2BE5ACA60AA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148999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2820CB-8F8E-409B-A387-17EDCBC1DC21}"/>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7" name="Slide Number Placeholder 6"/>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2"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3" name="Picture Placeholder 2"/>
          <p:cNvSpPr>
            <a:spLocks noGrp="1"/>
          </p:cNvSpPr>
          <p:nvPr>
            <p:ph type="pic" idx="1"/>
          </p:nvPr>
        </p:nvSpPr>
        <p:spPr>
          <a:xfrm>
            <a:off x="5183187" y="457201"/>
            <a:ext cx="6558097" cy="57004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3"/>
          <p:cNvSpPr>
            <a:spLocks noGrp="1"/>
          </p:cNvSpPr>
          <p:nvPr>
            <p:ph type="body" sz="half" idx="2"/>
          </p:nvPr>
        </p:nvSpPr>
        <p:spPr>
          <a:xfrm>
            <a:off x="466928" y="2122496"/>
            <a:ext cx="4305097" cy="403511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152083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0940AD-FF12-4F47-A750-EC9FBF989C23}"/>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
        <p:nvSpPr>
          <p:cNvPr id="13" name="Title 1"/>
          <p:cNvSpPr>
            <a:spLocks noGrp="1"/>
          </p:cNvSpPr>
          <p:nvPr>
            <p:ph type="title"/>
          </p:nvPr>
        </p:nvSpPr>
        <p:spPr>
          <a:xfrm>
            <a:off x="466928" y="457200"/>
            <a:ext cx="4305097" cy="1600200"/>
          </a:xfrm>
        </p:spPr>
        <p:txBody>
          <a:bodyPr anchor="b">
            <a:normAutofit/>
          </a:bodyPr>
          <a:lstStyle>
            <a:lvl1pPr algn="l">
              <a:defRPr sz="3600" b="0">
                <a:latin typeface="Grandview" panose="020B0502040204020203" pitchFamily="34" charset="0"/>
              </a:defRPr>
            </a:lvl1pPr>
          </a:lstStyle>
          <a:p>
            <a:r>
              <a:rPr lang="en-US" dirty="0"/>
              <a:t>Click to edit Master title style</a:t>
            </a:r>
          </a:p>
        </p:txBody>
      </p:sp>
      <p:sp>
        <p:nvSpPr>
          <p:cNvPr id="15" name="Text Placeholder 3"/>
          <p:cNvSpPr>
            <a:spLocks noGrp="1"/>
          </p:cNvSpPr>
          <p:nvPr>
            <p:ph type="body" sz="half" idx="2"/>
          </p:nvPr>
        </p:nvSpPr>
        <p:spPr>
          <a:xfrm>
            <a:off x="466928" y="2101956"/>
            <a:ext cx="4305097" cy="4055652"/>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Content Placeholder 3">
            <a:extLst>
              <a:ext uri="{FF2B5EF4-FFF2-40B4-BE49-F238E27FC236}">
                <a16:creationId xmlns:a16="http://schemas.microsoft.com/office/drawing/2014/main" id="{49F177C8-FDAB-4A82-B30F-707BD0C9945C}"/>
              </a:ext>
            </a:extLst>
          </p:cNvPr>
          <p:cNvSpPr>
            <a:spLocks noGrp="1"/>
          </p:cNvSpPr>
          <p:nvPr>
            <p:ph sz="half" idx="14" hasCustomPrompt="1"/>
          </p:nvPr>
        </p:nvSpPr>
        <p:spPr>
          <a:xfrm>
            <a:off x="5200073" y="457200"/>
            <a:ext cx="6542347" cy="5700408"/>
          </a:xfrm>
        </p:spPr>
        <p:txBody>
          <a:bodyPr/>
          <a:lstStyle>
            <a:lvl1pPr marL="341313" indent="-341313">
              <a:buClr>
                <a:srgbClr val="92D050"/>
              </a:buClr>
              <a:buSzPct val="100000"/>
              <a:buFontTx/>
              <a:buBlip>
                <a:blip r:embed="rId2"/>
              </a:buBlip>
              <a:defRPr>
                <a:latin typeface="Calibri" panose="020F0502020204030204" pitchFamily="34" charset="0"/>
                <a:cs typeface="Calibri" panose="020F0502020204030204" pitchFamily="34" charset="0"/>
              </a:defRPr>
            </a:lvl1pPr>
            <a:lvl2pPr>
              <a:defRPr sz="2600">
                <a:latin typeface="Calibri" panose="020F0502020204030204" pitchFamily="34" charset="0"/>
                <a:cs typeface="Calibri" panose="020F0502020204030204" pitchFamily="34" charset="0"/>
              </a:defRPr>
            </a:lvl2pPr>
            <a:lvl3pPr marL="1143000" indent="-228600">
              <a:buClr>
                <a:srgbClr val="92D050"/>
              </a:buClr>
              <a:buSzPct val="125000"/>
              <a:buFont typeface="Arial" panose="020B0604020202020204" pitchFamily="34" charset="0"/>
              <a:buChar char="•"/>
              <a:defRPr sz="2400">
                <a:latin typeface="Calibri" panose="020F0502020204030204" pitchFamily="34" charset="0"/>
                <a:cs typeface="Calibri" panose="020F0502020204030204" pitchFamily="34" charset="0"/>
              </a:defRPr>
            </a:lvl3pPr>
            <a:lvl4pPr marL="1600200" indent="-228600">
              <a:buFont typeface="Wingdings" panose="05000000000000000000" pitchFamily="2" charset="2"/>
              <a:buChar char="§"/>
              <a:defRPr sz="2200">
                <a:latin typeface="Calibri" panose="020F0502020204030204" pitchFamily="34" charset="0"/>
                <a:cs typeface="Calibri" panose="020F0502020204030204" pitchFamily="34" charset="0"/>
              </a:defRPr>
            </a:lvl4pPr>
            <a:lvl5pPr marL="2057400" indent="-228600">
              <a:buClr>
                <a:schemeClr val="accent3"/>
              </a:buClr>
              <a:buSzPct val="125000"/>
              <a:buFont typeface="Wingdings" panose="05000000000000000000" pitchFamily="2" charset="2"/>
              <a:buChar char="§"/>
              <a:defRPr sz="200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Tree>
    <p:extLst>
      <p:ext uri="{BB962C8B-B14F-4D97-AF65-F5344CB8AC3E}">
        <p14:creationId xmlns:p14="http://schemas.microsoft.com/office/powerpoint/2010/main" val="3613486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Info - single present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9C030F5-6F3E-44D7-8269-345BAC00E018}"/>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11292840"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16" name="Slide Number Placeholder 4">
            <a:extLst>
              <a:ext uri="{FF2B5EF4-FFF2-40B4-BE49-F238E27FC236}">
                <a16:creationId xmlns:a16="http://schemas.microsoft.com/office/drawing/2014/main" id="{88B09F87-73E6-4150-B1E3-45C8D7CE53DA}"/>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22" name="Group 21">
            <a:extLst>
              <a:ext uri="{FF2B5EF4-FFF2-40B4-BE49-F238E27FC236}">
                <a16:creationId xmlns:a16="http://schemas.microsoft.com/office/drawing/2014/main" id="{E0F9AF5C-7C35-E789-5E04-BF6A322AEC4E}"/>
              </a:ext>
            </a:extLst>
          </p:cNvPr>
          <p:cNvGrpSpPr/>
          <p:nvPr userDrawn="1"/>
        </p:nvGrpSpPr>
        <p:grpSpPr>
          <a:xfrm>
            <a:off x="446252" y="4426502"/>
            <a:ext cx="11296168" cy="1828800"/>
            <a:chOff x="446252" y="4426502"/>
            <a:chExt cx="11296168" cy="1828800"/>
          </a:xfrm>
        </p:grpSpPr>
        <p:pic>
          <p:nvPicPr>
            <p:cNvPr id="23" name="Picture 22">
              <a:extLst>
                <a:ext uri="{FF2B5EF4-FFF2-40B4-BE49-F238E27FC236}">
                  <a16:creationId xmlns:a16="http://schemas.microsoft.com/office/drawing/2014/main" id="{B5E5EA08-0C80-2B6F-46B7-F779CA8EBA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4" name="Graphic 23">
              <a:extLst>
                <a:ext uri="{FF2B5EF4-FFF2-40B4-BE49-F238E27FC236}">
                  <a16:creationId xmlns:a16="http://schemas.microsoft.com/office/drawing/2014/main" id="{4ACD68C1-1136-B6E3-A260-2E88F0875FF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5" name="Picture 24" descr="Logo&#10;&#10;Description automatically generated">
              <a:extLst>
                <a:ext uri="{FF2B5EF4-FFF2-40B4-BE49-F238E27FC236}">
                  <a16:creationId xmlns:a16="http://schemas.microsoft.com/office/drawing/2014/main" id="{79B54700-8017-A547-1682-89C0FEB3A4A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146946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Info - two presenters">
    <p:spTree>
      <p:nvGrpSpPr>
        <p:cNvPr id="1" name=""/>
        <p:cNvGrpSpPr/>
        <p:nvPr/>
      </p:nvGrpSpPr>
      <p:grpSpPr>
        <a:xfrm>
          <a:off x="0" y="0"/>
          <a:ext cx="0" cy="0"/>
          <a:chOff x="0" y="0"/>
          <a:chExt cx="0" cy="0"/>
        </a:xfrm>
      </p:grpSpPr>
      <p:sp>
        <p:nvSpPr>
          <p:cNvPr id="11" name="Text Placeholder 35"/>
          <p:cNvSpPr>
            <a:spLocks noGrp="1"/>
          </p:cNvSpPr>
          <p:nvPr>
            <p:ph type="body" sz="quarter" idx="15" hasCustomPrompt="1"/>
          </p:nvPr>
        </p:nvSpPr>
        <p:spPr>
          <a:xfrm>
            <a:off x="449580" y="3610817"/>
            <a:ext cx="11292840" cy="460258"/>
          </a:xfrm>
          <a:noFill/>
        </p:spPr>
        <p:txBody>
          <a:bodyPr anchor="ctr">
            <a:normAutofit/>
          </a:bodyPr>
          <a:lstStyle>
            <a:lvl1pPr marL="0" indent="0" algn="ctr">
              <a:buNone/>
              <a:defRPr sz="2200" b="1">
                <a:solidFill>
                  <a:srgbClr val="01203D"/>
                </a:solidFill>
                <a:latin typeface="Grandview" panose="020B0502040204020203"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chfs.ky.gov/agencies/DPH</a:t>
            </a:r>
          </a:p>
        </p:txBody>
      </p:sp>
      <p:sp>
        <p:nvSpPr>
          <p:cNvPr id="12" name="Rectangle 11"/>
          <p:cNvSpPr/>
          <p:nvPr userDrawn="1"/>
        </p:nvSpPr>
        <p:spPr>
          <a:xfrm>
            <a:off x="449580" y="1034810"/>
            <a:ext cx="11292840" cy="769441"/>
          </a:xfrm>
          <a:prstGeom prst="rect">
            <a:avLst/>
          </a:prstGeom>
        </p:spPr>
        <p:txBody>
          <a:bodyPr wrap="square">
            <a:spAutoFit/>
          </a:bodyPr>
          <a:lstStyle/>
          <a:p>
            <a:pPr lvl="0" algn="ctr"/>
            <a:r>
              <a:rPr lang="en-US" sz="4400" b="0" dirty="0">
                <a:solidFill>
                  <a:srgbClr val="01203D"/>
                </a:solidFill>
                <a:latin typeface="Grandview" panose="020B0502040204020203" pitchFamily="34" charset="0"/>
              </a:rPr>
              <a:t>Thank you!</a:t>
            </a:r>
          </a:p>
        </p:txBody>
      </p:sp>
      <p:sp>
        <p:nvSpPr>
          <p:cNvPr id="13" name="Text Placeholder 35"/>
          <p:cNvSpPr>
            <a:spLocks noGrp="1"/>
          </p:cNvSpPr>
          <p:nvPr>
            <p:ph type="body" sz="quarter" idx="14" hasCustomPrompt="1"/>
          </p:nvPr>
        </p:nvSpPr>
        <p:spPr>
          <a:xfrm>
            <a:off x="449580" y="1804251"/>
            <a:ext cx="5551827" cy="1719211"/>
          </a:xfrm>
        </p:spPr>
        <p:txBody>
          <a:bodyPr anchor="t"/>
          <a:lstStyle>
            <a:lvl1pPr marL="0" indent="0" algn="ctr">
              <a:buNone/>
              <a:defRPr baseline="0">
                <a:solidFill>
                  <a:schemeClr val="tx1"/>
                </a:solidFill>
                <a:latin typeface="Calibri" panose="020F0502020204030204" pitchFamily="34" charset="0"/>
                <a:cs typeface="Calibri" panose="020F050202020403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presenter name, phone, email</a:t>
            </a:r>
          </a:p>
        </p:txBody>
      </p:sp>
      <p:sp>
        <p:nvSpPr>
          <p:cNvPr id="3" name="Text Placeholder 2"/>
          <p:cNvSpPr>
            <a:spLocks noGrp="1"/>
          </p:cNvSpPr>
          <p:nvPr>
            <p:ph type="body" sz="quarter" idx="16" hasCustomPrompt="1"/>
          </p:nvPr>
        </p:nvSpPr>
        <p:spPr>
          <a:xfrm>
            <a:off x="6103936" y="1804226"/>
            <a:ext cx="5638483" cy="1719262"/>
          </a:xfrm>
        </p:spPr>
        <p:txBody>
          <a:bodyPr/>
          <a:lstStyle>
            <a:lvl1pPr marL="0" indent="0" algn="ctr">
              <a:buNone/>
              <a:defRPr baseline="0">
                <a:latin typeface="Calibri" panose="020F0502020204030204" pitchFamily="34" charset="0"/>
                <a:cs typeface="Calibri" panose="020F0502020204030204" pitchFamily="34" charset="0"/>
              </a:defRPr>
            </a:lvl1pPr>
            <a:lvl2pPr marL="457200" indent="0">
              <a:buNone/>
              <a:defRPr>
                <a:latin typeface="Calibri Light" panose="020F0302020204030204" pitchFamily="34" charset="0"/>
              </a:defRPr>
            </a:lvl2pPr>
            <a:lvl3pPr marL="914400" indent="0">
              <a:buNone/>
              <a:defRPr>
                <a:latin typeface="Calibri Light" panose="020F0302020204030204" pitchFamily="34" charset="0"/>
              </a:defRPr>
            </a:lvl3pPr>
            <a:lvl4pPr marL="1371600" indent="0">
              <a:buNone/>
              <a:defRPr>
                <a:latin typeface="Calibri Light" panose="020F0302020204030204" pitchFamily="34" charset="0"/>
              </a:defRPr>
            </a:lvl4pPr>
            <a:lvl5pPr marL="1828800" indent="0">
              <a:buNone/>
              <a:defRPr>
                <a:latin typeface="Calibri Light" panose="020F0302020204030204" pitchFamily="34" charset="0"/>
              </a:defRPr>
            </a:lvl5pPr>
          </a:lstStyle>
          <a:p>
            <a:pPr lvl="0"/>
            <a:r>
              <a:rPr lang="en-US" dirty="0"/>
              <a:t>Click to edit second presenter name, phone, email</a:t>
            </a:r>
          </a:p>
        </p:txBody>
      </p:sp>
      <p:sp>
        <p:nvSpPr>
          <p:cNvPr id="17" name="Rectangle 16">
            <a:extLst>
              <a:ext uri="{FF2B5EF4-FFF2-40B4-BE49-F238E27FC236}">
                <a16:creationId xmlns:a16="http://schemas.microsoft.com/office/drawing/2014/main" id="{32523B51-82E5-44C1-BD62-ECE0BBA1F480}"/>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16" name="Slide Number Placeholder 4">
            <a:extLst>
              <a:ext uri="{FF2B5EF4-FFF2-40B4-BE49-F238E27FC236}">
                <a16:creationId xmlns:a16="http://schemas.microsoft.com/office/drawing/2014/main" id="{656B23F0-6900-4B02-939A-6FE61AF4A8E4}"/>
              </a:ext>
            </a:extLst>
          </p:cNvPr>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grpSp>
        <p:nvGrpSpPr>
          <p:cNvPr id="15" name="Group 14">
            <a:extLst>
              <a:ext uri="{FF2B5EF4-FFF2-40B4-BE49-F238E27FC236}">
                <a16:creationId xmlns:a16="http://schemas.microsoft.com/office/drawing/2014/main" id="{49603730-3403-03DD-31C4-6B84628876D2}"/>
              </a:ext>
            </a:extLst>
          </p:cNvPr>
          <p:cNvGrpSpPr/>
          <p:nvPr userDrawn="1"/>
        </p:nvGrpSpPr>
        <p:grpSpPr>
          <a:xfrm>
            <a:off x="446252" y="4426502"/>
            <a:ext cx="11296168" cy="1828800"/>
            <a:chOff x="446252" y="4426502"/>
            <a:chExt cx="11296168" cy="1828800"/>
          </a:xfrm>
        </p:grpSpPr>
        <p:pic>
          <p:nvPicPr>
            <p:cNvPr id="18" name="Picture 17">
              <a:extLst>
                <a:ext uri="{FF2B5EF4-FFF2-40B4-BE49-F238E27FC236}">
                  <a16:creationId xmlns:a16="http://schemas.microsoft.com/office/drawing/2014/main" id="{26E62308-8BFF-BF47-A508-EAE4F17147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252" y="4583903"/>
              <a:ext cx="3132289" cy="1371600"/>
            </a:xfrm>
            <a:prstGeom prst="rect">
              <a:avLst/>
            </a:prstGeom>
          </p:spPr>
        </p:pic>
        <p:pic>
          <p:nvPicPr>
            <p:cNvPr id="21" name="Graphic 20">
              <a:extLst>
                <a:ext uri="{FF2B5EF4-FFF2-40B4-BE49-F238E27FC236}">
                  <a16:creationId xmlns:a16="http://schemas.microsoft.com/office/drawing/2014/main" id="{CD83FAB4-E3F9-DC00-FCFC-A48AF38F3C1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65558" y="4426502"/>
              <a:ext cx="1860885" cy="1828800"/>
            </a:xfrm>
            <a:prstGeom prst="rect">
              <a:avLst/>
            </a:prstGeom>
          </p:spPr>
        </p:pic>
        <p:pic>
          <p:nvPicPr>
            <p:cNvPr id="22" name="Picture 21" descr="Logo&#10;&#10;Description automatically generated">
              <a:extLst>
                <a:ext uri="{FF2B5EF4-FFF2-40B4-BE49-F238E27FC236}">
                  <a16:creationId xmlns:a16="http://schemas.microsoft.com/office/drawing/2014/main" id="{1390A36E-B602-C30C-0EEF-32152E16743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26599" y="4657789"/>
              <a:ext cx="2715821" cy="1371600"/>
            </a:xfrm>
            <a:prstGeom prst="rect">
              <a:avLst/>
            </a:prstGeom>
          </p:spPr>
        </p:pic>
      </p:grpSp>
    </p:spTree>
    <p:extLst>
      <p:ext uri="{BB962C8B-B14F-4D97-AF65-F5344CB8AC3E}">
        <p14:creationId xmlns:p14="http://schemas.microsoft.com/office/powerpoint/2010/main" val="425631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2D80AB-F181-4FAB-B9C1-B5370E995CAD}"/>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
        <p:nvSpPr>
          <p:cNvPr id="5" name="Slide Number Placeholder 4"/>
          <p:cNvSpPr>
            <a:spLocks noGrp="1"/>
          </p:cNvSpPr>
          <p:nvPr>
            <p:ph type="sldNum" sz="quarter" idx="12"/>
          </p:nvPr>
        </p:nvSpPr>
        <p:spPr>
          <a:xfrm>
            <a:off x="11428579" y="6538088"/>
            <a:ext cx="695325" cy="251816"/>
          </a:xfrm>
        </p:spPr>
        <p:txBody>
          <a:bodyPr/>
          <a:lstStyle>
            <a:lvl1pPr>
              <a:defRPr sz="1200" b="0">
                <a:solidFill>
                  <a:srgbClr val="01203D"/>
                </a:solidFill>
                <a:latin typeface="Gotham Bold" pitchFamily="50" charset="0"/>
              </a:defRPr>
            </a:lvl1pPr>
          </a:lstStyle>
          <a:p>
            <a:fld id="{ABB8925F-B6BB-49B0-9469-5285B9C99CB3}" type="slidenum">
              <a:rPr lang="en-US" smtClean="0"/>
              <a:pPr/>
              <a:t>‹#›</a:t>
            </a:fld>
            <a:endParaRPr lang="en-US" dirty="0"/>
          </a:p>
        </p:txBody>
      </p:sp>
    </p:spTree>
    <p:extLst>
      <p:ext uri="{BB962C8B-B14F-4D97-AF65-F5344CB8AC3E}">
        <p14:creationId xmlns:p14="http://schemas.microsoft.com/office/powerpoint/2010/main" val="342998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17847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353799" y="6514978"/>
            <a:ext cx="695325" cy="251816"/>
          </a:xfrm>
          <a:prstGeom prst="rect">
            <a:avLst/>
          </a:prstGeom>
        </p:spPr>
        <p:txBody>
          <a:bodyPr vert="horz" lIns="91440" tIns="45720" rIns="91440" bIns="45720" rtlCol="0" anchor="ctr"/>
          <a:lstStyle>
            <a:lvl1pPr algn="r">
              <a:defRPr sz="1200" b="0">
                <a:solidFill>
                  <a:schemeClr val="tx1"/>
                </a:solidFill>
                <a:latin typeface="Gotham Bold" pitchFamily="50" charset="0"/>
              </a:defRPr>
            </a:lvl1pPr>
          </a:lstStyle>
          <a:p>
            <a:fld id="{ABB8925F-B6BB-49B0-9469-5285B9C99CB3}" type="slidenum">
              <a:rPr lang="en-US" smtClean="0"/>
              <a:pPr/>
              <a:t>‹#›</a:t>
            </a:fld>
            <a:endParaRPr lang="en-US" dirty="0"/>
          </a:p>
        </p:txBody>
      </p:sp>
      <p:sp>
        <p:nvSpPr>
          <p:cNvPr id="36" name="Title 5"/>
          <p:cNvSpPr txBox="1">
            <a:spLocks/>
          </p:cNvSpPr>
          <p:nvPr userDrawn="1"/>
        </p:nvSpPr>
        <p:spPr>
          <a:xfrm>
            <a:off x="754966" y="1415668"/>
            <a:ext cx="10668000" cy="5275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algn="ctr"/>
            <a:endParaRPr lang="en-US" sz="3400" b="0" dirty="0">
              <a:latin typeface="Calibri Light" panose="020F0302020204030204" pitchFamily="34" charset="0"/>
            </a:endParaRPr>
          </a:p>
        </p:txBody>
      </p:sp>
      <p:sp>
        <p:nvSpPr>
          <p:cNvPr id="8" name="Rectangle 7">
            <a:extLst>
              <a:ext uri="{FF2B5EF4-FFF2-40B4-BE49-F238E27FC236}">
                <a16:creationId xmlns:a16="http://schemas.microsoft.com/office/drawing/2014/main" id="{DABA7BD1-C1CF-4AD3-8673-292155A31C89}"/>
              </a:ext>
            </a:extLst>
          </p:cNvPr>
          <p:cNvSpPr/>
          <p:nvPr userDrawn="1"/>
        </p:nvSpPr>
        <p:spPr>
          <a:xfrm>
            <a:off x="0" y="6446520"/>
            <a:ext cx="12192000" cy="411480"/>
          </a:xfrm>
          <a:prstGeom prst="rect">
            <a:avLst/>
          </a:prstGeom>
          <a:gradFill>
            <a:gsLst>
              <a:gs pos="10000">
                <a:srgbClr val="62BCF0"/>
              </a:gs>
              <a:gs pos="70000">
                <a:srgbClr val="01203D"/>
              </a:gs>
              <a:gs pos="30000">
                <a:srgbClr val="01203D"/>
              </a:gs>
              <a:gs pos="90000">
                <a:srgbClr val="84BC49">
                  <a:lumMod val="10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lumMod val="20000"/>
                    <a:lumOff val="80000"/>
                  </a:schemeClr>
                </a:solidFill>
              </a:rPr>
              <a:t>Kentucky Department for Public Health</a:t>
            </a:r>
          </a:p>
        </p:txBody>
      </p:sp>
    </p:spTree>
    <p:extLst>
      <p:ext uri="{BB962C8B-B14F-4D97-AF65-F5344CB8AC3E}">
        <p14:creationId xmlns:p14="http://schemas.microsoft.com/office/powerpoint/2010/main" val="4135534529"/>
      </p:ext>
    </p:extLst>
  </p:cSld>
  <p:clrMap bg1="lt1" tx1="dk1" bg2="lt2" tx2="dk2" accent1="accent1" accent2="accent2" accent3="accent3" accent4="accent4" accent5="accent5" accent6="accent6" hlink="hlink" folHlink="folHlink"/>
  <p:sldLayoutIdLst>
    <p:sldLayoutId id="2147483747" r:id="rId1"/>
    <p:sldLayoutId id="2147483750" r:id="rId2"/>
    <p:sldLayoutId id="2147483752" r:id="rId3"/>
    <p:sldLayoutId id="2147483751" r:id="rId4"/>
    <p:sldLayoutId id="2147483748" r:id="rId5"/>
    <p:sldLayoutId id="2147483749" r:id="rId6"/>
    <p:sldLayoutId id="2147483755" r:id="rId7"/>
    <p:sldLayoutId id="2147483740" r:id="rId8"/>
    <p:sldLayoutId id="2147483757" r:id="rId9"/>
    <p:sldLayoutId id="2147483735" r:id="rId10"/>
    <p:sldLayoutId id="2147483729" r:id="rId11"/>
    <p:sldLayoutId id="2147483737" r:id="rId12"/>
    <p:sldLayoutId id="2147483730" r:id="rId13"/>
    <p:sldLayoutId id="2147483739" r:id="rId14"/>
    <p:sldLayoutId id="2147483734" r:id="rId15"/>
    <p:sldLayoutId id="2147483758" r:id="rId16"/>
    <p:sldLayoutId id="2147483759" r:id="rId17"/>
    <p:sldLayoutId id="2147483760"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lnSpc>
          <a:spcPct val="90000"/>
        </a:lnSpc>
        <a:spcBef>
          <a:spcPct val="0"/>
        </a:spcBef>
        <a:buNone/>
        <a:defRPr sz="4000" b="0" kern="1200">
          <a:solidFill>
            <a:srgbClr val="01203D"/>
          </a:solidFill>
          <a:latin typeface="Grandview" panose="020B0502040204020203" pitchFamily="34" charset="0"/>
          <a:ea typeface="+mj-ea"/>
          <a:cs typeface="+mj-cs"/>
        </a:defRPr>
      </a:lvl1pPr>
    </p:titleStyle>
    <p:bodyStyle>
      <a:lvl1pPr marL="341313" indent="-341313" algn="l" defTabSz="914400" rtl="0" eaLnBrk="1" latinLnBrk="0" hangingPunct="1">
        <a:lnSpc>
          <a:spcPct val="90000"/>
        </a:lnSpc>
        <a:spcBef>
          <a:spcPts val="1000"/>
        </a:spcBef>
        <a:buClr>
          <a:srgbClr val="92D050"/>
        </a:buClr>
        <a:buSzPct val="100000"/>
        <a:buFontTx/>
        <a:buBlip>
          <a:blip r:embed="rId20"/>
        </a:buBlip>
        <a:defRPr sz="2800" kern="1200">
          <a:solidFill>
            <a:srgbClr val="00000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rgbClr val="62BCF0"/>
        </a:buClr>
        <a:buSzPct val="125000"/>
        <a:buFont typeface="Arial" panose="020B0604020202020204" pitchFamily="34" charset="0"/>
        <a:buChar char="•"/>
        <a:defRPr sz="2600" kern="1200">
          <a:solidFill>
            <a:srgbClr val="00000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rgbClr val="01203D"/>
        </a:buClr>
        <a:buSzPct val="85000"/>
        <a:buFont typeface="Courier New" panose="02070309020205020404" pitchFamily="49" charset="0"/>
        <a:buChar char="o"/>
        <a:defRPr sz="2400" kern="1200">
          <a:solidFill>
            <a:srgbClr val="00000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rgbClr val="62BCF0"/>
        </a:buClr>
        <a:buSzPct val="125000"/>
        <a:buFont typeface="Wingdings" panose="05000000000000000000" pitchFamily="2" charset="2"/>
        <a:buChar char="§"/>
        <a:defRPr sz="2200" kern="1200">
          <a:solidFill>
            <a:srgbClr val="00000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rgbClr val="01203D"/>
        </a:buClr>
        <a:buSzPct val="65000"/>
        <a:buFont typeface="Wingdings" panose="05000000000000000000" pitchFamily="2" charset="2"/>
        <a:buChar char="q"/>
        <a:defRPr sz="2000" kern="1200">
          <a:solidFill>
            <a:srgbClr val="00000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7F475-5D53-472E-02F1-F77612838FBA}"/>
              </a:ext>
            </a:extLst>
          </p:cNvPr>
          <p:cNvSpPr>
            <a:spLocks noGrp="1"/>
          </p:cNvSpPr>
          <p:nvPr>
            <p:ph type="ctrTitle"/>
          </p:nvPr>
        </p:nvSpPr>
        <p:spPr/>
        <p:txBody>
          <a:bodyPr/>
          <a:lstStyle/>
          <a:p>
            <a:r>
              <a:rPr lang="en-US" dirty="0"/>
              <a:t>HPV and Dentistry: </a:t>
            </a:r>
            <a:br>
              <a:rPr lang="en-US" dirty="0"/>
            </a:br>
            <a:r>
              <a:rPr lang="en-US" dirty="0"/>
              <a:t>Being Uncomfortable Using the Facts</a:t>
            </a:r>
          </a:p>
        </p:txBody>
      </p:sp>
      <p:sp>
        <p:nvSpPr>
          <p:cNvPr id="3" name="Subtitle 2">
            <a:extLst>
              <a:ext uri="{FF2B5EF4-FFF2-40B4-BE49-F238E27FC236}">
                <a16:creationId xmlns:a16="http://schemas.microsoft.com/office/drawing/2014/main" id="{0A9FB177-E0B9-ADD2-DB94-66BB682A2337}"/>
              </a:ext>
            </a:extLst>
          </p:cNvPr>
          <p:cNvSpPr>
            <a:spLocks noGrp="1"/>
          </p:cNvSpPr>
          <p:nvPr>
            <p:ph type="subTitle" idx="1"/>
          </p:nvPr>
        </p:nvSpPr>
        <p:spPr/>
        <p:txBody>
          <a:bodyPr/>
          <a:lstStyle/>
          <a:p>
            <a:r>
              <a:rPr lang="en-US" dirty="0"/>
              <a:t>Julie Watts McKee, DMD</a:t>
            </a:r>
          </a:p>
        </p:txBody>
      </p:sp>
      <p:sp>
        <p:nvSpPr>
          <p:cNvPr id="4" name="Text Placeholder 3">
            <a:extLst>
              <a:ext uri="{FF2B5EF4-FFF2-40B4-BE49-F238E27FC236}">
                <a16:creationId xmlns:a16="http://schemas.microsoft.com/office/drawing/2014/main" id="{09DBF9EA-FF51-D41F-BE37-162CBB44FB5F}"/>
              </a:ext>
            </a:extLst>
          </p:cNvPr>
          <p:cNvSpPr>
            <a:spLocks noGrp="1"/>
          </p:cNvSpPr>
          <p:nvPr>
            <p:ph type="body" sz="quarter" idx="10"/>
          </p:nvPr>
        </p:nvSpPr>
        <p:spPr/>
        <p:txBody>
          <a:bodyPr/>
          <a:lstStyle/>
          <a:p>
            <a:r>
              <a:rPr lang="en-US" dirty="0"/>
              <a:t>April 13, 2023</a:t>
            </a:r>
          </a:p>
        </p:txBody>
      </p:sp>
      <p:sp>
        <p:nvSpPr>
          <p:cNvPr id="5" name="Text Placeholder 4">
            <a:extLst>
              <a:ext uri="{FF2B5EF4-FFF2-40B4-BE49-F238E27FC236}">
                <a16:creationId xmlns:a16="http://schemas.microsoft.com/office/drawing/2014/main" id="{5B222397-5557-F08E-DE8A-39CFB677955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7070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The Virus and Cancer</a:t>
            </a:r>
          </a:p>
        </p:txBody>
      </p:sp>
      <p:sp>
        <p:nvSpPr>
          <p:cNvPr id="3" name="Content Placeholder 2"/>
          <p:cNvSpPr>
            <a:spLocks noGrp="1"/>
          </p:cNvSpPr>
          <p:nvPr>
            <p:ph idx="1"/>
          </p:nvPr>
        </p:nvSpPr>
        <p:spPr>
          <a:xfrm>
            <a:off x="1967630" y="1575148"/>
            <a:ext cx="8229600" cy="4724400"/>
          </a:xfrm>
        </p:spPr>
        <p:txBody>
          <a:bodyPr>
            <a:normAutofit/>
          </a:bodyPr>
          <a:lstStyle/>
          <a:p>
            <a:pPr marL="0">
              <a:lnSpc>
                <a:spcPct val="107000"/>
              </a:lnSpc>
              <a:spcBef>
                <a:spcPts val="0"/>
              </a:spcBef>
            </a:pPr>
            <a:r>
              <a:rPr lang="en-US" dirty="0">
                <a:solidFill>
                  <a:srgbClr val="231F20"/>
                </a:solidFill>
                <a:ea typeface="Calibri" panose="020F0502020204030204" pitchFamily="34" charset="0"/>
                <a:cs typeface="MyriadPro-Light"/>
              </a:rPr>
              <a:t>The majority of head-and-neck HPV related</a:t>
            </a:r>
            <a:endParaRPr lang="en-US" dirty="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solidFill>
                  <a:srgbClr val="231F20"/>
                </a:solidFill>
                <a:ea typeface="Calibri" panose="020F0502020204030204" pitchFamily="34" charset="0"/>
                <a:cs typeface="MyriadPro-Light"/>
              </a:rPr>
              <a:t>	cancers are located in the oropharynx</a:t>
            </a:r>
            <a:endParaRPr lang="en-US" dirty="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dirty="0">
                <a:solidFill>
                  <a:srgbClr val="231F20"/>
                </a:solidFill>
                <a:ea typeface="Calibri" panose="020F0502020204030204" pitchFamily="34" charset="0"/>
                <a:cs typeface="MyriadPro-Light"/>
              </a:rPr>
              <a:t>	(mostly tonsils and base of the tongue).</a:t>
            </a:r>
            <a:endParaRPr lang="en-US" dirty="0">
              <a:ea typeface="Calibri" panose="020F0502020204030204" pitchFamily="34" charset="0"/>
              <a:cs typeface="Times New Roman" panose="02020603050405020304" pitchFamily="18" charset="0"/>
            </a:endParaRPr>
          </a:p>
          <a:p>
            <a:r>
              <a:rPr lang="en-US" dirty="0"/>
              <a:t>The fastest growing segment of the HPV-	related OPC population is healthy, non-smokers in the 25-50 age range. </a:t>
            </a:r>
          </a:p>
          <a:p>
            <a:pPr lvl="2"/>
            <a:r>
              <a:rPr lang="en-US" dirty="0"/>
              <a:t>White, non-smoking males age 35 to 55 are most at risk, more than two to one over females.</a:t>
            </a:r>
          </a:p>
          <a:p>
            <a:endParaRPr lang="en-US" dirty="0"/>
          </a:p>
        </p:txBody>
      </p:sp>
    </p:spTree>
    <p:extLst>
      <p:ext uri="{BB962C8B-B14F-4D97-AF65-F5344CB8AC3E}">
        <p14:creationId xmlns:p14="http://schemas.microsoft.com/office/powerpoint/2010/main" val="69105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447800"/>
          </a:xfrm>
        </p:spPr>
        <p:txBody>
          <a:bodyPr>
            <a:normAutofit fontScale="90000"/>
          </a:bodyPr>
          <a:lstStyle/>
          <a:p>
            <a:r>
              <a:rPr lang="en-US" dirty="0"/>
              <a:t>Facts:  The Virus, Cancers and Transmission</a:t>
            </a:r>
            <a:br>
              <a:rPr lang="en-US" dirty="0"/>
            </a:br>
            <a:endParaRPr lang="en-US" dirty="0"/>
          </a:p>
        </p:txBody>
      </p:sp>
      <p:sp>
        <p:nvSpPr>
          <p:cNvPr id="3" name="Content Placeholder 2"/>
          <p:cNvSpPr>
            <a:spLocks noGrp="1"/>
          </p:cNvSpPr>
          <p:nvPr>
            <p:ph idx="1"/>
          </p:nvPr>
        </p:nvSpPr>
        <p:spPr>
          <a:xfrm>
            <a:off x="1981200" y="2362200"/>
            <a:ext cx="8229600" cy="3962400"/>
          </a:xfrm>
        </p:spPr>
        <p:txBody>
          <a:bodyPr/>
          <a:lstStyle/>
          <a:p>
            <a:r>
              <a:rPr lang="en-US" dirty="0"/>
              <a:t>The major transmission is through intimate contact, including various sexual practices.  </a:t>
            </a:r>
          </a:p>
        </p:txBody>
      </p:sp>
    </p:spTree>
    <p:extLst>
      <p:ext uri="{BB962C8B-B14F-4D97-AF65-F5344CB8AC3E}">
        <p14:creationId xmlns:p14="http://schemas.microsoft.com/office/powerpoint/2010/main" val="93196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Here’s where you have permission to squirm</a:t>
            </a:r>
          </a:p>
          <a:p>
            <a:endParaRPr lang="en-US" dirty="0"/>
          </a:p>
          <a:p>
            <a:r>
              <a:rPr lang="en-US" dirty="0"/>
              <a:t>“My child is not at risk and will never be at risk and their life partner is currently not at risk and will never be at risk.” </a:t>
            </a:r>
          </a:p>
          <a:p>
            <a:pPr lvl="1"/>
            <a:r>
              <a:rPr lang="en-US" dirty="0"/>
              <a:t>(I hear this all the time. All.  The.  Time.)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4787" y="1824532"/>
            <a:ext cx="3953427" cy="4305901"/>
          </a:xfrm>
        </p:spPr>
      </p:pic>
      <p:sp>
        <p:nvSpPr>
          <p:cNvPr id="2" name="Title 1"/>
          <p:cNvSpPr>
            <a:spLocks noGrp="1"/>
          </p:cNvSpPr>
          <p:nvPr>
            <p:ph type="title"/>
          </p:nvPr>
        </p:nvSpPr>
        <p:spPr/>
        <p:txBody>
          <a:bodyPr>
            <a:normAutofit/>
          </a:bodyPr>
          <a:lstStyle/>
          <a:p>
            <a:r>
              <a:rPr lang="en-US" dirty="0"/>
              <a:t>Facts:  The Virus and Sexual Activity</a:t>
            </a:r>
          </a:p>
        </p:txBody>
      </p:sp>
    </p:spTree>
    <p:extLst>
      <p:ext uri="{BB962C8B-B14F-4D97-AF65-F5344CB8AC3E}">
        <p14:creationId xmlns:p14="http://schemas.microsoft.com/office/powerpoint/2010/main" val="770923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Facts:  The Virus and Sexual Activity</a:t>
            </a:r>
          </a:p>
        </p:txBody>
      </p:sp>
      <p:sp>
        <p:nvSpPr>
          <p:cNvPr id="3" name="Content Placeholder 2"/>
          <p:cNvSpPr>
            <a:spLocks noGrp="1"/>
          </p:cNvSpPr>
          <p:nvPr>
            <p:ph idx="1"/>
          </p:nvPr>
        </p:nvSpPr>
        <p:spPr/>
        <p:txBody>
          <a:bodyPr/>
          <a:lstStyle/>
          <a:p>
            <a:pPr marL="0">
              <a:lnSpc>
                <a:spcPct val="107000"/>
              </a:lnSpc>
              <a:spcBef>
                <a:spcPts val="0"/>
              </a:spcBef>
            </a:pPr>
            <a:r>
              <a:rPr lang="en-US" dirty="0"/>
              <a:t>Premarital Sexual Activity </a:t>
            </a:r>
          </a:p>
          <a:p>
            <a:pPr marL="365760" lvl="1">
              <a:lnSpc>
                <a:spcPct val="107000"/>
              </a:lnSpc>
              <a:spcBef>
                <a:spcPts val="0"/>
              </a:spcBef>
            </a:pPr>
            <a:r>
              <a:rPr lang="en-US" dirty="0">
                <a:solidFill>
                  <a:schemeClr val="tx1"/>
                </a:solidFill>
                <a:ea typeface="Calibri" panose="020F0502020204030204" pitchFamily="34" charset="0"/>
                <a:cs typeface="NimbusRomNo9L-Regu"/>
              </a:rPr>
              <a:t>By age 44, 99% of Americans have had sex, with 95% having done so before marriage. </a:t>
            </a:r>
          </a:p>
          <a:p>
            <a:pPr marL="365760" lvl="1">
              <a:lnSpc>
                <a:spcPct val="107000"/>
              </a:lnSpc>
              <a:spcBef>
                <a:spcPts val="0"/>
              </a:spcBef>
            </a:pPr>
            <a:r>
              <a:rPr lang="en-US" b="0" i="0" dirty="0">
                <a:solidFill>
                  <a:schemeClr val="tx1"/>
                </a:solidFill>
                <a:effectLst/>
              </a:rPr>
              <a:t>“Premarital sex is normal behavior for the vast majority of Americans, and has been for decades," says </a:t>
            </a:r>
            <a:r>
              <a:rPr lang="en-US" dirty="0">
                <a:solidFill>
                  <a:schemeClr val="tx1"/>
                </a:solidFill>
              </a:rPr>
              <a:t>Lawrence Finer,</a:t>
            </a:r>
            <a:r>
              <a:rPr lang="en-US" b="0" i="0" dirty="0">
                <a:solidFill>
                  <a:schemeClr val="tx1"/>
                </a:solidFill>
                <a:effectLst/>
              </a:rPr>
              <a:t> of the Guttmacher Institute.</a:t>
            </a:r>
            <a:endParaRPr lang="en-US" dirty="0">
              <a:solidFill>
                <a:schemeClr val="tx1"/>
              </a:solidFill>
              <a:ea typeface="Calibri" panose="020F0502020204030204" pitchFamily="34" charset="0"/>
            </a:endParaRPr>
          </a:p>
          <a:p>
            <a:endParaRPr lang="en-US" dirty="0"/>
          </a:p>
        </p:txBody>
      </p:sp>
    </p:spTree>
    <p:extLst>
      <p:ext uri="{BB962C8B-B14F-4D97-AF65-F5344CB8AC3E}">
        <p14:creationId xmlns:p14="http://schemas.microsoft.com/office/powerpoint/2010/main" val="360043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Facts:  The Virus and Sexual Activity</a:t>
            </a:r>
          </a:p>
        </p:txBody>
      </p:sp>
      <p:sp>
        <p:nvSpPr>
          <p:cNvPr id="3" name="Content Placeholder 2"/>
          <p:cNvSpPr>
            <a:spLocks noGrp="1"/>
          </p:cNvSpPr>
          <p:nvPr>
            <p:ph idx="1"/>
          </p:nvPr>
        </p:nvSpPr>
        <p:spPr/>
        <p:txBody>
          <a:bodyPr/>
          <a:lstStyle/>
          <a:p>
            <a:r>
              <a:rPr lang="en-US" dirty="0"/>
              <a:t>Oral Sexual Activity  </a:t>
            </a:r>
          </a:p>
          <a:p>
            <a:pPr lvl="1"/>
            <a:r>
              <a:rPr lang="en-US" dirty="0"/>
              <a:t>About two-thirds of females (66%) and males (65%) aged 15–24 years in 2007–2010 had ever had oral sex.</a:t>
            </a:r>
          </a:p>
        </p:txBody>
      </p:sp>
    </p:spTree>
    <p:extLst>
      <p:ext uri="{BB962C8B-B14F-4D97-AF65-F5344CB8AC3E}">
        <p14:creationId xmlns:p14="http://schemas.microsoft.com/office/powerpoint/2010/main" val="335614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Facts:  The Virus and Sexual Activity</a:t>
            </a:r>
          </a:p>
        </p:txBody>
      </p:sp>
      <p:sp>
        <p:nvSpPr>
          <p:cNvPr id="3" name="Content Placeholder 2"/>
          <p:cNvSpPr>
            <a:spLocks noGrp="1"/>
          </p:cNvSpPr>
          <p:nvPr>
            <p:ph idx="1"/>
          </p:nvPr>
        </p:nvSpPr>
        <p:spPr/>
        <p:txBody>
          <a:bodyPr>
            <a:normAutofit/>
          </a:bodyPr>
          <a:lstStyle/>
          <a:p>
            <a:r>
              <a:rPr lang="en-US" dirty="0"/>
              <a:t>Intimate (or “deep”) Kissing</a:t>
            </a:r>
            <a:r>
              <a:rPr lang="en-US" dirty="0">
                <a:ea typeface="Calibri" panose="020F0502020204030204" pitchFamily="34" charset="0"/>
                <a:cs typeface="Times New Roman" panose="02020603050405020304" pitchFamily="18" charset="0"/>
              </a:rPr>
              <a:t> </a:t>
            </a:r>
          </a:p>
          <a:p>
            <a:pPr lvl="1"/>
            <a:r>
              <a:rPr lang="en-US" dirty="0">
                <a:ea typeface="Calibri" panose="020F0502020204030204" pitchFamily="34" charset="0"/>
                <a:cs typeface="Times New Roman" panose="02020603050405020304" pitchFamily="18" charset="0"/>
              </a:rPr>
              <a:t>Correlation, not causation.</a:t>
            </a:r>
            <a:endParaRPr lang="en-US" dirty="0">
              <a:ea typeface="Times New Roman" panose="02020603050405020304" pitchFamily="18" charset="0"/>
            </a:endParaRPr>
          </a:p>
          <a:p>
            <a:pPr lvl="1"/>
            <a:r>
              <a:rPr lang="en-US" dirty="0">
                <a:ea typeface="Times New Roman" panose="02020603050405020304" pitchFamily="18" charset="0"/>
              </a:rPr>
              <a:t>A case-control study published in 2009 also found that college-aged men with oral HPV infections had more open-mouth kissing partners and oral sex partners than men who did not have oral HPV infections. ﻿ </a:t>
            </a:r>
          </a:p>
          <a:p>
            <a:pPr lvl="1"/>
            <a:r>
              <a:rPr lang="en-US" dirty="0">
                <a:ea typeface="Times New Roman" panose="02020603050405020304" pitchFamily="18" charset="0"/>
              </a:rPr>
              <a:t>In addition, kissing and HPV were associated even with young men who had never had oral sex. </a:t>
            </a:r>
          </a:p>
          <a:p>
            <a:pPr lvl="1"/>
            <a:r>
              <a:rPr lang="en-US" dirty="0">
                <a:ea typeface="Times New Roman" panose="02020603050405020304" pitchFamily="18" charset="0"/>
              </a:rPr>
              <a:t>In 2015, a study of 30- to 50-year-old women also linked the number of people they'd kissed with an open mouth to the likelihood of finding HPV in their mouth.</a:t>
            </a:r>
            <a:endParaRPr lang="en-US" dirty="0"/>
          </a:p>
        </p:txBody>
      </p:sp>
    </p:spTree>
    <p:extLst>
      <p:ext uri="{BB962C8B-B14F-4D97-AF65-F5344CB8AC3E}">
        <p14:creationId xmlns:p14="http://schemas.microsoft.com/office/powerpoint/2010/main" val="257948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r>
              <a:rPr lang="en-US" dirty="0"/>
              <a:t>Okay</a:t>
            </a:r>
          </a:p>
          <a:p>
            <a:endParaRPr lang="en-US" dirty="0"/>
          </a:p>
          <a:p>
            <a:r>
              <a:rPr lang="en-US" dirty="0"/>
              <a:t>All Together Now</a:t>
            </a:r>
          </a:p>
          <a:p>
            <a:endParaRPr lang="en-US" dirty="0"/>
          </a:p>
          <a:p>
            <a:r>
              <a:rPr lang="en-US" dirty="0"/>
              <a:t>(Collective Blushing)</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085270"/>
            <a:ext cx="4038600" cy="3784422"/>
          </a:xfrm>
        </p:spPr>
      </p:pic>
      <p:sp>
        <p:nvSpPr>
          <p:cNvPr id="2" name="Title 1"/>
          <p:cNvSpPr>
            <a:spLocks noGrp="1"/>
          </p:cNvSpPr>
          <p:nvPr>
            <p:ph type="title"/>
          </p:nvPr>
        </p:nvSpPr>
        <p:spPr/>
        <p:txBody>
          <a:bodyPr>
            <a:normAutofit/>
          </a:bodyPr>
          <a:lstStyle/>
          <a:p>
            <a:r>
              <a:rPr lang="en-US" dirty="0"/>
              <a:t>Facts:  The Virus and Sexual Activity</a:t>
            </a:r>
          </a:p>
        </p:txBody>
      </p:sp>
    </p:spTree>
    <p:extLst>
      <p:ext uri="{BB962C8B-B14F-4D97-AF65-F5344CB8AC3E}">
        <p14:creationId xmlns:p14="http://schemas.microsoft.com/office/powerpoint/2010/main" val="3788127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Facts:  The Virus and Sexual Activity</a:t>
            </a:r>
          </a:p>
        </p:txBody>
      </p:sp>
      <p:sp>
        <p:nvSpPr>
          <p:cNvPr id="3" name="Content Placeholder 2"/>
          <p:cNvSpPr>
            <a:spLocks noGrp="1"/>
          </p:cNvSpPr>
          <p:nvPr>
            <p:ph idx="1"/>
          </p:nvPr>
        </p:nvSpPr>
        <p:spPr/>
        <p:txBody>
          <a:bodyPr/>
          <a:lstStyle/>
          <a:p>
            <a:r>
              <a:rPr lang="en-US" dirty="0"/>
              <a:t>These are the facts.  Sexual Activity Prevalence is proven by the facts. (Public Health Basis)  </a:t>
            </a:r>
          </a:p>
          <a:p>
            <a:pPr lvl="1"/>
            <a:r>
              <a:rPr lang="en-US" dirty="0"/>
              <a:t>Are their exceptions? Yes  Based in Culture </a:t>
            </a:r>
          </a:p>
          <a:p>
            <a:pPr lvl="1"/>
            <a:r>
              <a:rPr lang="en-US" dirty="0"/>
              <a:t>But, even without overt sexual contact, most people in relationships kiss  </a:t>
            </a:r>
          </a:p>
          <a:p>
            <a:pPr lvl="2"/>
            <a:r>
              <a:rPr lang="en-US" dirty="0"/>
              <a:t>A lot  </a:t>
            </a:r>
          </a:p>
          <a:p>
            <a:pPr lvl="2"/>
            <a:r>
              <a:rPr lang="en-US" dirty="0"/>
              <a:t>And often</a:t>
            </a:r>
          </a:p>
          <a:p>
            <a:pPr lvl="3"/>
            <a:r>
              <a:rPr lang="en-US" dirty="0"/>
              <a:t>(Ergo:  increased risk)</a:t>
            </a:r>
          </a:p>
        </p:txBody>
      </p:sp>
    </p:spTree>
    <p:extLst>
      <p:ext uri="{BB962C8B-B14F-4D97-AF65-F5344CB8AC3E}">
        <p14:creationId xmlns:p14="http://schemas.microsoft.com/office/powerpoint/2010/main" val="87994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Uncomfortable: </a:t>
            </a:r>
          </a:p>
        </p:txBody>
      </p:sp>
      <p:sp>
        <p:nvSpPr>
          <p:cNvPr id="3" name="Content Placeholder 2"/>
          <p:cNvSpPr>
            <a:spLocks noGrp="1"/>
          </p:cNvSpPr>
          <p:nvPr>
            <p:ph idx="1"/>
          </p:nvPr>
        </p:nvSpPr>
        <p:spPr/>
        <p:txBody>
          <a:bodyPr/>
          <a:lstStyle/>
          <a:p>
            <a:endParaRPr lang="en-US" dirty="0"/>
          </a:p>
          <a:p>
            <a:r>
              <a:rPr lang="en-US" dirty="0"/>
              <a:t>Dentists and dental hygienists are professionals that are focused in prevention.  </a:t>
            </a:r>
          </a:p>
          <a:p>
            <a:r>
              <a:rPr lang="en-US" dirty="0"/>
              <a:t>The HPV vaccine is THE agent of prevention for most of today’s OPCs. </a:t>
            </a:r>
          </a:p>
          <a:p>
            <a:pPr lvl="1"/>
            <a:r>
              <a:rPr lang="en-US" dirty="0"/>
              <a:t>So, here we go.</a:t>
            </a:r>
          </a:p>
        </p:txBody>
      </p:sp>
    </p:spTree>
    <p:extLst>
      <p:ext uri="{BB962C8B-B14F-4D97-AF65-F5344CB8AC3E}">
        <p14:creationId xmlns:p14="http://schemas.microsoft.com/office/powerpoint/2010/main" val="2712131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447800"/>
          </a:xfrm>
        </p:spPr>
        <p:txBody>
          <a:bodyPr>
            <a:normAutofit/>
          </a:bodyPr>
          <a:lstStyle/>
          <a:p>
            <a:r>
              <a:rPr lang="en-US" dirty="0"/>
              <a:t>Uncomfortable:  The Virus and “The Talk”</a:t>
            </a:r>
          </a:p>
        </p:txBody>
      </p:sp>
      <p:sp>
        <p:nvSpPr>
          <p:cNvPr id="3" name="Content Placeholder 2"/>
          <p:cNvSpPr>
            <a:spLocks noGrp="1"/>
          </p:cNvSpPr>
          <p:nvPr>
            <p:ph idx="1"/>
          </p:nvPr>
        </p:nvSpPr>
        <p:spPr>
          <a:xfrm>
            <a:off x="1981200" y="2209800"/>
            <a:ext cx="8229600" cy="4114800"/>
          </a:xfrm>
        </p:spPr>
        <p:txBody>
          <a:bodyPr>
            <a:normAutofit/>
          </a:bodyPr>
          <a:lstStyle/>
          <a:p>
            <a:r>
              <a:rPr lang="en-US" dirty="0"/>
              <a:t>Why should we, as dental professionals, even do this?</a:t>
            </a:r>
          </a:p>
          <a:p>
            <a:pPr marL="457200">
              <a:lnSpc>
                <a:spcPct val="107000"/>
              </a:lnSpc>
              <a:spcBef>
                <a:spcPts val="0"/>
              </a:spcBef>
            </a:pPr>
            <a:r>
              <a:rPr lang="en-US" dirty="0">
                <a:solidFill>
                  <a:srgbClr val="231F20"/>
                </a:solidFill>
                <a:latin typeface="MyriadPro-Light"/>
                <a:ea typeface="Calibri" panose="020F0502020204030204" pitchFamily="34" charset="0"/>
                <a:cs typeface="MyriadPro-Light"/>
              </a:rPr>
              <a:t>Patients visit dentists more frequently than any other type of doctor, and tend to stay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82880" indent="0">
              <a:lnSpc>
                <a:spcPct val="107000"/>
              </a:lnSpc>
              <a:spcBef>
                <a:spcPts val="0"/>
              </a:spcBef>
              <a:buNone/>
            </a:pPr>
            <a:r>
              <a:rPr lang="en-US" dirty="0">
                <a:solidFill>
                  <a:srgbClr val="231F20"/>
                </a:solidFill>
                <a:latin typeface="MyriadPro-Light"/>
                <a:ea typeface="Calibri" panose="020F0502020204030204" pitchFamily="34" charset="0"/>
                <a:cs typeface="MyriadPro-Light"/>
              </a:rPr>
              <a:t>	at one practice for longer periods of time.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82880" indent="0">
              <a:lnSpc>
                <a:spcPct val="107000"/>
              </a:lnSpc>
              <a:spcBef>
                <a:spcPts val="0"/>
              </a:spcBef>
              <a:buNone/>
            </a:pPr>
            <a:r>
              <a:rPr lang="en-US" dirty="0">
                <a:solidFill>
                  <a:srgbClr val="231F20"/>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srgbClr val="231F20"/>
                </a:solidFill>
                <a:latin typeface="MyriadPro-Light"/>
                <a:ea typeface="Calibri" panose="020F0502020204030204" pitchFamily="34" charset="0"/>
                <a:cs typeface="MyriadPro-Light"/>
              </a:rPr>
              <a:t>This allows for more conversation 		opportunities and a closer, </a:t>
            </a:r>
          </a:p>
          <a:p>
            <a:pPr marL="182880" indent="0">
              <a:lnSpc>
                <a:spcPct val="107000"/>
              </a:lnSpc>
              <a:spcBef>
                <a:spcPts val="0"/>
              </a:spcBef>
              <a:buNone/>
            </a:pPr>
            <a:r>
              <a:rPr lang="en-US" dirty="0">
                <a:solidFill>
                  <a:srgbClr val="231F20"/>
                </a:solidFill>
                <a:latin typeface="MyriadPro-Light"/>
                <a:ea typeface="Calibri" panose="020F0502020204030204" pitchFamily="34" charset="0"/>
                <a:cs typeface="MyriadPro-Light"/>
              </a:rPr>
              <a:t>		trust-based relationship.</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501570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C26FA2-48F6-2D43-A700-3425991F8698}"/>
              </a:ext>
            </a:extLst>
          </p:cNvPr>
          <p:cNvSpPr>
            <a:spLocks noGrp="1"/>
          </p:cNvSpPr>
          <p:nvPr>
            <p:ph type="sldNum" sz="quarter" idx="12"/>
          </p:nvPr>
        </p:nvSpPr>
        <p:spPr/>
        <p:txBody>
          <a:bodyPr/>
          <a:lstStyle/>
          <a:p>
            <a:fld id="{ABB8925F-B6BB-49B0-9469-5285B9C99CB3}" type="slidenum">
              <a:rPr lang="en-US" smtClean="0"/>
              <a:pPr/>
              <a:t>2</a:t>
            </a:fld>
            <a:endParaRPr lang="en-US" dirty="0"/>
          </a:p>
        </p:txBody>
      </p:sp>
    </p:spTree>
    <p:extLst>
      <p:ext uri="{BB962C8B-B14F-4D97-AF65-F5344CB8AC3E}">
        <p14:creationId xmlns:p14="http://schemas.microsoft.com/office/powerpoint/2010/main" val="350440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447800"/>
          </a:xfrm>
        </p:spPr>
        <p:txBody>
          <a:bodyPr>
            <a:normAutofit/>
          </a:bodyPr>
          <a:lstStyle/>
          <a:p>
            <a:r>
              <a:rPr lang="en-US" dirty="0"/>
              <a:t>Uncomfortable:  The Virus and “The Talk”</a:t>
            </a:r>
          </a:p>
        </p:txBody>
      </p:sp>
      <p:sp>
        <p:nvSpPr>
          <p:cNvPr id="3" name="Content Placeholder 2"/>
          <p:cNvSpPr>
            <a:spLocks noGrp="1"/>
          </p:cNvSpPr>
          <p:nvPr>
            <p:ph idx="1"/>
          </p:nvPr>
        </p:nvSpPr>
        <p:spPr>
          <a:xfrm>
            <a:off x="1981200" y="2209800"/>
            <a:ext cx="8229600" cy="4114800"/>
          </a:xfrm>
        </p:spPr>
        <p:txBody>
          <a:bodyPr/>
          <a:lstStyle/>
          <a:p>
            <a:r>
              <a:rPr lang="en-US" dirty="0"/>
              <a:t>Why should we, as dental professionals, even do this?</a:t>
            </a:r>
          </a:p>
          <a:p>
            <a:pPr marL="822960" lvl="1">
              <a:lnSpc>
                <a:spcPct val="107000"/>
              </a:lnSpc>
              <a:spcBef>
                <a:spcPts val="0"/>
              </a:spcBef>
            </a:pPr>
            <a:r>
              <a:rPr lang="en-US" dirty="0">
                <a:solidFill>
                  <a:srgbClr val="231F20"/>
                </a:solidFill>
                <a:ea typeface="Calibri" panose="020F0502020204030204" pitchFamily="34" charset="0"/>
                <a:cs typeface="MyriadPro-Light"/>
              </a:rPr>
              <a:t>Dentists and dental hygienists are already</a:t>
            </a:r>
            <a:endParaRPr lang="en-US" dirty="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solidFill>
                  <a:srgbClr val="231F20"/>
                </a:solidFill>
                <a:ea typeface="Calibri" panose="020F0502020204030204" pitchFamily="34" charset="0"/>
                <a:cs typeface="MyriadPro-Light"/>
              </a:rPr>
              <a:t>	performing oral cancer screenings at</a:t>
            </a:r>
            <a:endParaRPr lang="en-US" dirty="0">
              <a:ea typeface="Calibri" panose="020F0502020204030204" pitchFamily="34" charset="0"/>
              <a:cs typeface="Times New Roman" panose="02020603050405020304" pitchFamily="18" charset="0"/>
            </a:endParaRPr>
          </a:p>
          <a:p>
            <a:pPr marL="182880" indent="0">
              <a:lnSpc>
                <a:spcPct val="107000"/>
              </a:lnSpc>
              <a:spcBef>
                <a:spcPts val="0"/>
              </a:spcBef>
              <a:buNone/>
            </a:pPr>
            <a:r>
              <a:rPr lang="en-US" dirty="0">
                <a:solidFill>
                  <a:srgbClr val="231F20"/>
                </a:solidFill>
                <a:ea typeface="Calibri" panose="020F0502020204030204" pitchFamily="34" charset="0"/>
                <a:cs typeface="MyriadPro-Light"/>
              </a:rPr>
              <a:t>	each examination and making 	recommendations on reducing oral cancer 	risks.</a:t>
            </a:r>
            <a:endParaRPr lang="en-US"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3710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447800"/>
          </a:xfrm>
        </p:spPr>
        <p:txBody>
          <a:bodyPr>
            <a:normAutofit/>
          </a:bodyPr>
          <a:lstStyle/>
          <a:p>
            <a:r>
              <a:rPr lang="en-US" dirty="0"/>
              <a:t>Uncomfortable:  The Virus and “The Talk”</a:t>
            </a:r>
          </a:p>
        </p:txBody>
      </p:sp>
      <p:sp>
        <p:nvSpPr>
          <p:cNvPr id="3" name="Content Placeholder 2"/>
          <p:cNvSpPr>
            <a:spLocks noGrp="1"/>
          </p:cNvSpPr>
          <p:nvPr>
            <p:ph idx="1"/>
          </p:nvPr>
        </p:nvSpPr>
        <p:spPr>
          <a:xfrm>
            <a:off x="1981200" y="2209800"/>
            <a:ext cx="8229600" cy="4114800"/>
          </a:xfrm>
        </p:spPr>
        <p:txBody>
          <a:bodyPr>
            <a:normAutofit/>
          </a:bodyPr>
          <a:lstStyle/>
          <a:p>
            <a:r>
              <a:rPr lang="en-US" dirty="0"/>
              <a:t>Why should we, as dental professionals, even do this?</a:t>
            </a:r>
          </a:p>
          <a:p>
            <a:pPr lvl="1"/>
            <a:r>
              <a:rPr lang="en-US" dirty="0">
                <a:solidFill>
                  <a:srgbClr val="231F20"/>
                </a:solidFill>
                <a:ea typeface="Calibri" panose="020F0502020204030204" pitchFamily="34" charset="0"/>
                <a:cs typeface="MyriadPro-Light"/>
              </a:rPr>
              <a:t>Dentists have a responsibility to be aware</a:t>
            </a:r>
            <a:endParaRPr lang="en-US" dirty="0">
              <a:ea typeface="Calibri" panose="020F0502020204030204" pitchFamily="34" charset="0"/>
              <a:cs typeface="Times New Roman" panose="02020603050405020304" pitchFamily="18" charset="0"/>
            </a:endParaRPr>
          </a:p>
          <a:p>
            <a:pPr marL="182880" indent="0">
              <a:lnSpc>
                <a:spcPct val="107000"/>
              </a:lnSpc>
              <a:spcBef>
                <a:spcPts val="0"/>
              </a:spcBef>
              <a:buNone/>
            </a:pPr>
            <a:r>
              <a:rPr lang="en-US" dirty="0">
                <a:solidFill>
                  <a:srgbClr val="231F20"/>
                </a:solidFill>
                <a:ea typeface="Calibri" panose="020F0502020204030204" pitchFamily="34" charset="0"/>
                <a:cs typeface="MyriadPro-Light"/>
              </a:rPr>
              <a:t>	of patients’ systemic health and should</a:t>
            </a:r>
            <a:endParaRPr lang="en-US" dirty="0">
              <a:ea typeface="Calibri" panose="020F0502020204030204" pitchFamily="34" charset="0"/>
              <a:cs typeface="Times New Roman" panose="02020603050405020304" pitchFamily="18" charset="0"/>
            </a:endParaRPr>
          </a:p>
          <a:p>
            <a:pPr marL="0" indent="0">
              <a:lnSpc>
                <a:spcPct val="107000"/>
              </a:lnSpc>
              <a:spcBef>
                <a:spcPts val="0"/>
              </a:spcBef>
              <a:buNone/>
            </a:pPr>
            <a:r>
              <a:rPr lang="en-US" dirty="0">
                <a:solidFill>
                  <a:srgbClr val="231F20"/>
                </a:solidFill>
                <a:ea typeface="Calibri" panose="020F0502020204030204" pitchFamily="34" charset="0"/>
                <a:cs typeface="MyriadPro-Light"/>
              </a:rPr>
              <a:t>	not feel reluctant to discuss oral-systemic</a:t>
            </a:r>
            <a:endParaRPr lang="en-US" dirty="0">
              <a:ea typeface="Calibri" panose="020F0502020204030204" pitchFamily="34" charset="0"/>
              <a:cs typeface="Times New Roman" panose="02020603050405020304" pitchFamily="18" charset="0"/>
            </a:endParaRPr>
          </a:p>
          <a:p>
            <a:pPr marL="182880" indent="0">
              <a:lnSpc>
                <a:spcPct val="107000"/>
              </a:lnSpc>
              <a:spcBef>
                <a:spcPts val="0"/>
              </a:spcBef>
              <a:buNone/>
            </a:pPr>
            <a:r>
              <a:rPr lang="en-US" dirty="0">
                <a:solidFill>
                  <a:srgbClr val="231F20"/>
                </a:solidFill>
                <a:ea typeface="Calibri" panose="020F0502020204030204" pitchFamily="34" charset="0"/>
                <a:cs typeface="MyriadPro-Light"/>
              </a:rPr>
              <a:t>	connections, as many already do for</a:t>
            </a:r>
            <a:endParaRPr lang="en-US" dirty="0">
              <a:ea typeface="Calibri" panose="020F0502020204030204" pitchFamily="34" charset="0"/>
              <a:cs typeface="Times New Roman" panose="02020603050405020304" pitchFamily="18" charset="0"/>
            </a:endParaRPr>
          </a:p>
          <a:p>
            <a:pPr marL="182880" indent="0">
              <a:lnSpc>
                <a:spcPct val="107000"/>
              </a:lnSpc>
              <a:spcBef>
                <a:spcPts val="0"/>
              </a:spcBef>
              <a:buNone/>
            </a:pPr>
            <a:r>
              <a:rPr lang="en-US" dirty="0">
                <a:solidFill>
                  <a:srgbClr val="231F20"/>
                </a:solidFill>
                <a:ea typeface="Calibri" panose="020F0502020204030204" pitchFamily="34" charset="0"/>
                <a:cs typeface="MyriadPro-Light"/>
              </a:rPr>
              <a:t>	conditions like diabetes, autoimmune</a:t>
            </a:r>
            <a:endParaRPr lang="en-US" dirty="0">
              <a:ea typeface="Calibri" panose="020F0502020204030204" pitchFamily="34" charset="0"/>
              <a:cs typeface="Times New Roman" panose="02020603050405020304" pitchFamily="18" charset="0"/>
            </a:endParaRPr>
          </a:p>
          <a:p>
            <a:pPr marL="182880" indent="0">
              <a:lnSpc>
                <a:spcPct val="107000"/>
              </a:lnSpc>
              <a:spcBef>
                <a:spcPts val="0"/>
              </a:spcBef>
              <a:buNone/>
            </a:pPr>
            <a:r>
              <a:rPr lang="en-US" dirty="0">
                <a:solidFill>
                  <a:srgbClr val="231F20"/>
                </a:solidFill>
                <a:ea typeface="Calibri" panose="020F0502020204030204" pitchFamily="34" charset="0"/>
                <a:cs typeface="MyriadPro-Light"/>
              </a:rPr>
              <a:t>	diseases and blood disorders.</a:t>
            </a:r>
            <a:endParaRPr lang="en-US"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9035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447800"/>
          </a:xfrm>
        </p:spPr>
        <p:txBody>
          <a:bodyPr>
            <a:normAutofit/>
          </a:bodyPr>
          <a:lstStyle/>
          <a:p>
            <a:r>
              <a:rPr lang="en-US" dirty="0"/>
              <a:t>Uncomfortable:  The Virus and “The Talk”</a:t>
            </a:r>
          </a:p>
        </p:txBody>
      </p:sp>
      <p:sp>
        <p:nvSpPr>
          <p:cNvPr id="3" name="Content Placeholder 2"/>
          <p:cNvSpPr>
            <a:spLocks noGrp="1"/>
          </p:cNvSpPr>
          <p:nvPr>
            <p:ph idx="1"/>
          </p:nvPr>
        </p:nvSpPr>
        <p:spPr>
          <a:xfrm>
            <a:off x="1981200" y="2209800"/>
            <a:ext cx="8229600" cy="4114800"/>
          </a:xfrm>
        </p:spPr>
        <p:txBody>
          <a:bodyPr/>
          <a:lstStyle/>
          <a:p>
            <a:r>
              <a:rPr lang="en-US" dirty="0"/>
              <a:t>Why should we, as dental professionals, even do this? </a:t>
            </a:r>
          </a:p>
          <a:p>
            <a:pPr lvl="1"/>
            <a:r>
              <a:rPr lang="en-US" dirty="0">
                <a:solidFill>
                  <a:srgbClr val="231F20"/>
                </a:solidFill>
                <a:ea typeface="Calibri" panose="020F0502020204030204" pitchFamily="34" charset="0"/>
                <a:cs typeface="MyriadPro-Light"/>
              </a:rPr>
              <a:t>Many dental patients are unaware of the</a:t>
            </a:r>
            <a:endParaRPr lang="en-US" dirty="0">
              <a:ea typeface="Calibri" panose="020F0502020204030204" pitchFamily="34" charset="0"/>
              <a:cs typeface="Times New Roman" panose="02020603050405020304" pitchFamily="18" charset="0"/>
            </a:endParaRPr>
          </a:p>
          <a:p>
            <a:pPr marL="182880" indent="0">
              <a:lnSpc>
                <a:spcPct val="107000"/>
              </a:lnSpc>
              <a:spcBef>
                <a:spcPts val="0"/>
              </a:spcBef>
              <a:buNone/>
            </a:pPr>
            <a:r>
              <a:rPr lang="en-US" sz="2600" dirty="0">
                <a:solidFill>
                  <a:srgbClr val="231F20"/>
                </a:solidFill>
                <a:ea typeface="Calibri" panose="020F0502020204030204" pitchFamily="34" charset="0"/>
                <a:cs typeface="MyriadPro-Light"/>
              </a:rPr>
              <a:t>	oral complications of HPV infection and</a:t>
            </a:r>
            <a:endParaRPr lang="en-US" sz="2600" dirty="0">
              <a:ea typeface="Calibri" panose="020F0502020204030204" pitchFamily="34" charset="0"/>
              <a:cs typeface="Times New Roman" panose="02020603050405020304" pitchFamily="18" charset="0"/>
            </a:endParaRPr>
          </a:p>
          <a:p>
            <a:pPr marL="182880" indent="0">
              <a:lnSpc>
                <a:spcPct val="107000"/>
              </a:lnSpc>
              <a:spcBef>
                <a:spcPts val="0"/>
              </a:spcBef>
              <a:buNone/>
            </a:pPr>
            <a:r>
              <a:rPr lang="en-US" sz="2600" dirty="0">
                <a:solidFill>
                  <a:srgbClr val="231F20"/>
                </a:solidFill>
                <a:ea typeface="Calibri" panose="020F0502020204030204" pitchFamily="34" charset="0"/>
                <a:cs typeface="MyriadPro-Light"/>
              </a:rPr>
              <a:t>	might not know how to reduce their risk</a:t>
            </a:r>
            <a:endParaRPr lang="en-US" sz="2600" dirty="0">
              <a:ea typeface="Calibri" panose="020F0502020204030204" pitchFamily="34" charset="0"/>
              <a:cs typeface="Times New Roman" panose="02020603050405020304" pitchFamily="18" charset="0"/>
            </a:endParaRPr>
          </a:p>
          <a:p>
            <a:pPr marL="182880" indent="0">
              <a:spcBef>
                <a:spcPts val="0"/>
              </a:spcBef>
              <a:buNone/>
            </a:pPr>
            <a:r>
              <a:rPr lang="en-US" sz="2600" dirty="0">
                <a:solidFill>
                  <a:srgbClr val="231F20"/>
                </a:solidFill>
                <a:ea typeface="Calibri" panose="020F0502020204030204" pitchFamily="34" charset="0"/>
                <a:cs typeface="MyriadPro-Light"/>
              </a:rPr>
              <a:t>	factors.</a:t>
            </a:r>
            <a:endParaRPr lang="en-US" sz="2600" dirty="0">
              <a:solidFill>
                <a:srgbClr val="000000"/>
              </a:solidFill>
              <a:ea typeface="Calibri" panose="020F0502020204030204" pitchFamily="34" charset="0"/>
            </a:endParaRPr>
          </a:p>
          <a:p>
            <a:endParaRPr lang="en-US" dirty="0"/>
          </a:p>
        </p:txBody>
      </p:sp>
    </p:spTree>
    <p:extLst>
      <p:ext uri="{BB962C8B-B14F-4D97-AF65-F5344CB8AC3E}">
        <p14:creationId xmlns:p14="http://schemas.microsoft.com/office/powerpoint/2010/main" val="217634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0"/>
            <a:ext cx="8229600" cy="1447800"/>
          </a:xfrm>
        </p:spPr>
        <p:txBody>
          <a:bodyPr>
            <a:normAutofit/>
          </a:bodyPr>
          <a:lstStyle/>
          <a:p>
            <a:r>
              <a:rPr lang="en-US" dirty="0"/>
              <a:t>Uncomfortable:  The Virus and “The Talk”</a:t>
            </a:r>
          </a:p>
        </p:txBody>
      </p:sp>
      <p:sp>
        <p:nvSpPr>
          <p:cNvPr id="3" name="Content Placeholder 2"/>
          <p:cNvSpPr>
            <a:spLocks noGrp="1"/>
          </p:cNvSpPr>
          <p:nvPr>
            <p:ph idx="1"/>
          </p:nvPr>
        </p:nvSpPr>
        <p:spPr>
          <a:xfrm>
            <a:off x="1981200" y="2209800"/>
            <a:ext cx="8229600" cy="4114800"/>
          </a:xfrm>
        </p:spPr>
        <p:txBody>
          <a:bodyPr>
            <a:normAutofit/>
          </a:bodyPr>
          <a:lstStyle/>
          <a:p>
            <a:r>
              <a:rPr lang="en-US" dirty="0"/>
              <a:t>Why should we, as dental professionals, even do this? </a:t>
            </a:r>
          </a:p>
          <a:p>
            <a:pPr lvl="1"/>
            <a:r>
              <a:rPr lang="en-US" dirty="0"/>
              <a:t>It is a matter of “Scope of Practice”</a:t>
            </a:r>
          </a:p>
          <a:p>
            <a:pPr lvl="2"/>
            <a:r>
              <a:rPr lang="en-US" dirty="0">
                <a:solidFill>
                  <a:srgbClr val="231F20"/>
                </a:solidFill>
                <a:ea typeface="Calibri" panose="020F0502020204030204" pitchFamily="34" charset="0"/>
                <a:cs typeface="MyriadPro-Light"/>
              </a:rPr>
              <a:t>Dentists and dental hygienists can be reassured that it is indeed within their scope of practice to discuss oral cancer risk reduction. Like other diseases, we try to prevent them.</a:t>
            </a:r>
            <a:endParaRPr lang="en-US" dirty="0"/>
          </a:p>
        </p:txBody>
      </p:sp>
    </p:spTree>
    <p:extLst>
      <p:ext uri="{BB962C8B-B14F-4D97-AF65-F5344CB8AC3E}">
        <p14:creationId xmlns:p14="http://schemas.microsoft.com/office/powerpoint/2010/main" val="299625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 This:</a:t>
            </a:r>
          </a:p>
        </p:txBody>
      </p:sp>
      <p:sp>
        <p:nvSpPr>
          <p:cNvPr id="3" name="Content Placeholder 2"/>
          <p:cNvSpPr>
            <a:spLocks noGrp="1"/>
          </p:cNvSpPr>
          <p:nvPr>
            <p:ph idx="1"/>
          </p:nvPr>
        </p:nvSpPr>
        <p:spPr/>
        <p:txBody>
          <a:bodyPr/>
          <a:lstStyle/>
          <a:p>
            <a:pPr marL="0">
              <a:lnSpc>
                <a:spcPct val="107000"/>
              </a:lnSpc>
              <a:spcBef>
                <a:spcPts val="0"/>
              </a:spcBef>
            </a:pPr>
            <a:r>
              <a:rPr lang="en-US" dirty="0">
                <a:solidFill>
                  <a:srgbClr val="231F20"/>
                </a:solidFill>
                <a:ea typeface="Calibri" panose="020F0502020204030204" pitchFamily="34" charset="0"/>
                <a:cs typeface="MyriadPro-Light"/>
              </a:rPr>
              <a:t>The easiest way to begin is to introduce the topic in two instances: </a:t>
            </a:r>
          </a:p>
          <a:p>
            <a:pPr marL="0">
              <a:lnSpc>
                <a:spcPct val="107000"/>
              </a:lnSpc>
              <a:spcBef>
                <a:spcPts val="0"/>
              </a:spcBef>
            </a:pPr>
            <a:endParaRPr lang="en-US" dirty="0">
              <a:solidFill>
                <a:srgbClr val="231F20"/>
              </a:solidFill>
              <a:ea typeface="Calibri" panose="020F0502020204030204" pitchFamily="34" charset="0"/>
              <a:cs typeface="MyriadPro-Light"/>
            </a:endParaRPr>
          </a:p>
          <a:p>
            <a:pPr marL="640080" lvl="2">
              <a:lnSpc>
                <a:spcPct val="107000"/>
              </a:lnSpc>
              <a:spcBef>
                <a:spcPts val="0"/>
              </a:spcBef>
            </a:pPr>
            <a:r>
              <a:rPr lang="en-US" sz="2600" dirty="0">
                <a:solidFill>
                  <a:srgbClr val="231F20"/>
                </a:solidFill>
                <a:ea typeface="Calibri" panose="020F0502020204030204" pitchFamily="34" charset="0"/>
                <a:cs typeface="MyriadPro-Light"/>
              </a:rPr>
              <a:t>While taking a comprehensive health history</a:t>
            </a:r>
          </a:p>
          <a:p>
            <a:pPr marL="365760" lvl="1">
              <a:lnSpc>
                <a:spcPct val="107000"/>
              </a:lnSpc>
              <a:spcBef>
                <a:spcPts val="0"/>
              </a:spcBef>
            </a:pPr>
            <a:endParaRPr lang="en-US" dirty="0">
              <a:solidFill>
                <a:srgbClr val="231F20"/>
              </a:solidFill>
              <a:ea typeface="Calibri" panose="020F0502020204030204" pitchFamily="34" charset="0"/>
              <a:cs typeface="MyriadPro-Light"/>
            </a:endParaRPr>
          </a:p>
          <a:p>
            <a:pPr marL="640080" lvl="2">
              <a:lnSpc>
                <a:spcPct val="107000"/>
              </a:lnSpc>
              <a:spcBef>
                <a:spcPts val="0"/>
              </a:spcBef>
            </a:pPr>
            <a:r>
              <a:rPr lang="en-US" sz="2600" dirty="0">
                <a:solidFill>
                  <a:srgbClr val="231F20"/>
                </a:solidFill>
                <a:ea typeface="Calibri" panose="020F0502020204030204" pitchFamily="34" charset="0"/>
                <a:cs typeface="MyriadPro-Light"/>
              </a:rPr>
              <a:t>When performing routine oral cancer screenings</a:t>
            </a:r>
            <a:endParaRPr lang="en-US" dirty="0"/>
          </a:p>
        </p:txBody>
      </p:sp>
    </p:spTree>
    <p:extLst>
      <p:ext uri="{BB962C8B-B14F-4D97-AF65-F5344CB8AC3E}">
        <p14:creationId xmlns:p14="http://schemas.microsoft.com/office/powerpoint/2010/main" val="112564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 This:</a:t>
            </a:r>
          </a:p>
        </p:txBody>
      </p:sp>
      <p:sp>
        <p:nvSpPr>
          <p:cNvPr id="3" name="Content Placeholder 2"/>
          <p:cNvSpPr>
            <a:spLocks noGrp="1"/>
          </p:cNvSpPr>
          <p:nvPr>
            <p:ph idx="1"/>
          </p:nvPr>
        </p:nvSpPr>
        <p:spPr/>
        <p:txBody>
          <a:bodyPr>
            <a:normAutofit/>
          </a:bodyPr>
          <a:lstStyle/>
          <a:p>
            <a:pPr marL="0">
              <a:lnSpc>
                <a:spcPct val="107000"/>
              </a:lnSpc>
              <a:spcBef>
                <a:spcPts val="0"/>
              </a:spcBef>
            </a:pPr>
            <a:r>
              <a:rPr lang="en-US" dirty="0"/>
              <a:t>Health History: </a:t>
            </a:r>
          </a:p>
          <a:p>
            <a:pPr marL="365760" lvl="1">
              <a:lnSpc>
                <a:spcPct val="107000"/>
              </a:lnSpc>
              <a:spcBef>
                <a:spcPts val="0"/>
              </a:spcBef>
            </a:pPr>
            <a:r>
              <a:rPr lang="en-US" dirty="0">
                <a:solidFill>
                  <a:srgbClr val="231F20"/>
                </a:solidFill>
                <a:ea typeface="Calibri" panose="020F0502020204030204" pitchFamily="34" charset="0"/>
                <a:cs typeface="MyriadPro-Light"/>
              </a:rPr>
              <a:t>It is not necessary to mention sexual transmission at all, which can remove a significant barrier to comfortable patient communication. Whether recording a written or verbal medical history, a question inclusive of vaccination health as a whole can be a good way to begin: “Are you [or your children] current in all your immunizations, including HPV?”</a:t>
            </a:r>
            <a:endParaRPr lang="en-US" dirty="0"/>
          </a:p>
        </p:txBody>
      </p:sp>
    </p:spTree>
    <p:extLst>
      <p:ext uri="{BB962C8B-B14F-4D97-AF65-F5344CB8AC3E}">
        <p14:creationId xmlns:p14="http://schemas.microsoft.com/office/powerpoint/2010/main" val="210483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 This:</a:t>
            </a:r>
          </a:p>
        </p:txBody>
      </p:sp>
      <p:sp>
        <p:nvSpPr>
          <p:cNvPr id="3" name="Content Placeholder 2"/>
          <p:cNvSpPr>
            <a:spLocks noGrp="1"/>
          </p:cNvSpPr>
          <p:nvPr>
            <p:ph idx="1"/>
          </p:nvPr>
        </p:nvSpPr>
        <p:spPr/>
        <p:txBody>
          <a:bodyPr/>
          <a:lstStyle/>
          <a:p>
            <a:pPr marL="0">
              <a:lnSpc>
                <a:spcPct val="107000"/>
              </a:lnSpc>
              <a:spcBef>
                <a:spcPts val="0"/>
              </a:spcBef>
            </a:pPr>
            <a:r>
              <a:rPr lang="en-US" dirty="0"/>
              <a:t>Health History:</a:t>
            </a:r>
          </a:p>
          <a:p>
            <a:pPr marL="365760" lvl="1">
              <a:lnSpc>
                <a:spcPct val="107000"/>
              </a:lnSpc>
              <a:spcBef>
                <a:spcPts val="0"/>
              </a:spcBef>
            </a:pPr>
            <a:r>
              <a:rPr lang="en-US" dirty="0">
                <a:solidFill>
                  <a:srgbClr val="231F20"/>
                </a:solidFill>
                <a:ea typeface="Calibri" panose="020F0502020204030204" pitchFamily="34" charset="0"/>
                <a:cs typeface="MyriadPro-Light"/>
              </a:rPr>
              <a:t>Since HPV is mentioned in particular, this opens the line of communication on discussing why a vaccination that may prevent oropharyngeal cancers is recommended by a patient’s dental team.</a:t>
            </a:r>
            <a:endParaRPr lang="en-US"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6093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 This:</a:t>
            </a:r>
          </a:p>
        </p:txBody>
      </p:sp>
      <p:sp>
        <p:nvSpPr>
          <p:cNvPr id="3" name="Content Placeholder 2"/>
          <p:cNvSpPr>
            <a:spLocks noGrp="1"/>
          </p:cNvSpPr>
          <p:nvPr>
            <p:ph idx="1"/>
          </p:nvPr>
        </p:nvSpPr>
        <p:spPr/>
        <p:txBody>
          <a:bodyPr>
            <a:normAutofit/>
          </a:bodyPr>
          <a:lstStyle/>
          <a:p>
            <a:pPr marL="0">
              <a:lnSpc>
                <a:spcPct val="107000"/>
              </a:lnSpc>
              <a:spcBef>
                <a:spcPts val="0"/>
              </a:spcBef>
            </a:pPr>
            <a:r>
              <a:rPr lang="en-US" dirty="0"/>
              <a:t>Cancer Screening </a:t>
            </a:r>
          </a:p>
          <a:p>
            <a:pPr marL="365760" lvl="1">
              <a:lnSpc>
                <a:spcPct val="107000"/>
              </a:lnSpc>
              <a:spcBef>
                <a:spcPts val="0"/>
              </a:spcBef>
            </a:pPr>
            <a:r>
              <a:rPr lang="en-US" dirty="0">
                <a:solidFill>
                  <a:srgbClr val="231F20"/>
                </a:solidFill>
                <a:ea typeface="Calibri" panose="020F0502020204030204" pitchFamily="34" charset="0"/>
                <a:cs typeface="MyriadPro-Light"/>
              </a:rPr>
              <a:t>Dentists and dental hygienists can describe what they are looking for: </a:t>
            </a:r>
          </a:p>
          <a:p>
            <a:pPr marL="640080" lvl="2">
              <a:lnSpc>
                <a:spcPct val="107000"/>
              </a:lnSpc>
              <a:spcBef>
                <a:spcPts val="0"/>
              </a:spcBef>
            </a:pPr>
            <a:r>
              <a:rPr lang="en-US" dirty="0">
                <a:solidFill>
                  <a:srgbClr val="231F20"/>
                </a:solidFill>
                <a:ea typeface="Calibri" panose="020F0502020204030204" pitchFamily="34" charset="0"/>
                <a:cs typeface="MyriadPro-Light"/>
              </a:rPr>
              <a:t>“We’ll be checking for any abnormal appearances or signs of possible pre-cancerous lesions or abnormal lymph nodes.”</a:t>
            </a:r>
          </a:p>
          <a:p>
            <a:pPr marL="640080" lvl="2">
              <a:lnSpc>
                <a:spcPct val="107000"/>
              </a:lnSpc>
              <a:spcBef>
                <a:spcPts val="0"/>
              </a:spcBef>
            </a:pPr>
            <a:r>
              <a:rPr lang="en-US" dirty="0">
                <a:solidFill>
                  <a:srgbClr val="231F20"/>
                </a:solidFill>
                <a:ea typeface="Calibri" panose="020F0502020204030204" pitchFamily="34" charset="0"/>
                <a:cs typeface="MyriadPro-Light"/>
              </a:rPr>
              <a:t>“Risk factors such as tobacco smoking and HPV can increase the possibility of oral cancer. Is this a good time to talk about reducing those risk factors?”</a:t>
            </a:r>
            <a:endParaRPr lang="en-US"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9477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Do This:</a:t>
            </a:r>
          </a:p>
        </p:txBody>
      </p:sp>
      <p:sp>
        <p:nvSpPr>
          <p:cNvPr id="3" name="Content Placeholder 2"/>
          <p:cNvSpPr>
            <a:spLocks noGrp="1"/>
          </p:cNvSpPr>
          <p:nvPr>
            <p:ph idx="1"/>
          </p:nvPr>
        </p:nvSpPr>
        <p:spPr/>
        <p:txBody>
          <a:bodyPr>
            <a:normAutofit/>
          </a:bodyPr>
          <a:lstStyle/>
          <a:p>
            <a:pPr marL="0">
              <a:lnSpc>
                <a:spcPct val="107000"/>
              </a:lnSpc>
              <a:spcBef>
                <a:spcPts val="0"/>
              </a:spcBef>
            </a:pPr>
            <a:r>
              <a:rPr lang="en-US" dirty="0"/>
              <a:t>Cancer Screening </a:t>
            </a:r>
          </a:p>
          <a:p>
            <a:pPr marL="365760" lvl="1">
              <a:lnSpc>
                <a:spcPct val="107000"/>
              </a:lnSpc>
              <a:spcBef>
                <a:spcPts val="0"/>
              </a:spcBef>
            </a:pPr>
            <a:r>
              <a:rPr lang="en-US" dirty="0">
                <a:solidFill>
                  <a:srgbClr val="231F20"/>
                </a:solidFill>
                <a:ea typeface="Calibri" panose="020F0502020204030204" pitchFamily="34" charset="0"/>
                <a:cs typeface="MyriadPro-Light"/>
              </a:rPr>
              <a:t>“</a:t>
            </a:r>
            <a:r>
              <a:rPr lang="en-US" i="1" dirty="0">
                <a:solidFill>
                  <a:srgbClr val="231F20"/>
                </a:solidFill>
                <a:ea typeface="Calibri" panose="020F0502020204030204" pitchFamily="34" charset="0"/>
                <a:cs typeface="MyriadPro-Light"/>
              </a:rPr>
              <a:t>Is this a good time to talk about reducing those risk factors?”</a:t>
            </a:r>
          </a:p>
          <a:p>
            <a:pPr marL="640080" lvl="2">
              <a:lnSpc>
                <a:spcPct val="107000"/>
              </a:lnSpc>
              <a:spcBef>
                <a:spcPts val="0"/>
              </a:spcBef>
            </a:pPr>
            <a:r>
              <a:rPr lang="en-US" dirty="0">
                <a:solidFill>
                  <a:srgbClr val="231F20"/>
                </a:solidFill>
                <a:ea typeface="Calibri" panose="020F0502020204030204" pitchFamily="34" charset="0"/>
                <a:cs typeface="Times New Roman" panose="02020603050405020304" pitchFamily="18" charset="0"/>
              </a:rPr>
              <a:t>This is where you can introduce the vaccine and its benefits.</a:t>
            </a:r>
            <a:endParaRPr lang="en-US"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973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Do This: Positive Messaging</a:t>
            </a:r>
          </a:p>
        </p:txBody>
      </p:sp>
      <p:sp>
        <p:nvSpPr>
          <p:cNvPr id="3" name="Content Placeholder 2"/>
          <p:cNvSpPr>
            <a:spLocks noGrp="1"/>
          </p:cNvSpPr>
          <p:nvPr>
            <p:ph idx="1"/>
          </p:nvPr>
        </p:nvSpPr>
        <p:spPr/>
        <p:txBody>
          <a:bodyPr/>
          <a:lstStyle/>
          <a:p>
            <a:r>
              <a:rPr lang="en-US" dirty="0">
                <a:solidFill>
                  <a:srgbClr val="505050"/>
                </a:solidFill>
                <a:latin typeface="Arial" panose="020B0604020202020204" pitchFamily="34" charset="0"/>
                <a:ea typeface="Calibri" panose="020F0502020204030204" pitchFamily="34" charset="0"/>
              </a:rPr>
              <a:t>“HPV can cause cancers in the oropharynx – which includes the back of the throat, the tonsils and the base of the tongue.” </a:t>
            </a:r>
          </a:p>
          <a:p>
            <a:r>
              <a:rPr lang="en-US" dirty="0">
                <a:solidFill>
                  <a:srgbClr val="505050"/>
                </a:solidFill>
                <a:latin typeface="Arial" panose="020B0604020202020204" pitchFamily="34" charset="0"/>
                <a:ea typeface="Calibri" panose="020F0502020204030204" pitchFamily="34" charset="0"/>
              </a:rPr>
              <a:t>“Studies show that HPV causes up to 70% of these cancers in the U.S.” </a:t>
            </a:r>
          </a:p>
          <a:p>
            <a:r>
              <a:rPr lang="en-US" dirty="0">
                <a:solidFill>
                  <a:srgbClr val="505050"/>
                </a:solidFill>
                <a:latin typeface="Arial" panose="020B0604020202020204" pitchFamily="34" charset="0"/>
                <a:ea typeface="Calibri" panose="020F0502020204030204" pitchFamily="34" charset="0"/>
              </a:rPr>
              <a:t>“Thankfully, the HPV vaccine is a simple way to protect you and/or your family.”</a:t>
            </a:r>
            <a:endParaRPr lang="en-US" dirty="0"/>
          </a:p>
        </p:txBody>
      </p:sp>
    </p:spTree>
    <p:extLst>
      <p:ext uri="{BB962C8B-B14F-4D97-AF65-F5344CB8AC3E}">
        <p14:creationId xmlns:p14="http://schemas.microsoft.com/office/powerpoint/2010/main" val="312548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Link Between HPV and Oral Cancers</a:t>
            </a:r>
          </a:p>
        </p:txBody>
      </p:sp>
      <p:sp>
        <p:nvSpPr>
          <p:cNvPr id="3" name="Content Placeholder 2"/>
          <p:cNvSpPr>
            <a:spLocks noGrp="1"/>
          </p:cNvSpPr>
          <p:nvPr>
            <p:ph idx="1"/>
          </p:nvPr>
        </p:nvSpPr>
        <p:spPr/>
        <p:txBody>
          <a:bodyPr/>
          <a:lstStyle/>
          <a:p>
            <a:r>
              <a:rPr lang="en-US" dirty="0"/>
              <a:t>The link is there: </a:t>
            </a:r>
          </a:p>
          <a:p>
            <a:pPr marL="0" indent="0">
              <a:buNone/>
            </a:pPr>
            <a:endParaRPr lang="en-US" dirty="0"/>
          </a:p>
          <a:p>
            <a:pPr lvl="1"/>
            <a:r>
              <a:rPr lang="en-US" dirty="0"/>
              <a:t> Low-Risk Strains: may cause mouth and throat warts </a:t>
            </a:r>
          </a:p>
          <a:p>
            <a:pPr lvl="1"/>
            <a:endParaRPr lang="en-US" dirty="0"/>
          </a:p>
          <a:p>
            <a:pPr lvl="1"/>
            <a:r>
              <a:rPr lang="en-US" dirty="0"/>
              <a:t> High-Risk strains of HPV increase the risk of Oropharyngeal Cancers (OPC)</a:t>
            </a:r>
          </a:p>
        </p:txBody>
      </p:sp>
    </p:spTree>
    <p:extLst>
      <p:ext uri="{BB962C8B-B14F-4D97-AF65-F5344CB8AC3E}">
        <p14:creationId xmlns:p14="http://schemas.microsoft.com/office/powerpoint/2010/main" val="253177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Do This: Fact Based Information</a:t>
            </a:r>
          </a:p>
        </p:txBody>
      </p:sp>
      <p:sp>
        <p:nvSpPr>
          <p:cNvPr id="3" name="Content Placeholder 2"/>
          <p:cNvSpPr>
            <a:spLocks noGrp="1"/>
          </p:cNvSpPr>
          <p:nvPr>
            <p:ph idx="1"/>
          </p:nvPr>
        </p:nvSpPr>
        <p:spPr>
          <a:xfrm>
            <a:off x="1981200" y="2133600"/>
            <a:ext cx="8229600" cy="4191000"/>
          </a:xfrm>
        </p:spPr>
        <p:txBody>
          <a:bodyPr>
            <a:normAutofit/>
          </a:bodyPr>
          <a:lstStyle/>
          <a:p>
            <a:pPr marL="0">
              <a:lnSpc>
                <a:spcPct val="107000"/>
              </a:lnSpc>
              <a:spcBef>
                <a:spcPts val="0"/>
              </a:spcBef>
              <a:spcAft>
                <a:spcPts val="800"/>
              </a:spcAft>
            </a:pPr>
            <a:r>
              <a:rPr lang="en-US" dirty="0"/>
              <a:t>Possible Question:</a:t>
            </a:r>
          </a:p>
          <a:p>
            <a:pPr marL="640080" lvl="2">
              <a:lnSpc>
                <a:spcPct val="107000"/>
              </a:lnSpc>
              <a:spcBef>
                <a:spcPts val="0"/>
              </a:spcBef>
              <a:spcAft>
                <a:spcPts val="800"/>
              </a:spcAft>
            </a:pPr>
            <a:r>
              <a:rPr lang="en-US" b="1" dirty="0">
                <a:ea typeface="Times New Roman" panose="02020603050405020304" pitchFamily="18" charset="0"/>
                <a:cs typeface="Times New Roman" panose="02020603050405020304" pitchFamily="18" charset="0"/>
              </a:rPr>
              <a:t>Is my child really at risk for HPV?</a:t>
            </a:r>
            <a:endParaRPr lang="en-US" dirty="0">
              <a:ea typeface="Times New Roman" panose="02020603050405020304" pitchFamily="18" charset="0"/>
              <a:cs typeface="Times New Roman" panose="02020603050405020304" pitchFamily="18" charset="0"/>
            </a:endParaRPr>
          </a:p>
          <a:p>
            <a:pPr marL="640080" lvl="2">
              <a:lnSpc>
                <a:spcPct val="107000"/>
              </a:lnSpc>
              <a:spcBef>
                <a:spcPts val="0"/>
              </a:spcBef>
              <a:spcAft>
                <a:spcPts val="800"/>
              </a:spcAft>
            </a:pPr>
            <a:r>
              <a:rPr lang="en-US" dirty="0">
                <a:ea typeface="Times New Roman" panose="02020603050405020304" pitchFamily="18" charset="0"/>
                <a:cs typeface="Times New Roman" panose="02020603050405020304" pitchFamily="18" charset="0"/>
              </a:rPr>
              <a:t>Fact-based Answer: </a:t>
            </a:r>
          </a:p>
          <a:p>
            <a:pPr marL="914400" lvl="3">
              <a:lnSpc>
                <a:spcPct val="107000"/>
              </a:lnSpc>
              <a:spcBef>
                <a:spcPts val="0"/>
              </a:spcBef>
              <a:spcAft>
                <a:spcPts val="800"/>
              </a:spcAft>
            </a:pPr>
            <a:r>
              <a:rPr lang="en-US" dirty="0">
                <a:ea typeface="Times New Roman" panose="02020603050405020304" pitchFamily="18" charset="0"/>
                <a:cs typeface="Times New Roman" panose="02020603050405020304" pitchFamily="18" charset="0"/>
              </a:rPr>
              <a:t>HPV is a very common infection in women and men that can cause cancer. Starting the vaccine series today/soon will help protect your child from the cancers and diseases caused by HPV.</a:t>
            </a:r>
            <a:endParaRPr lang="en-US" dirty="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003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Do This: Fact Based Information</a:t>
            </a:r>
          </a:p>
        </p:txBody>
      </p:sp>
      <p:sp>
        <p:nvSpPr>
          <p:cNvPr id="3" name="Content Placeholder 2"/>
          <p:cNvSpPr>
            <a:spLocks noGrp="1"/>
          </p:cNvSpPr>
          <p:nvPr>
            <p:ph idx="1"/>
          </p:nvPr>
        </p:nvSpPr>
        <p:spPr>
          <a:xfrm>
            <a:off x="1981200" y="2133600"/>
            <a:ext cx="8229600" cy="4191000"/>
          </a:xfrm>
        </p:spPr>
        <p:txBody>
          <a:bodyPr>
            <a:normAutofit/>
          </a:bodyPr>
          <a:lstStyle/>
          <a:p>
            <a:pPr marL="0">
              <a:lnSpc>
                <a:spcPct val="107000"/>
              </a:lnSpc>
              <a:spcBef>
                <a:spcPts val="0"/>
              </a:spcBef>
              <a:spcAft>
                <a:spcPts val="800"/>
              </a:spcAft>
            </a:pPr>
            <a:r>
              <a:rPr lang="en-US" dirty="0"/>
              <a:t>Possible Question: </a:t>
            </a:r>
          </a:p>
          <a:p>
            <a:pPr marL="640080" lvl="2">
              <a:lnSpc>
                <a:spcPct val="107000"/>
              </a:lnSpc>
              <a:spcBef>
                <a:spcPts val="0"/>
              </a:spcBef>
              <a:spcAft>
                <a:spcPts val="800"/>
              </a:spcAft>
            </a:pPr>
            <a:r>
              <a:rPr lang="en-US" b="1" dirty="0">
                <a:ea typeface="Times New Roman" panose="02020603050405020304" pitchFamily="18" charset="0"/>
                <a:cs typeface="Times New Roman" panose="02020603050405020304" pitchFamily="18" charset="0"/>
              </a:rPr>
              <a:t>Why do they need HPV vaccine at such a young age?</a:t>
            </a:r>
          </a:p>
          <a:p>
            <a:pPr marL="640080" lvl="2">
              <a:lnSpc>
                <a:spcPct val="107000"/>
              </a:lnSpc>
              <a:spcBef>
                <a:spcPts val="0"/>
              </a:spcBef>
              <a:spcAft>
                <a:spcPts val="800"/>
              </a:spcAft>
            </a:pPr>
            <a:r>
              <a:rPr lang="en-US" dirty="0">
                <a:ea typeface="Times New Roman" panose="02020603050405020304" pitchFamily="18" charset="0"/>
                <a:cs typeface="Times New Roman" panose="02020603050405020304" pitchFamily="18" charset="0"/>
              </a:rPr>
              <a:t>Fact-based Answer:</a:t>
            </a:r>
          </a:p>
          <a:p>
            <a:pPr marL="914400" lvl="3">
              <a:lnSpc>
                <a:spcPct val="107000"/>
              </a:lnSpc>
              <a:spcBef>
                <a:spcPts val="0"/>
              </a:spcBef>
              <a:spcAft>
                <a:spcPts val="800"/>
              </a:spcAft>
            </a:pPr>
            <a:r>
              <a:rPr lang="en-US" dirty="0">
                <a:ea typeface="Times New Roman" panose="02020603050405020304" pitchFamily="18" charset="0"/>
                <a:cs typeface="Times New Roman" panose="02020603050405020304" pitchFamily="18" charset="0"/>
              </a:rPr>
              <a:t>Vaccines protect your child before they are exposed to a disease. That’s why we give the HPV vaccine earlier rather than later, to protect them long before they are ever exposed.</a:t>
            </a:r>
            <a:endParaRPr lang="en-US" dirty="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SzPts val="1000"/>
              <a:buNone/>
              <a:tabLst>
                <a:tab pos="457200" algn="l"/>
              </a:tabLst>
            </a:pPr>
            <a:endParaRPr lang="en-US" dirty="0"/>
          </a:p>
        </p:txBody>
      </p:sp>
    </p:spTree>
    <p:extLst>
      <p:ext uri="{BB962C8B-B14F-4D97-AF65-F5344CB8AC3E}">
        <p14:creationId xmlns:p14="http://schemas.microsoft.com/office/powerpoint/2010/main" val="295168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Do This: Fact Based Information</a:t>
            </a:r>
          </a:p>
        </p:txBody>
      </p:sp>
      <p:sp>
        <p:nvSpPr>
          <p:cNvPr id="3" name="Content Placeholder 2"/>
          <p:cNvSpPr>
            <a:spLocks noGrp="1"/>
          </p:cNvSpPr>
          <p:nvPr>
            <p:ph idx="1"/>
          </p:nvPr>
        </p:nvSpPr>
        <p:spPr>
          <a:xfrm>
            <a:off x="1981200" y="2133600"/>
            <a:ext cx="8229600" cy="4191000"/>
          </a:xfrm>
        </p:spPr>
        <p:txBody>
          <a:bodyPr>
            <a:normAutofit lnSpcReduction="10000"/>
          </a:bodyPr>
          <a:lstStyle/>
          <a:p>
            <a:pPr marL="0">
              <a:lnSpc>
                <a:spcPct val="107000"/>
              </a:lnSpc>
              <a:spcBef>
                <a:spcPts val="0"/>
              </a:spcBef>
              <a:spcAft>
                <a:spcPts val="800"/>
              </a:spcAft>
            </a:pPr>
            <a:r>
              <a:rPr lang="en-US" dirty="0"/>
              <a:t>Possible Question: </a:t>
            </a:r>
          </a:p>
          <a:p>
            <a:pPr marL="640080" lvl="2">
              <a:lnSpc>
                <a:spcPct val="107000"/>
              </a:lnSpc>
              <a:spcBef>
                <a:spcPts val="0"/>
              </a:spcBef>
              <a:spcAft>
                <a:spcPts val="800"/>
              </a:spcAft>
            </a:pPr>
            <a:r>
              <a:rPr lang="en-US" b="1" dirty="0"/>
              <a:t>I’m worried my child will think that getting this vaccine makes it OK to have sex. </a:t>
            </a:r>
          </a:p>
          <a:p>
            <a:pPr marL="640080" lvl="2">
              <a:lnSpc>
                <a:spcPct val="107000"/>
              </a:lnSpc>
              <a:spcBef>
                <a:spcPts val="0"/>
              </a:spcBef>
              <a:spcAft>
                <a:spcPts val="800"/>
              </a:spcAft>
            </a:pPr>
            <a:r>
              <a:rPr lang="en-US" dirty="0">
                <a:ea typeface="Times New Roman" panose="02020603050405020304" pitchFamily="18" charset="0"/>
                <a:cs typeface="Times New Roman" panose="02020603050405020304" pitchFamily="18" charset="0"/>
              </a:rPr>
              <a:t>Fact-based Answer: </a:t>
            </a:r>
          </a:p>
          <a:p>
            <a:pPr marL="914400" lvl="3">
              <a:lnSpc>
                <a:spcPct val="107000"/>
              </a:lnSpc>
              <a:spcBef>
                <a:spcPts val="0"/>
              </a:spcBef>
              <a:spcAft>
                <a:spcPts val="800"/>
              </a:spcAft>
            </a:pPr>
            <a:r>
              <a:rPr lang="en-US" dirty="0">
                <a:ea typeface="Times New Roman" panose="02020603050405020304" pitchFamily="18" charset="0"/>
                <a:cs typeface="Times New Roman" panose="02020603050405020304" pitchFamily="18" charset="0"/>
              </a:rPr>
              <a:t>Studies tell us that getting the HPV vaccine doesn’t make kids more likely to start having sex. </a:t>
            </a:r>
          </a:p>
          <a:p>
            <a:pPr marL="914400" lvl="3">
              <a:lnSpc>
                <a:spcPct val="107000"/>
              </a:lnSpc>
              <a:spcBef>
                <a:spcPts val="0"/>
              </a:spcBef>
              <a:spcAft>
                <a:spcPts val="800"/>
              </a:spcAft>
            </a:pPr>
            <a:r>
              <a:rPr lang="en-US" dirty="0">
                <a:ea typeface="Times New Roman" panose="02020603050405020304" pitchFamily="18" charset="0"/>
                <a:cs typeface="Times New Roman" panose="02020603050405020304" pitchFamily="18" charset="0"/>
              </a:rPr>
              <a:t>Give an example: I made sure my child (or grandchild, etc.) got HPV vaccine, and I recommend we make arrangements for your child to receive her/his first HPV shot today/soon.</a:t>
            </a:r>
          </a:p>
          <a:p>
            <a:pPr marL="393192" lvl="2" indent="0">
              <a:lnSpc>
                <a:spcPct val="107000"/>
              </a:lnSpc>
              <a:spcBef>
                <a:spcPts val="0"/>
              </a:spcBef>
              <a:spcAft>
                <a:spcPts val="800"/>
              </a:spcAft>
              <a:buNone/>
            </a:pPr>
            <a:r>
              <a:rPr lang="en-US" dirty="0"/>
              <a:t>(Remember the data on sexual activity.)</a:t>
            </a:r>
          </a:p>
        </p:txBody>
      </p:sp>
    </p:spTree>
    <p:extLst>
      <p:ext uri="{BB962C8B-B14F-4D97-AF65-F5344CB8AC3E}">
        <p14:creationId xmlns:p14="http://schemas.microsoft.com/office/powerpoint/2010/main" val="18936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(Somewhat of) A Parallel</a:t>
            </a:r>
          </a:p>
        </p:txBody>
      </p:sp>
      <p:sp>
        <p:nvSpPr>
          <p:cNvPr id="3" name="Content Placeholder 2"/>
          <p:cNvSpPr>
            <a:spLocks noGrp="1"/>
          </p:cNvSpPr>
          <p:nvPr>
            <p:ph idx="1"/>
          </p:nvPr>
        </p:nvSpPr>
        <p:spPr/>
        <p:txBody>
          <a:bodyPr>
            <a:normAutofit/>
          </a:bodyPr>
          <a:lstStyle/>
          <a:p>
            <a:pPr marL="0" indent="0">
              <a:lnSpc>
                <a:spcPct val="107000"/>
              </a:lnSpc>
              <a:spcBef>
                <a:spcPts val="0"/>
              </a:spcBef>
              <a:spcAft>
                <a:spcPts val="800"/>
              </a:spcAft>
              <a:buSzPts val="1000"/>
              <a:buNone/>
              <a:tabLst>
                <a:tab pos="457200" algn="l"/>
              </a:tabLst>
            </a:pPr>
            <a:r>
              <a:rPr lang="en-US" dirty="0"/>
              <a:t>Hepatitis B: </a:t>
            </a:r>
            <a:r>
              <a:rPr lang="en-US" b="1" dirty="0">
                <a:ea typeface="Times New Roman" panose="02020603050405020304" pitchFamily="18" charset="0"/>
                <a:cs typeface="Times New Roman" panose="02020603050405020304" pitchFamily="18" charset="0"/>
              </a:rPr>
              <a:t>How is hepatitis B spread?</a:t>
            </a:r>
            <a:r>
              <a:rPr lang="en-US" dirty="0">
                <a:ea typeface="Times New Roman" panose="02020603050405020304" pitchFamily="18" charset="0"/>
                <a:cs typeface="Times New Roman" panose="02020603050405020304" pitchFamily="18" charset="0"/>
              </a:rPr>
              <a:t> </a:t>
            </a:r>
          </a:p>
          <a:p>
            <a:pPr marL="0" indent="0">
              <a:lnSpc>
                <a:spcPct val="107000"/>
              </a:lnSpc>
              <a:spcBef>
                <a:spcPts val="0"/>
              </a:spcBef>
              <a:spcAft>
                <a:spcPts val="800"/>
              </a:spcAft>
              <a:buSzPts val="1000"/>
              <a:buNone/>
              <a:tabLst>
                <a:tab pos="457200" algn="l"/>
              </a:tabLst>
            </a:pPr>
            <a:r>
              <a:rPr lang="en-US" dirty="0">
                <a:ea typeface="Times New Roman" panose="02020603050405020304" pitchFamily="18" charset="0"/>
                <a:cs typeface="Times New Roman" panose="02020603050405020304" pitchFamily="18" charset="0"/>
              </a:rPr>
              <a:t>		Birth (spread from an infected mother to her baby during birth)</a:t>
            </a:r>
          </a:p>
          <a:p>
            <a:pPr marL="0" indent="0">
              <a:lnSpc>
                <a:spcPct val="107000"/>
              </a:lnSpc>
              <a:spcBef>
                <a:spcPts val="0"/>
              </a:spcBef>
              <a:spcAft>
                <a:spcPts val="800"/>
              </a:spcAft>
              <a:buSzPts val="1000"/>
              <a:buNone/>
              <a:tabLst>
                <a:tab pos="457200" algn="l"/>
              </a:tabLst>
            </a:pPr>
            <a:r>
              <a:rPr lang="en-US" b="1" dirty="0">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Sex with an infected partner</a:t>
            </a:r>
            <a:endParaRPr lang="en-US" dirty="0">
              <a:ea typeface="Calibri" panose="020F0502020204030204" pitchFamily="34" charset="0"/>
              <a:cs typeface="Times New Roman" panose="02020603050405020304" pitchFamily="18" charset="0"/>
            </a:endParaRPr>
          </a:p>
          <a:p>
            <a:pPr marL="0" indent="0">
              <a:buNone/>
            </a:pPr>
            <a:r>
              <a:rPr lang="en-US" dirty="0">
                <a:ea typeface="Times New Roman" panose="02020603050405020304" pitchFamily="18" charset="0"/>
                <a:cs typeface="Times New Roman" panose="02020603050405020304" pitchFamily="18" charset="0"/>
              </a:rPr>
              <a:t>	Direct contact with the blood or open sores of an infected person </a:t>
            </a:r>
          </a:p>
          <a:p>
            <a:pPr marL="0" indent="0">
              <a:buNone/>
            </a:pPr>
            <a:r>
              <a:rPr lang="en-US" b="1" dirty="0">
                <a:ea typeface="Times New Roman" panose="02020603050405020304" pitchFamily="18" charset="0"/>
                <a:cs typeface="Times New Roman" panose="02020603050405020304" pitchFamily="18" charset="0"/>
              </a:rPr>
              <a:t>		</a:t>
            </a:r>
            <a:r>
              <a:rPr lang="en-US" dirty="0">
                <a:ea typeface="Times New Roman" panose="02020603050405020304" pitchFamily="18" charset="0"/>
                <a:cs typeface="Times New Roman" panose="02020603050405020304" pitchFamily="18" charset="0"/>
              </a:rPr>
              <a:t>(that pesky kissing thing)</a:t>
            </a:r>
            <a:endParaRPr lang="en-US" dirty="0">
              <a:ea typeface="Calibri" panose="020F0502020204030204" pitchFamily="34" charset="0"/>
              <a:cs typeface="Times New Roman" panose="02020603050405020304" pitchFamily="18" charset="0"/>
            </a:endParaRPr>
          </a:p>
          <a:p>
            <a:endParaRPr lang="en-US" dirty="0">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Hep B vaccine is given early in life and is a requirement in many states </a:t>
            </a:r>
          </a:p>
          <a:p>
            <a:endParaRPr lang="en-US" dirty="0"/>
          </a:p>
        </p:txBody>
      </p:sp>
    </p:spTree>
    <p:extLst>
      <p:ext uri="{BB962C8B-B14F-4D97-AF65-F5344CB8AC3E}">
        <p14:creationId xmlns:p14="http://schemas.microsoft.com/office/powerpoint/2010/main" val="150631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7400" y="990600"/>
            <a:ext cx="7851648" cy="1143000"/>
          </a:xfrm>
        </p:spPr>
        <p:txBody>
          <a:bodyPr/>
          <a:lstStyle/>
          <a:p>
            <a:r>
              <a:rPr lang="en-US" dirty="0"/>
              <a:t>Wrap Up: </a:t>
            </a:r>
          </a:p>
        </p:txBody>
      </p:sp>
      <p:sp>
        <p:nvSpPr>
          <p:cNvPr id="5" name="Subtitle 4"/>
          <p:cNvSpPr>
            <a:spLocks noGrp="1"/>
          </p:cNvSpPr>
          <p:nvPr>
            <p:ph type="subTitle" idx="1"/>
          </p:nvPr>
        </p:nvSpPr>
        <p:spPr>
          <a:xfrm>
            <a:off x="2057400" y="2362200"/>
            <a:ext cx="7854696" cy="2895600"/>
          </a:xfrm>
        </p:spPr>
        <p:txBody>
          <a:bodyPr>
            <a:normAutofit/>
          </a:bodyPr>
          <a:lstStyle/>
          <a:p>
            <a:r>
              <a:rPr lang="en-US" sz="4400" b="1" dirty="0"/>
              <a:t>Get Uncomfortable </a:t>
            </a:r>
          </a:p>
          <a:p>
            <a:r>
              <a:rPr lang="en-US" sz="4400" b="1" dirty="0"/>
              <a:t>to </a:t>
            </a:r>
          </a:p>
          <a:p>
            <a:r>
              <a:rPr lang="en-US" sz="4400" b="1" dirty="0"/>
              <a:t>Become Comfortable</a:t>
            </a:r>
          </a:p>
        </p:txBody>
      </p:sp>
    </p:spTree>
    <p:extLst>
      <p:ext uri="{BB962C8B-B14F-4D97-AF65-F5344CB8AC3E}">
        <p14:creationId xmlns:p14="http://schemas.microsoft.com/office/powerpoint/2010/main" val="1894955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 Uncomfortable</a:t>
            </a:r>
          </a:p>
        </p:txBody>
      </p:sp>
      <p:sp>
        <p:nvSpPr>
          <p:cNvPr id="3" name="Content Placeholder 2"/>
          <p:cNvSpPr>
            <a:spLocks noGrp="1"/>
          </p:cNvSpPr>
          <p:nvPr>
            <p:ph idx="1"/>
          </p:nvPr>
        </p:nvSpPr>
        <p:spPr/>
        <p:txBody>
          <a:bodyPr>
            <a:normAutofit/>
          </a:bodyPr>
          <a:lstStyle/>
          <a:p>
            <a:pPr marL="457200">
              <a:lnSpc>
                <a:spcPct val="107000"/>
              </a:lnSpc>
              <a:spcBef>
                <a:spcPts val="0"/>
              </a:spcBef>
            </a:pPr>
            <a:r>
              <a:rPr lang="en-US" dirty="0">
                <a:solidFill>
                  <a:srgbClr val="231F20"/>
                </a:solidFill>
                <a:latin typeface="MyriadPro-Light"/>
                <a:ea typeface="Calibri" panose="020F0502020204030204" pitchFamily="34" charset="0"/>
                <a:cs typeface="MyriadPro-Light"/>
              </a:rPr>
              <a:t>Discussing both HPV infections and HPV vaccination can be a difficult topic to introduce to the dentist-patient relationship: </a:t>
            </a:r>
          </a:p>
          <a:p>
            <a:pPr marL="822960" lvl="1">
              <a:lnSpc>
                <a:spcPct val="107000"/>
              </a:lnSpc>
              <a:spcBef>
                <a:spcPts val="0"/>
              </a:spcBef>
            </a:pPr>
            <a:r>
              <a:rPr lang="en-US" dirty="0">
                <a:solidFill>
                  <a:srgbClr val="231F20"/>
                </a:solidFill>
                <a:latin typeface="MyriadPro-Light"/>
                <a:ea typeface="Calibri" panose="020F0502020204030204" pitchFamily="34" charset="0"/>
                <a:cs typeface="MyriadPro-Light"/>
              </a:rPr>
              <a:t>Dental professionals rarely discuss immunizations with their patients </a:t>
            </a:r>
          </a:p>
          <a:p>
            <a:pPr marL="822960" lvl="1">
              <a:lnSpc>
                <a:spcPct val="107000"/>
              </a:lnSpc>
              <a:spcBef>
                <a:spcPts val="0"/>
              </a:spcBef>
            </a:pPr>
            <a:r>
              <a:rPr lang="en-US" dirty="0">
                <a:solidFill>
                  <a:srgbClr val="231F20"/>
                </a:solidFill>
                <a:latin typeface="MyriadPro-Light"/>
                <a:ea typeface="Calibri" panose="020F0502020204030204" pitchFamily="34" charset="0"/>
                <a:cs typeface="MyriadPro-Light"/>
              </a:rPr>
              <a:t>It is not a common topic when recording a comprehensive health history </a:t>
            </a:r>
          </a:p>
        </p:txBody>
      </p:sp>
    </p:spTree>
    <p:extLst>
      <p:ext uri="{BB962C8B-B14F-4D97-AF65-F5344CB8AC3E}">
        <p14:creationId xmlns:p14="http://schemas.microsoft.com/office/powerpoint/2010/main" val="121626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 Uncomfortable</a:t>
            </a:r>
          </a:p>
        </p:txBody>
      </p:sp>
      <p:sp>
        <p:nvSpPr>
          <p:cNvPr id="3" name="Content Placeholder 2"/>
          <p:cNvSpPr>
            <a:spLocks noGrp="1"/>
          </p:cNvSpPr>
          <p:nvPr>
            <p:ph idx="1"/>
          </p:nvPr>
        </p:nvSpPr>
        <p:spPr/>
        <p:txBody>
          <a:bodyPr>
            <a:normAutofit/>
          </a:bodyPr>
          <a:lstStyle/>
          <a:p>
            <a:pPr marL="457200">
              <a:lnSpc>
                <a:spcPct val="107000"/>
              </a:lnSpc>
              <a:spcBef>
                <a:spcPts val="0"/>
              </a:spcBef>
            </a:pPr>
            <a:r>
              <a:rPr lang="en-US" dirty="0">
                <a:solidFill>
                  <a:srgbClr val="231F20"/>
                </a:solidFill>
                <a:latin typeface="MyriadPro-Light"/>
                <a:ea typeface="Calibri" panose="020F0502020204030204" pitchFamily="34" charset="0"/>
                <a:cs typeface="MyriadPro-Light"/>
              </a:rPr>
              <a:t>Discussing both HPV infections and HPV vaccination can be a difficult topic to introduce to the dentist-patient relationship: </a:t>
            </a:r>
          </a:p>
          <a:p>
            <a:pPr marL="822960" lvl="1">
              <a:lnSpc>
                <a:spcPct val="107000"/>
              </a:lnSpc>
              <a:spcBef>
                <a:spcPts val="0"/>
              </a:spcBef>
            </a:pPr>
            <a:r>
              <a:rPr lang="en-US" dirty="0">
                <a:solidFill>
                  <a:srgbClr val="231F20"/>
                </a:solidFill>
                <a:latin typeface="MyriadPro-Light"/>
                <a:ea typeface="Calibri" panose="020F0502020204030204" pitchFamily="34" charset="0"/>
                <a:cs typeface="MyriadPro-Light"/>
              </a:rPr>
              <a:t>There are also concerns about </a:t>
            </a:r>
          </a:p>
          <a:p>
            <a:pPr marL="1097280" lvl="2">
              <a:lnSpc>
                <a:spcPct val="107000"/>
              </a:lnSpc>
              <a:spcBef>
                <a:spcPts val="0"/>
              </a:spcBef>
            </a:pPr>
            <a:r>
              <a:rPr lang="en-US" dirty="0">
                <a:solidFill>
                  <a:srgbClr val="231F20"/>
                </a:solidFill>
                <a:latin typeface="MyriadPro-Light"/>
                <a:ea typeface="Calibri" panose="020F0502020204030204" pitchFamily="34" charset="0"/>
                <a:cs typeface="MyriadPro-Light"/>
              </a:rPr>
              <a:t>the scope of practice and liability, </a:t>
            </a:r>
          </a:p>
          <a:p>
            <a:pPr marL="1097280" lvl="2">
              <a:lnSpc>
                <a:spcPct val="107000"/>
              </a:lnSpc>
              <a:spcBef>
                <a:spcPts val="0"/>
              </a:spcBef>
            </a:pPr>
            <a:r>
              <a:rPr lang="en-US" dirty="0">
                <a:solidFill>
                  <a:srgbClr val="231F20"/>
                </a:solidFill>
                <a:latin typeface="MyriadPro-Light"/>
                <a:ea typeface="Calibri" panose="020F0502020204030204" pitchFamily="34" charset="0"/>
                <a:cs typeface="MyriadPro-Light"/>
              </a:rPr>
              <a:t>raising the issue of sexually transmitted infections, </a:t>
            </a:r>
          </a:p>
          <a:p>
            <a:pPr marL="1097280" lvl="2">
              <a:lnSpc>
                <a:spcPct val="107000"/>
              </a:lnSpc>
              <a:spcBef>
                <a:spcPts val="0"/>
              </a:spcBef>
            </a:pPr>
            <a:r>
              <a:rPr lang="en-US" dirty="0">
                <a:solidFill>
                  <a:srgbClr val="231F20"/>
                </a:solidFill>
                <a:latin typeface="MyriadPro-Light"/>
                <a:ea typeface="Calibri" panose="020F0502020204030204" pitchFamily="34" charset="0"/>
                <a:cs typeface="MyriadPro-Light"/>
              </a:rPr>
              <a:t>time available during appointments, </a:t>
            </a:r>
          </a:p>
          <a:p>
            <a:pPr marL="1097280" lvl="2">
              <a:lnSpc>
                <a:spcPct val="107000"/>
              </a:lnSpc>
              <a:spcBef>
                <a:spcPts val="0"/>
              </a:spcBef>
            </a:pPr>
            <a:r>
              <a:rPr lang="en-US" dirty="0">
                <a:solidFill>
                  <a:srgbClr val="231F20"/>
                </a:solidFill>
                <a:latin typeface="MyriadPro-Light"/>
                <a:ea typeface="Calibri" panose="020F0502020204030204" pitchFamily="34" charset="0"/>
                <a:cs typeface="MyriadPro-Light"/>
              </a:rPr>
              <a:t>lack of education on HPV in general.</a:t>
            </a:r>
            <a:endParaRPr lang="en-US" dirty="0"/>
          </a:p>
        </p:txBody>
      </p:sp>
    </p:spTree>
    <p:extLst>
      <p:ext uri="{BB962C8B-B14F-4D97-AF65-F5344CB8AC3E}">
        <p14:creationId xmlns:p14="http://schemas.microsoft.com/office/powerpoint/2010/main" val="238504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HPV Cancers:</a:t>
            </a:r>
          </a:p>
        </p:txBody>
      </p:sp>
      <p:sp>
        <p:nvSpPr>
          <p:cNvPr id="3" name="Content Placeholder 2"/>
          <p:cNvSpPr>
            <a:spLocks noGrp="1"/>
          </p:cNvSpPr>
          <p:nvPr>
            <p:ph idx="1"/>
          </p:nvPr>
        </p:nvSpPr>
        <p:spPr/>
        <p:txBody>
          <a:bodyPr/>
          <a:lstStyle/>
          <a:p>
            <a:r>
              <a:rPr lang="en-US" dirty="0"/>
              <a:t>If most OPCs are HPV related</a:t>
            </a:r>
          </a:p>
          <a:p>
            <a:pPr lvl="1"/>
            <a:r>
              <a:rPr lang="en-US" dirty="0"/>
              <a:t>Dentists and dental hygienists need to </a:t>
            </a:r>
          </a:p>
          <a:p>
            <a:pPr lvl="1"/>
            <a:endParaRPr lang="en-US" dirty="0"/>
          </a:p>
          <a:p>
            <a:pPr lvl="2"/>
            <a:r>
              <a:rPr lang="en-US" sz="4000" dirty="0"/>
              <a:t>Recognize the problem</a:t>
            </a:r>
          </a:p>
          <a:p>
            <a:pPr lvl="2"/>
            <a:endParaRPr lang="en-US" sz="4000" dirty="0"/>
          </a:p>
          <a:p>
            <a:pPr lvl="2"/>
            <a:r>
              <a:rPr lang="en-US" sz="4000" dirty="0"/>
              <a:t>Be part of the solution</a:t>
            </a:r>
          </a:p>
          <a:p>
            <a:pPr lvl="1"/>
            <a:endParaRPr lang="en-US" dirty="0"/>
          </a:p>
        </p:txBody>
      </p:sp>
    </p:spTree>
    <p:extLst>
      <p:ext uri="{BB962C8B-B14F-4D97-AF65-F5344CB8AC3E}">
        <p14:creationId xmlns:p14="http://schemas.microsoft.com/office/powerpoint/2010/main" val="141790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Become Comfortable	</a:t>
            </a:r>
          </a:p>
        </p:txBody>
      </p:sp>
      <p:sp>
        <p:nvSpPr>
          <p:cNvPr id="3" name="Content Placeholder 2"/>
          <p:cNvSpPr>
            <a:spLocks noGrp="1"/>
          </p:cNvSpPr>
          <p:nvPr>
            <p:ph idx="1"/>
          </p:nvPr>
        </p:nvSpPr>
        <p:spPr/>
        <p:txBody>
          <a:bodyPr/>
          <a:lstStyle/>
          <a:p>
            <a:r>
              <a:rPr lang="en-US" dirty="0"/>
              <a:t>Apply Facts</a:t>
            </a:r>
          </a:p>
          <a:p>
            <a:r>
              <a:rPr lang="en-US" dirty="0"/>
              <a:t>Apply No Judgement</a:t>
            </a:r>
          </a:p>
          <a:p>
            <a:r>
              <a:rPr lang="en-US" dirty="0"/>
              <a:t>Provide Good Healthcare within the scope of your license</a:t>
            </a:r>
          </a:p>
        </p:txBody>
      </p:sp>
    </p:spTree>
    <p:extLst>
      <p:ext uri="{BB962C8B-B14F-4D97-AF65-F5344CB8AC3E}">
        <p14:creationId xmlns:p14="http://schemas.microsoft.com/office/powerpoint/2010/main" val="264084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the Comment Earlier?</a:t>
            </a:r>
          </a:p>
        </p:txBody>
      </p:sp>
      <p:sp>
        <p:nvSpPr>
          <p:cNvPr id="3" name="Content Placeholder 2"/>
          <p:cNvSpPr>
            <a:spLocks noGrp="1"/>
          </p:cNvSpPr>
          <p:nvPr>
            <p:ph idx="1"/>
          </p:nvPr>
        </p:nvSpPr>
        <p:spPr/>
        <p:txBody>
          <a:bodyPr/>
          <a:lstStyle/>
          <a:p>
            <a:r>
              <a:rPr lang="en-US" dirty="0">
                <a:solidFill>
                  <a:srgbClr val="111111"/>
                </a:solidFill>
                <a:latin typeface="Arial" panose="020B0604020202020204" pitchFamily="34" charset="0"/>
                <a:ea typeface="Calibri" panose="020F0502020204030204" pitchFamily="34" charset="0"/>
                <a:cs typeface="Times New Roman" panose="02020603050405020304" pitchFamily="18" charset="0"/>
              </a:rPr>
              <a:t>Let’s learn to </a:t>
            </a:r>
          </a:p>
          <a:p>
            <a:pPr lvl="1"/>
            <a:r>
              <a:rPr lang="en-US" dirty="0">
                <a:solidFill>
                  <a:srgbClr val="111111"/>
                </a:solidFill>
                <a:latin typeface="Arial" panose="020B0604020202020204" pitchFamily="34" charset="0"/>
                <a:ea typeface="Calibri" panose="020F0502020204030204" pitchFamily="34" charset="0"/>
                <a:cs typeface="Times New Roman" panose="02020603050405020304" pitchFamily="18" charset="0"/>
              </a:rPr>
              <a:t>be uncomfortable </a:t>
            </a:r>
          </a:p>
          <a:p>
            <a:pPr lvl="1"/>
            <a:r>
              <a:rPr lang="en-US" dirty="0">
                <a:solidFill>
                  <a:srgbClr val="111111"/>
                </a:solidFill>
                <a:latin typeface="Arial" panose="020B0604020202020204" pitchFamily="34" charset="0"/>
                <a:ea typeface="Calibri" panose="020F0502020204030204" pitchFamily="34" charset="0"/>
                <a:cs typeface="Times New Roman" panose="02020603050405020304" pitchFamily="18" charset="0"/>
              </a:rPr>
              <a:t>seize our opportunity to make a difference.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3474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to a New Dentist Blog</a:t>
            </a:r>
          </a:p>
        </p:txBody>
      </p:sp>
      <p:sp>
        <p:nvSpPr>
          <p:cNvPr id="3" name="Content Placeholder 2"/>
          <p:cNvSpPr>
            <a:spLocks noGrp="1"/>
          </p:cNvSpPr>
          <p:nvPr>
            <p:ph idx="1"/>
          </p:nvPr>
        </p:nvSpPr>
        <p:spPr/>
        <p:txBody>
          <a:bodyPr/>
          <a:lstStyle/>
          <a:p>
            <a:endParaRPr lang="en-US" dirty="0"/>
          </a:p>
          <a:p>
            <a:endParaRPr lang="en-US" dirty="0"/>
          </a:p>
          <a:p>
            <a:r>
              <a:rPr lang="en-US" dirty="0"/>
              <a:t>Dentist A: </a:t>
            </a:r>
          </a:p>
          <a:p>
            <a:pPr lvl="1"/>
            <a:r>
              <a:rPr lang="en-US" dirty="0">
                <a:solidFill>
                  <a:srgbClr val="111111"/>
                </a:solidFill>
                <a:ea typeface="Calibri" panose="020F0502020204030204" pitchFamily="34" charset="0"/>
                <a:cs typeface="Times New Roman" panose="02020603050405020304" pitchFamily="18" charset="0"/>
              </a:rPr>
              <a:t>My cancer was caused by HPV 16. While I am unsure how I came into contact with the virus, what matters most is that we have a duty to discuss HPV with our patients.</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6232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057400" y="914400"/>
            <a:ext cx="7851648" cy="2743200"/>
          </a:xfrm>
        </p:spPr>
        <p:txBody>
          <a:bodyPr>
            <a:normAutofit/>
          </a:bodyPr>
          <a:lstStyle/>
          <a:p>
            <a:r>
              <a:rPr lang="en-US" dirty="0"/>
              <a:t>HPV and Dentistry: </a:t>
            </a:r>
            <a:br>
              <a:rPr lang="en-US" dirty="0"/>
            </a:br>
            <a:r>
              <a:rPr lang="en-US" dirty="0"/>
              <a:t>Being Uncomfortable Using the Facts</a:t>
            </a:r>
          </a:p>
        </p:txBody>
      </p:sp>
      <p:sp>
        <p:nvSpPr>
          <p:cNvPr id="5" name="Subtitle 4"/>
          <p:cNvSpPr>
            <a:spLocks noGrp="1"/>
          </p:cNvSpPr>
          <p:nvPr>
            <p:ph type="subTitle" idx="1"/>
          </p:nvPr>
        </p:nvSpPr>
        <p:spPr/>
        <p:txBody>
          <a:bodyPr/>
          <a:lstStyle/>
          <a:p>
            <a:r>
              <a:rPr lang="en-US" dirty="0"/>
              <a:t>Julie Watts McKee, DMD</a:t>
            </a:r>
          </a:p>
          <a:p>
            <a:r>
              <a:rPr lang="en-US" dirty="0"/>
              <a:t>JulieW.McKee@ky.gov</a:t>
            </a:r>
          </a:p>
        </p:txBody>
      </p:sp>
    </p:spTree>
    <p:extLst>
      <p:ext uri="{BB962C8B-B14F-4D97-AF65-F5344CB8AC3E}">
        <p14:creationId xmlns:p14="http://schemas.microsoft.com/office/powerpoint/2010/main" val="2448195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to a New Dentist Blog</a:t>
            </a:r>
          </a:p>
        </p:txBody>
      </p:sp>
      <p:sp>
        <p:nvSpPr>
          <p:cNvPr id="3" name="Content Placeholder 2"/>
          <p:cNvSpPr>
            <a:spLocks noGrp="1"/>
          </p:cNvSpPr>
          <p:nvPr>
            <p:ph idx="1"/>
          </p:nvPr>
        </p:nvSpPr>
        <p:spPr/>
        <p:txBody>
          <a:bodyPr/>
          <a:lstStyle/>
          <a:p>
            <a:endParaRPr lang="en-US" dirty="0">
              <a:solidFill>
                <a:srgbClr val="111111"/>
              </a:solidFill>
              <a:latin typeface="Arial" panose="020B0604020202020204" pitchFamily="34" charset="0"/>
              <a:ea typeface="Calibri" panose="020F0502020204030204" pitchFamily="34" charset="0"/>
              <a:cs typeface="Times New Roman" panose="02020603050405020304" pitchFamily="18" charset="0"/>
            </a:endParaRPr>
          </a:p>
          <a:p>
            <a:endParaRPr lang="en-US" dirty="0">
              <a:solidFill>
                <a:srgbClr val="111111"/>
              </a:solidFill>
              <a:latin typeface="Arial" panose="020B0604020202020204" pitchFamily="34" charset="0"/>
              <a:ea typeface="Calibri" panose="020F0502020204030204" pitchFamily="34" charset="0"/>
              <a:cs typeface="Times New Roman" panose="02020603050405020304" pitchFamily="18" charset="0"/>
            </a:endParaRPr>
          </a:p>
          <a:p>
            <a:r>
              <a:rPr lang="en-US" dirty="0">
                <a:solidFill>
                  <a:srgbClr val="111111"/>
                </a:solidFill>
                <a:ea typeface="Calibri" panose="020F0502020204030204" pitchFamily="34" charset="0"/>
              </a:rPr>
              <a:t>Dentist B</a:t>
            </a:r>
            <a:r>
              <a:rPr lang="en-US" dirty="0">
                <a:solidFill>
                  <a:srgbClr val="111111"/>
                </a:solidFill>
                <a:latin typeface="Arial" panose="020B0604020202020204" pitchFamily="34" charset="0"/>
                <a:ea typeface="Calibri" panose="020F0502020204030204" pitchFamily="34" charset="0"/>
                <a:cs typeface="Times New Roman" panose="02020603050405020304" pitchFamily="18" charset="0"/>
              </a:rPr>
              <a:t>: </a:t>
            </a:r>
          </a:p>
          <a:p>
            <a:pPr lvl="1"/>
            <a:r>
              <a:rPr lang="en-US" dirty="0">
                <a:solidFill>
                  <a:srgbClr val="111111"/>
                </a:solidFill>
                <a:ea typeface="Calibri" panose="020F0502020204030204" pitchFamily="34" charset="0"/>
              </a:rPr>
              <a:t>Totally agree. Let’s do it—let’s learn to be uncomfortable and seize our opportunity to make a difference.</a:t>
            </a:r>
            <a:endParaRPr lang="en-US" dirty="0">
              <a:ea typeface="Calibri" panose="020F0502020204030204" pitchFamily="34"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49849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Here’s my theme: Let’s Do It.</a:t>
            </a:r>
          </a:p>
        </p:txBody>
      </p:sp>
      <p:sp>
        <p:nvSpPr>
          <p:cNvPr id="3" name="Content Placeholder 2"/>
          <p:cNvSpPr>
            <a:spLocks noGrp="1"/>
          </p:cNvSpPr>
          <p:nvPr>
            <p:ph idx="1"/>
          </p:nvPr>
        </p:nvSpPr>
        <p:spPr/>
        <p:txBody>
          <a:bodyPr/>
          <a:lstStyle/>
          <a:p>
            <a:endParaRPr lang="en-US" dirty="0">
              <a:solidFill>
                <a:srgbClr val="111111"/>
              </a:solidFill>
              <a:latin typeface="Arial" panose="020B0604020202020204" pitchFamily="34" charset="0"/>
              <a:ea typeface="Calibri" panose="020F0502020204030204" pitchFamily="34" charset="0"/>
              <a:cs typeface="Times New Roman" panose="02020603050405020304" pitchFamily="18" charset="0"/>
            </a:endParaRPr>
          </a:p>
          <a:p>
            <a:endParaRPr lang="en-US" dirty="0">
              <a:solidFill>
                <a:srgbClr val="111111"/>
              </a:solidFill>
              <a:latin typeface="Arial" panose="020B0604020202020204" pitchFamily="34" charset="0"/>
              <a:ea typeface="Calibri" panose="020F0502020204030204" pitchFamily="34" charset="0"/>
              <a:cs typeface="Times New Roman" panose="02020603050405020304" pitchFamily="18" charset="0"/>
            </a:endParaRPr>
          </a:p>
          <a:p>
            <a:r>
              <a:rPr lang="en-US" dirty="0">
                <a:solidFill>
                  <a:srgbClr val="111111"/>
                </a:solidFill>
                <a:ea typeface="Calibri" panose="020F0502020204030204" pitchFamily="34" charset="0"/>
              </a:rPr>
              <a:t>Let’s learn to: </a:t>
            </a:r>
          </a:p>
          <a:p>
            <a:pPr lvl="1"/>
            <a:r>
              <a:rPr lang="en-US" dirty="0">
                <a:solidFill>
                  <a:srgbClr val="111111"/>
                </a:solidFill>
                <a:ea typeface="Calibri" panose="020F0502020204030204" pitchFamily="34" charset="0"/>
              </a:rPr>
              <a:t>be uncomfortable </a:t>
            </a:r>
          </a:p>
          <a:p>
            <a:pPr lvl="1"/>
            <a:r>
              <a:rPr lang="en-US" dirty="0">
                <a:solidFill>
                  <a:srgbClr val="111111"/>
                </a:solidFill>
                <a:ea typeface="Calibri" panose="020F0502020204030204" pitchFamily="34" charset="0"/>
              </a:rPr>
              <a:t>seize our opportunity to make a difference</a:t>
            </a:r>
            <a:endParaRPr lang="en-US" dirty="0">
              <a:ea typeface="Calibri" panose="020F0502020204030204" pitchFamily="34" charset="0"/>
            </a:endParaRPr>
          </a:p>
          <a:p>
            <a:endParaRPr lang="en-US" dirty="0"/>
          </a:p>
        </p:txBody>
      </p:sp>
    </p:spTree>
    <p:extLst>
      <p:ext uri="{BB962C8B-B14F-4D97-AF65-F5344CB8AC3E}">
        <p14:creationId xmlns:p14="http://schemas.microsoft.com/office/powerpoint/2010/main" val="253008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ASTDD White Paper</a:t>
            </a:r>
          </a:p>
        </p:txBody>
      </p:sp>
      <p:sp>
        <p:nvSpPr>
          <p:cNvPr id="3" name="Content Placeholder 2"/>
          <p:cNvSpPr>
            <a:spLocks noGrp="1"/>
          </p:cNvSpPr>
          <p:nvPr>
            <p:ph idx="1"/>
          </p:nvPr>
        </p:nvSpPr>
        <p:spPr/>
        <p:txBody>
          <a:bodyPr/>
          <a:lstStyle/>
          <a:p>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a:latin typeface="Calibri" panose="020F0502020204030204" pitchFamily="34" charset="0"/>
                <a:ea typeface="Calibri" panose="020F0502020204030204" pitchFamily="34" charset="0"/>
                <a:cs typeface="Times New Roman" panose="02020603050405020304" pitchFamily="18" charset="0"/>
              </a:rPr>
              <a:t>Perhaps the most likely reason (for not discussing HPV and its vaccine is that) </a:t>
            </a:r>
          </a:p>
          <a:p>
            <a:pPr lvl="1"/>
            <a:r>
              <a:rPr lang="en-US" dirty="0">
                <a:latin typeface="Calibri" panose="020F0502020204030204" pitchFamily="34" charset="0"/>
                <a:ea typeface="Calibri" panose="020F0502020204030204" pitchFamily="34" charset="0"/>
                <a:cs typeface="Times New Roman" panose="02020603050405020304" pitchFamily="18" charset="0"/>
              </a:rPr>
              <a:t>Dental professionals may feel uncomfortable discussing HPV since it is a sexually transmitted disease.</a:t>
            </a:r>
          </a:p>
          <a:p>
            <a:endParaRPr lang="en-US" dirty="0"/>
          </a:p>
        </p:txBody>
      </p:sp>
    </p:spTree>
    <p:extLst>
      <p:ext uri="{BB962C8B-B14F-4D97-AF65-F5344CB8AC3E}">
        <p14:creationId xmlns:p14="http://schemas.microsoft.com/office/powerpoint/2010/main" val="318183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7" name="Content Placeholder 6"/>
          <p:cNvSpPr>
            <a:spLocks noGrp="1"/>
          </p:cNvSpPr>
          <p:nvPr>
            <p:ph idx="1"/>
          </p:nvPr>
        </p:nvSpPr>
        <p:spPr/>
        <p:txBody>
          <a:bodyPr/>
          <a:lstStyle/>
          <a:p>
            <a:endParaRPr lang="en-US" dirty="0"/>
          </a:p>
          <a:p>
            <a:endParaRPr lang="en-US" dirty="0"/>
          </a:p>
          <a:p>
            <a:r>
              <a:rPr lang="en-US" dirty="0"/>
              <a:t>So, let’s get a bit uncomfortable</a:t>
            </a:r>
          </a:p>
        </p:txBody>
      </p:sp>
    </p:spTree>
    <p:extLst>
      <p:ext uri="{BB962C8B-B14F-4D97-AF65-F5344CB8AC3E}">
        <p14:creationId xmlns:p14="http://schemas.microsoft.com/office/powerpoint/2010/main" val="58016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The Virus and Cancer</a:t>
            </a:r>
          </a:p>
        </p:txBody>
      </p:sp>
      <p:sp>
        <p:nvSpPr>
          <p:cNvPr id="3" name="Content Placeholder 2"/>
          <p:cNvSpPr>
            <a:spLocks noGrp="1"/>
          </p:cNvSpPr>
          <p:nvPr>
            <p:ph idx="1"/>
          </p:nvPr>
        </p:nvSpPr>
        <p:spPr/>
        <p:txBody>
          <a:bodyPr>
            <a:normAutofit/>
          </a:bodyPr>
          <a:lstStyle/>
          <a:p>
            <a:pPr marL="0">
              <a:lnSpc>
                <a:spcPct val="107000"/>
              </a:lnSpc>
              <a:spcBef>
                <a:spcPts val="0"/>
              </a:spcBef>
            </a:pPr>
            <a:r>
              <a:rPr lang="en-US" dirty="0">
                <a:solidFill>
                  <a:srgbClr val="231F20"/>
                </a:solidFill>
                <a:ea typeface="Calibri" panose="020F0502020204030204" pitchFamily="34" charset="0"/>
                <a:cs typeface="MyriadPro-Light"/>
              </a:rPr>
              <a:t>Oral HPV 16 infection causes the majority of</a:t>
            </a:r>
            <a:r>
              <a:rPr lang="en-US" dirty="0">
                <a:ea typeface="Calibri" panose="020F0502020204030204" pitchFamily="34" charset="0"/>
                <a:cs typeface="Times New Roman" panose="02020603050405020304" pitchFamily="18" charset="0"/>
              </a:rPr>
              <a:t> o</a:t>
            </a:r>
            <a:r>
              <a:rPr lang="en-US" dirty="0">
                <a:solidFill>
                  <a:srgbClr val="231F20"/>
                </a:solidFill>
                <a:ea typeface="Calibri" panose="020F0502020204030204" pitchFamily="34" charset="0"/>
                <a:cs typeface="MyriadPro-Light"/>
              </a:rPr>
              <a:t>ropharyngeal cancers in the United States.</a:t>
            </a:r>
            <a:endParaRPr lang="en-US" dirty="0">
              <a:solidFill>
                <a:srgbClr val="000000"/>
              </a:solidFill>
              <a:ea typeface="Calibri" panose="020F0502020204030204" pitchFamily="34" charset="0"/>
            </a:endParaRPr>
          </a:p>
          <a:p>
            <a:r>
              <a:rPr lang="en-US" dirty="0">
                <a:solidFill>
                  <a:srgbClr val="000000"/>
                </a:solidFill>
                <a:ea typeface="Calibri" panose="020F0502020204030204" pitchFamily="34" charset="0"/>
              </a:rPr>
              <a:t>Recent studies show that an increasing proportion (approximately 60% to 70%) of oropharyngeal cancers (OPC) may be linked to the Human Papilloma Virus (HPV).</a:t>
            </a:r>
          </a:p>
          <a:p>
            <a:r>
              <a:rPr lang="en-US" dirty="0">
                <a:ea typeface="Calibri" panose="020F0502020204030204" pitchFamily="34" charset="0"/>
                <a:cs typeface="Times New Roman" panose="02020603050405020304" pitchFamily="18" charset="0"/>
              </a:rPr>
              <a:t>The combined estimate by the American Cancer Society is that there will be almost 55,000 new cases of oral and oropharyngeal cancers in 2023, of which 70 to 80 percent will be attributable to HPV.</a:t>
            </a:r>
            <a:r>
              <a:rPr lang="en-US" dirty="0">
                <a:solidFill>
                  <a:srgbClr val="505050"/>
                </a:solidFill>
                <a:ea typeface="Calibri" panose="020F0502020204030204" pitchFamily="34" charset="0"/>
                <a:cs typeface="Times New Roman" panose="02020603050405020304" pitchFamily="18" charset="0"/>
              </a:rPr>
              <a:t> We will see 11,580 deaths from oral or oropharyngeal cancer. </a:t>
            </a:r>
            <a:endParaRPr lang="en-US" dirty="0">
              <a:ea typeface="Calibri" panose="020F0502020204030204" pitchFamily="34" charset="0"/>
              <a:cs typeface="Times New Roman" panose="02020603050405020304" pitchFamily="18" charset="0"/>
            </a:endParaRPr>
          </a:p>
          <a:p>
            <a:endParaRPr lang="en-US" dirty="0">
              <a:solidFill>
                <a:srgbClr val="000000"/>
              </a:solidFill>
              <a:latin typeface="Times New Roman" panose="02020603050405020304" pitchFamily="18" charset="0"/>
              <a:ea typeface="Calibri" panose="020F0502020204030204" pitchFamily="34" charset="0"/>
            </a:endParaRPr>
          </a:p>
          <a:p>
            <a:endParaRPr lang="en-US" dirty="0"/>
          </a:p>
        </p:txBody>
      </p:sp>
    </p:spTree>
    <p:extLst>
      <p:ext uri="{BB962C8B-B14F-4D97-AF65-F5344CB8AC3E}">
        <p14:creationId xmlns:p14="http://schemas.microsoft.com/office/powerpoint/2010/main" val="377137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PH Overview Slides">
  <a:themeElements>
    <a:clrScheme name="KDPH">
      <a:dk1>
        <a:sysClr val="windowText" lastClr="000000"/>
      </a:dk1>
      <a:lt1>
        <a:sysClr val="window" lastClr="FFFFFF"/>
      </a:lt1>
      <a:dk2>
        <a:srgbClr val="002649"/>
      </a:dk2>
      <a:lt2>
        <a:srgbClr val="D8D8D8"/>
      </a:lt2>
      <a:accent1>
        <a:srgbClr val="01203D"/>
      </a:accent1>
      <a:accent2>
        <a:srgbClr val="62BCF0"/>
      </a:accent2>
      <a:accent3>
        <a:srgbClr val="84BC49"/>
      </a:accent3>
      <a:accent4>
        <a:srgbClr val="D8D8D8"/>
      </a:accent4>
      <a:accent5>
        <a:srgbClr val="BBDEFB"/>
      </a:accent5>
      <a:accent6>
        <a:srgbClr val="A2A2A2"/>
      </a:accent6>
      <a:hlink>
        <a:srgbClr val="1F01FF"/>
      </a:hlink>
      <a:folHlink>
        <a:srgbClr val="C1A875"/>
      </a:folHlink>
    </a:clrScheme>
    <a:fontScheme name="Custom 1">
      <a:majorFont>
        <a:latin typeface="Gotham Black"/>
        <a:ea typeface=""/>
        <a:cs typeface=""/>
      </a:majorFont>
      <a:minorFont>
        <a:latin typeface="Gotham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lobalUserGroupsChoiceMulti xmlns="540a4017-22d9-44e0-b6ab-03a3cfc71131"/>
    <globalResourceTags xmlns="540a4017-22d9-44e0-b6ab-03a3cfc71131"/>
    <globalResourceTagsChoiceMulti xmlns="540a4017-22d9-44e0-b6ab-03a3cfc71131"/>
    <PublishingExpirationDate xmlns="http://schemas.microsoft.com/sharepoint/v3" xsi:nil="true"/>
    <PublishingStartDate xmlns="http://schemas.microsoft.com/sharepoint/v3" xsi:nil="true"/>
    <globalUserGroups xmlns="540a4017-22d9-44e0-b6ab-03a3cfc71131"/>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4AE785581BE4546A076E41FB77BFC33" ma:contentTypeVersion="6" ma:contentTypeDescription="Create a new document." ma:contentTypeScope="" ma:versionID="511402f89b1237365767497e1481cef0">
  <xsd:schema xmlns:xsd="http://www.w3.org/2001/XMLSchema" xmlns:xs="http://www.w3.org/2001/XMLSchema" xmlns:p="http://schemas.microsoft.com/office/2006/metadata/properties" xmlns:ns1="http://schemas.microsoft.com/sharepoint/v3" xmlns:ns2="540a4017-22d9-44e0-b6ab-03a3cfc71131" xmlns:ns3="75cd610d-e221-45e4-b7dd-3890859aaf50" targetNamespace="http://schemas.microsoft.com/office/2006/metadata/properties" ma:root="true" ma:fieldsID="9c0d0c49dcc11650f7d929e4f96ba02d" ns1:_="" ns2:_="" ns3:_="">
    <xsd:import namespace="http://schemas.microsoft.com/sharepoint/v3"/>
    <xsd:import namespace="540a4017-22d9-44e0-b6ab-03a3cfc71131"/>
    <xsd:import namespace="75cd610d-e221-45e4-b7dd-3890859aaf50"/>
    <xsd:element name="properties">
      <xsd:complexType>
        <xsd:sequence>
          <xsd:element name="documentManagement">
            <xsd:complexType>
              <xsd:all>
                <xsd:element ref="ns1:PublishingStartDate" minOccurs="0"/>
                <xsd:element ref="ns1:PublishingExpirationDate" minOccurs="0"/>
                <xsd:element ref="ns2:globalResourceTags" minOccurs="0"/>
                <xsd:element ref="ns2:globalUserGroups" minOccurs="0"/>
                <xsd:element ref="ns2:globalResourceTagsChoiceMulti" minOccurs="0"/>
                <xsd:element ref="ns2:globalUserGroupsChoiceMulti"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0a4017-22d9-44e0-b6ab-03a3cfc71131" elementFormDefault="qualified">
    <xsd:import namespace="http://schemas.microsoft.com/office/2006/documentManagement/types"/>
    <xsd:import namespace="http://schemas.microsoft.com/office/infopath/2007/PartnerControls"/>
    <xsd:element name="globalResourceTags" ma:index="10" nillable="true" ma:displayName="Global Resource Tags (old)" ma:list="{8ea3f93a-cfc3-4c56-94c3-2b3d8720da20}" ma:internalName="globalResourceTags" ma:showField="Title" ma:web="540a4017-22d9-44e0-b6ab-03a3cfc71131">
      <xsd:complexType>
        <xsd:complexContent>
          <xsd:extension base="dms:MultiChoiceLookup">
            <xsd:sequence>
              <xsd:element name="Value" type="dms:Lookup" maxOccurs="unbounded" minOccurs="0" nillable="true"/>
            </xsd:sequence>
          </xsd:extension>
        </xsd:complexContent>
      </xsd:complexType>
    </xsd:element>
    <xsd:element name="globalUserGroups" ma:index="11" nillable="true" ma:displayName="Global User Groups (old)" ma:list="{4cb824b3-47dc-42be-a40e-7cc6c7eccaa2}" ma:internalName="globalUserGroups" ma:showField="Title" ma:web="540a4017-22d9-44e0-b6ab-03a3cfc71131">
      <xsd:complexType>
        <xsd:complexContent>
          <xsd:extension base="dms:MultiChoiceLookup">
            <xsd:sequence>
              <xsd:element name="Value" type="dms:Lookup" maxOccurs="unbounded" minOccurs="0" nillable="true"/>
            </xsd:sequence>
          </xsd:extension>
        </xsd:complexContent>
      </xsd:complexType>
    </xsd:element>
    <xsd:element name="globalResourceTagsChoiceMulti" ma:index="12" nillable="true" ma:displayName="Global Resource Tags" ma:internalName="globalResourceTagsChoiceMulti">
      <xsd:complexType>
        <xsd:complexContent>
          <xsd:extension base="dms:MultiChoice">
            <xsd:sequence>
              <xsd:element name="Value" maxOccurs="unbounded" minOccurs="0" nillable="true">
                <xsd:simpleType>
                  <xsd:restriction base="dms:Choice">
                    <xsd:enumeration value="2-010. Acrobat"/>
                    <xsd:enumeration value="2-011. Affidavit"/>
                    <xsd:enumeration value="2-020. Application"/>
                    <xsd:enumeration value="2-030. Audio"/>
                    <xsd:enumeration value="2-040. Brochure"/>
                    <xsd:enumeration value="2-050. Checklist"/>
                    <xsd:enumeration value="2-060. E-Form"/>
                    <xsd:enumeration value="2-070. Evaluations"/>
                    <xsd:enumeration value="2-080. Excel"/>
                    <xsd:enumeration value="2-090. Fact Sheet"/>
                    <xsd:enumeration value="2-100. FAQ"/>
                    <xsd:enumeration value="2-110. Flowchart"/>
                    <xsd:enumeration value="2-120. Form"/>
                    <xsd:enumeration value="2-130. Handbook"/>
                    <xsd:enumeration value="2-140. Instructions"/>
                    <xsd:enumeration value="2-150. Interim"/>
                    <xsd:enumeration value="2-160. Leave Time"/>
                    <xsd:enumeration value="2-170. Legal"/>
                    <xsd:enumeration value="2-180. Letter"/>
                    <xsd:enumeration value="2-190. Log"/>
                    <xsd:enumeration value="2-200. Macro Enabled"/>
                    <xsd:enumeration value="2-210. Manuals"/>
                    <xsd:enumeration value="2-220. Memo"/>
                    <xsd:enumeration value="2-221. Notice"/>
                    <xsd:enumeration value="2-230. Org Chart"/>
                    <xsd:enumeration value="2-240. PDF"/>
                    <xsd:enumeration value="2-250. Policy"/>
                    <xsd:enumeration value="2-260. PowerPoint"/>
                    <xsd:enumeration value="2-270. Presentation"/>
                    <xsd:enumeration value="2-280. Print Only"/>
                    <xsd:enumeration value="2-290. Procedures"/>
                    <xsd:enumeration value="2-300. Purchase"/>
                    <xsd:enumeration value="2-310. Report"/>
                    <xsd:enumeration value="2-320. Spanish"/>
                    <xsd:enumeration value="2-330. Standards"/>
                    <xsd:enumeration value="2-340. Template"/>
                    <xsd:enumeration value="2-350. Timesheet"/>
                    <xsd:enumeration value="2-360. Tracking Sheet"/>
                    <xsd:enumeration value="2-370. Training"/>
                    <xsd:enumeration value="2-380. Video"/>
                    <xsd:enumeration value="2-390. Visio"/>
                    <xsd:enumeration value="2-400. Word"/>
                  </xsd:restriction>
                </xsd:simpleType>
              </xsd:element>
            </xsd:sequence>
          </xsd:extension>
        </xsd:complexContent>
      </xsd:complexType>
    </xsd:element>
    <xsd:element name="globalUserGroupsChoiceMulti" ma:index="13" nillable="true" ma:displayName="Global User Groups" ma:hidden="true" ma:internalName="globalUserGroupsChoiceMulti" ma:readOnly="false">
      <xsd:complexType>
        <xsd:complexContent>
          <xsd:extension base="dms:MultiChoice">
            <xsd:sequence>
              <xsd:element name="Value" maxOccurs="unbounded" minOccurs="0" nillable="true">
                <xsd:simpleType>
                  <xsd:restriction base="dms:Choice">
                    <xsd:enumeration value="3-010. Administrative"/>
                    <xsd:enumeration value="3-020. All Staff"/>
                    <xsd:enumeration value="3-030. Contractors"/>
                    <xsd:enumeration value="3-040. Evaluation Liaisons"/>
                    <xsd:enumeration value="3-050. Evaluators"/>
                    <xsd:enumeration value="3-060. Exiting Employees"/>
                    <xsd:enumeration value="3-070. Field Staff"/>
                    <xsd:enumeration value="3-080. Merit Staff"/>
                    <xsd:enumeration value="3-090. New Employee"/>
                    <xsd:enumeration value="3-100. Non-Mert Staff"/>
                    <xsd:enumeration value="3-110. Personnel Liaisons"/>
                    <xsd:enumeration value="3-120. QC Staff"/>
                    <xsd:enumeration value="3-130. Supervisors"/>
                    <xsd:enumeration value="3-140. Trainees"/>
                    <xsd:enumeration value="3-150. Trainers"/>
                    <xsd:enumeration value="3-160. Training Liaisons"/>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5cd610d-e221-45e4-b7dd-3890859aaf5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F1B3DD-9D53-42CC-828E-6CFE8AB80826}">
  <ds:schemaRefs>
    <ds:schemaRef ds:uri="http://purl.org/dc/terms/"/>
    <ds:schemaRef ds:uri="http://schemas.microsoft.com/office/2006/documentManagement/types"/>
    <ds:schemaRef ds:uri="540a4017-22d9-44e0-b6ab-03a3cfc71131"/>
    <ds:schemaRef ds:uri="http://purl.org/dc/elements/1.1/"/>
    <ds:schemaRef ds:uri="http://schemas.microsoft.com/sharepoint/v3"/>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75cd610d-e221-45e4-b7dd-3890859aaf50"/>
    <ds:schemaRef ds:uri="http://purl.org/dc/dcmitype/"/>
  </ds:schemaRefs>
</ds:datastoreItem>
</file>

<file path=customXml/itemProps2.xml><?xml version="1.0" encoding="utf-8"?>
<ds:datastoreItem xmlns:ds="http://schemas.openxmlformats.org/officeDocument/2006/customXml" ds:itemID="{629E1DA8-2021-439B-9A08-6788F22D6A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40a4017-22d9-44e0-b6ab-03a3cfc71131"/>
    <ds:schemaRef ds:uri="75cd610d-e221-45e4-b7dd-3890859aaf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90586B-DD03-447A-9861-DEF523C631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11283</TotalTime>
  <Words>2187</Words>
  <Application>Microsoft Office PowerPoint</Application>
  <PresentationFormat>Widescreen</PresentationFormat>
  <Paragraphs>246</Paragraphs>
  <Slides>40</Slides>
  <Notes>24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40</vt:i4>
      </vt:variant>
    </vt:vector>
  </HeadingPairs>
  <TitlesOfParts>
    <vt:vector size="55" baseType="lpstr">
      <vt:lpstr>Arial</vt:lpstr>
      <vt:lpstr>Calibri</vt:lpstr>
      <vt:lpstr>Calibri Light</vt:lpstr>
      <vt:lpstr>Courier New</vt:lpstr>
      <vt:lpstr>Gotham Black</vt:lpstr>
      <vt:lpstr>Gotham Bold</vt:lpstr>
      <vt:lpstr>Gotham Medium</vt:lpstr>
      <vt:lpstr>Grandview</vt:lpstr>
      <vt:lpstr>Grandview Display</vt:lpstr>
      <vt:lpstr>MyriadPro-Light</vt:lpstr>
      <vt:lpstr>NimbusRomNo9L-Regu</vt:lpstr>
      <vt:lpstr>NMJDC P+ Times</vt:lpstr>
      <vt:lpstr>Times New Roman</vt:lpstr>
      <vt:lpstr>Wingdings</vt:lpstr>
      <vt:lpstr>DPH Overview Slides</vt:lpstr>
      <vt:lpstr>HPV and Dentistry:  Being Uncomfortable Using the Facts</vt:lpstr>
      <vt:lpstr>PowerPoint Presentation</vt:lpstr>
      <vt:lpstr>Link Between HPV and Oral Cancers</vt:lpstr>
      <vt:lpstr>Comments to a New Dentist Blog</vt:lpstr>
      <vt:lpstr>Comments to a New Dentist Blog</vt:lpstr>
      <vt:lpstr>So: Here’s my theme: Let’s Do It.</vt:lpstr>
      <vt:lpstr>ASTDD White Paper</vt:lpstr>
      <vt:lpstr>PowerPoint Presentation</vt:lpstr>
      <vt:lpstr>Facts:  The Virus and Cancer</vt:lpstr>
      <vt:lpstr>Facts:  The Virus and Cancer</vt:lpstr>
      <vt:lpstr>Facts:  The Virus, Cancers and Transmission </vt:lpstr>
      <vt:lpstr>Facts:  The Virus and Sexual Activity</vt:lpstr>
      <vt:lpstr>Facts:  The Virus and Sexual Activity</vt:lpstr>
      <vt:lpstr>Facts:  The Virus and Sexual Activity</vt:lpstr>
      <vt:lpstr>Facts:  The Virus and Sexual Activity</vt:lpstr>
      <vt:lpstr>Facts:  The Virus and Sexual Activity</vt:lpstr>
      <vt:lpstr>Facts:  The Virus and Sexual Activity</vt:lpstr>
      <vt:lpstr>Uncomfortable: </vt:lpstr>
      <vt:lpstr>Uncomfortable:  The Virus and “The Talk”</vt:lpstr>
      <vt:lpstr>Uncomfortable:  The Virus and “The Talk”</vt:lpstr>
      <vt:lpstr>Uncomfortable:  The Virus and “The Talk”</vt:lpstr>
      <vt:lpstr>Uncomfortable:  The Virus and “The Talk”</vt:lpstr>
      <vt:lpstr>Uncomfortable:  The Virus and “The Talk”</vt:lpstr>
      <vt:lpstr>How To Do This:</vt:lpstr>
      <vt:lpstr>How To Do This:</vt:lpstr>
      <vt:lpstr>How To Do This:</vt:lpstr>
      <vt:lpstr>How To Do This:</vt:lpstr>
      <vt:lpstr>How To Do This:</vt:lpstr>
      <vt:lpstr>How To Do This: Positive Messaging</vt:lpstr>
      <vt:lpstr>How To Do This: Fact Based Information</vt:lpstr>
      <vt:lpstr>How To Do This: Fact Based Information</vt:lpstr>
      <vt:lpstr>How To Do This: Fact Based Information</vt:lpstr>
      <vt:lpstr>(Somewhat of) A Parallel</vt:lpstr>
      <vt:lpstr>Wrap Up: </vt:lpstr>
      <vt:lpstr>Wrap Up: Uncomfortable</vt:lpstr>
      <vt:lpstr>Wrap Up: Uncomfortable</vt:lpstr>
      <vt:lpstr>HPV Cancers:</vt:lpstr>
      <vt:lpstr>Become Comfortable </vt:lpstr>
      <vt:lpstr>Remember the Comment Earlier?</vt:lpstr>
      <vt:lpstr>HPV and Dentistry:  Being Uncomfortable Using the Facts</vt:lpstr>
    </vt:vector>
  </TitlesOfParts>
  <Company>Cabinet for Health and Family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DPH PPT template.pptx</dc:title>
  <dc:creator>Andy Waters</dc:creator>
  <cp:keywords>Aug 2021;update</cp:keywords>
  <cp:lastModifiedBy>McKee, Julie W (CHFS DPH DPQI)</cp:lastModifiedBy>
  <cp:revision>179</cp:revision>
  <cp:lastPrinted>2019-02-27T16:19:59Z</cp:lastPrinted>
  <dcterms:created xsi:type="dcterms:W3CDTF">2018-07-02T16:39:44Z</dcterms:created>
  <dcterms:modified xsi:type="dcterms:W3CDTF">2023-04-03T13:30:39Z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0x01010084AE785581BE4546A076E41FB77BFC33</vt:lpwstr>
  </property>
  <property fmtid="{D5CDD505-2E9C-101B-9397-08002B2CF9AE}" pid="3" name="Order">
    <vt:r8>11000</vt:r8>
  </property>
</Properties>
</file>