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FE57E_A4EAD086.xml" ContentType="application/vnd.ms-powerpoint.comments+xml"/>
  <Override PartName="/ppt/notesSlides/notesSlide5.xml" ContentType="application/vnd.openxmlformats-officedocument.presentationml.notesSlide+xml"/>
  <Override PartName="/ppt/comments/modernComment_7F3E8A73_774DE001.xml" ContentType="application/vnd.ms-powerpoint.comments+xml"/>
  <Override PartName="/ppt/notesSlides/notesSlide6.xml" ContentType="application/vnd.openxmlformats-officedocument.presentationml.notesSlide+xml"/>
  <Override PartName="/ppt/comments/modernComment_7F3E8A75_EB75549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3E8A77_35B083C2.xml" ContentType="application/vnd.ms-powerpoint.comments+xml"/>
  <Override PartName="/ppt/notesSlides/notesSlide9.xml" ContentType="application/vnd.openxmlformats-officedocument.presentationml.notesSlide+xml"/>
  <Override PartName="/ppt/comments/modernComment_7F3E8A79_B5505CFA.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E584_54445E4C.xml" ContentType="application/vnd.ms-powerpoint.comments+xml"/>
  <Override PartName="/ppt/comments/modernComment_7FFFE586_83608224.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omments/modernComment_7F3E8A9B_8FB35D2B.xml" ContentType="application/vnd.ms-powerpoint.comments+xml"/>
  <Override PartName="/ppt/notesSlides/notesSlide19.xml" ContentType="application/vnd.openxmlformats-officedocument.presentationml.notesSlide+xml"/>
  <Override PartName="/ppt/comments/modernComment_7FFFE57F_B377412B.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3E8A87_7E55142.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4" r:id="rId4"/>
    <p:sldMasterId id="2147484005" r:id="rId5"/>
    <p:sldMasterId id="2147484354" r:id="rId6"/>
    <p:sldMasterId id="2147484357" r:id="rId7"/>
  </p:sldMasterIdLst>
  <p:notesMasterIdLst>
    <p:notesMasterId r:id="rId43"/>
  </p:notesMasterIdLst>
  <p:sldIdLst>
    <p:sldId id="2656" r:id="rId8"/>
    <p:sldId id="2134805151" r:id="rId9"/>
    <p:sldId id="2134804872" r:id="rId10"/>
    <p:sldId id="2147476861" r:id="rId11"/>
    <p:sldId id="2147476862" r:id="rId12"/>
    <p:sldId id="2134805107" r:id="rId13"/>
    <p:sldId id="2134805109" r:id="rId14"/>
    <p:sldId id="2147476872" r:id="rId15"/>
    <p:sldId id="2134805108" r:id="rId16"/>
    <p:sldId id="2134805111" r:id="rId17"/>
    <p:sldId id="2147476873" r:id="rId18"/>
    <p:sldId id="2134805113" r:id="rId19"/>
    <p:sldId id="2134805114" r:id="rId20"/>
    <p:sldId id="2134805115" r:id="rId21"/>
    <p:sldId id="2134805116" r:id="rId22"/>
    <p:sldId id="2134805152" r:id="rId23"/>
    <p:sldId id="2147476868" r:id="rId24"/>
    <p:sldId id="2147476870" r:id="rId25"/>
    <p:sldId id="2134805120" r:id="rId26"/>
    <p:sldId id="2147476859" r:id="rId27"/>
    <p:sldId id="2134805122" r:id="rId28"/>
    <p:sldId id="2134805145" r:id="rId29"/>
    <p:sldId id="2147476874" r:id="rId30"/>
    <p:sldId id="2134805153" r:id="rId31"/>
    <p:sldId id="2134805147" r:id="rId32"/>
    <p:sldId id="2147476863" r:id="rId33"/>
    <p:sldId id="2147476864" r:id="rId34"/>
    <p:sldId id="2147476865" r:id="rId35"/>
    <p:sldId id="2134805154" r:id="rId36"/>
    <p:sldId id="2147476869" r:id="rId37"/>
    <p:sldId id="2134805127" r:id="rId38"/>
    <p:sldId id="2134805148" r:id="rId39"/>
    <p:sldId id="2147476875" r:id="rId40"/>
    <p:sldId id="2147476866" r:id="rId41"/>
    <p:sldId id="213480510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Montserrat" panose="00000500000000000000" pitchFamily="2" charset="0"/>
      <p:regular r:id="rId56"/>
      <p:bold r:id="rId57"/>
      <p:italic r:id="rId58"/>
      <p:boldItalic r:id="rId59"/>
    </p:embeddedFont>
    <p:embeddedFont>
      <p:font typeface="Montserrat Bold" panose="00000800000000000000" pitchFamily="2" charset="0"/>
      <p:bold r:id="rId60"/>
    </p:embeddedFont>
    <p:embeddedFont>
      <p:font typeface="Montserrat ExtraBold" panose="00000900000000000000" pitchFamily="2" charset="0"/>
      <p:bold r:id="rId61"/>
      <p:boldItalic r:id="rId62"/>
    </p:embeddedFont>
    <p:embeddedFont>
      <p:font typeface="Montserrat Light" panose="00000400000000000000" pitchFamily="2" charset="0"/>
      <p:regular r:id="rId63"/>
      <p:italic r:id="rId64"/>
    </p:embeddedFont>
    <p:embeddedFont>
      <p:font typeface="Montserrat Medium" panose="00000600000000000000" pitchFamily="2" charset="0"/>
      <p:regular r:id="rId65"/>
      <p:italic r:id="rId66"/>
    </p:embeddedFont>
    <p:embeddedFont>
      <p:font typeface="Montserrat SemiBold" panose="00000700000000000000" pitchFamily="2" charset="0"/>
      <p:bold r:id="rId67"/>
      <p:boldItalic r:id="rId68"/>
    </p:embeddedFont>
    <p:embeddedFont>
      <p:font typeface="Open Sans" panose="020B0606030504020204" pitchFamily="34" charset="0"/>
      <p:regular r:id="rId69"/>
      <p:bold r:id="rId70"/>
      <p:italic r:id="rId71"/>
      <p:boldItalic r:id="rId72"/>
    </p:embeddedFont>
    <p:embeddedFont>
      <p:font typeface="Source Sans Pro" panose="020B0503030403020204"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 id="{E172E829-318D-0942-975C-98D0DE84A279}">
          <p14:sldIdLst>
            <p14:sldId id="2656"/>
            <p14:sldId id="2134805151"/>
            <p14:sldId id="2134804872"/>
            <p14:sldId id="2147476861"/>
            <p14:sldId id="2147476862"/>
            <p14:sldId id="2134805107"/>
            <p14:sldId id="2134805109"/>
            <p14:sldId id="2147476872"/>
            <p14:sldId id="2134805108"/>
            <p14:sldId id="2134805111"/>
            <p14:sldId id="2147476873"/>
            <p14:sldId id="2134805113"/>
            <p14:sldId id="2134805114"/>
            <p14:sldId id="2134805115"/>
            <p14:sldId id="2134805116"/>
            <p14:sldId id="2134805152"/>
            <p14:sldId id="2147476868"/>
            <p14:sldId id="2147476870"/>
            <p14:sldId id="2134805120"/>
            <p14:sldId id="2147476859"/>
            <p14:sldId id="2134805122"/>
            <p14:sldId id="2134805145"/>
            <p14:sldId id="2147476874"/>
            <p14:sldId id="2134805153"/>
            <p14:sldId id="2134805147"/>
            <p14:sldId id="2147476863"/>
            <p14:sldId id="2147476864"/>
            <p14:sldId id="2147476865"/>
            <p14:sldId id="2134805154"/>
            <p14:sldId id="2147476869"/>
            <p14:sldId id="2134805127"/>
            <p14:sldId id="2134805148"/>
            <p14:sldId id="2147476875"/>
            <p14:sldId id="2147476866"/>
            <p14:sldId id="213480510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5B9186-075E-7D2C-4E96-4E71F5C8700F}" name="Brianna Gannon" initials="BG" userId="S::brianna.gannon@waystar.com::046a0e59-47ec-4f48-a905-d0587734a77b" providerId="AD"/>
  <p188:author id="{7DBC4399-4567-4E57-7976-DBD54A476A6B}" name="Lindsay Cobb" initials="LC" userId="S::lindsay.cobb@waystar.com::a1b081c3-5d85-4400-affe-2f1f15d5edef" providerId="AD"/>
  <p188:author id="{5EA31DCE-CCE7-8972-D48A-5526B4AA0470}" name="Jennifer Cress" initials="JC" userId="S::jennifer.cress@waystar.com::e1cf41dc-5462-4fa3-80f3-026b1f327119" providerId="AD"/>
  <p188:author id="{71C21FE7-FD91-4327-F2D5-82EC4543DA7F}" name="Jonah Holcomb" initials="JH" userId="S::jonah.holcomb@waystar.com::1d71dc9d-aee8-4ffe-a18d-726cb1c5a7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z Bowles" initials="LB" lastIdx="3" clrIdx="0">
    <p:extLst>
      <p:ext uri="{19B8F6BF-5375-455C-9EA6-DF929625EA0E}">
        <p15:presenceInfo xmlns:p15="http://schemas.microsoft.com/office/powerpoint/2012/main" userId="S::liz.bowles@waystar.com::368e1e58-5198-499c-81ad-d53f3b8f8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A82E82"/>
    <a:srgbClr val="FF6900"/>
    <a:srgbClr val="00B5AE"/>
    <a:srgbClr val="657585"/>
    <a:srgbClr val="009CDC"/>
    <a:srgbClr val="FDAF15"/>
    <a:srgbClr val="008068"/>
    <a:srgbClr val="005282"/>
    <a:srgbClr val="871D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C5303A-1429-46FA-B9B4-E64E8D5E3862}" v="6" vWet="8" dt="2023-03-29T17:42:51.233"/>
    <p1510:client id="{8C505D49-4756-4DFF-84B1-30F1336FBC1B}" v="2" dt="2023-03-30T02:23:09.211"/>
    <p1510:client id="{A00A29C2-1FA0-DC04-0F17-EEE5E632DDF0}" v="54" dt="2023-03-29T16:40:52.341"/>
    <p1510:client id="{ACBA8F4D-4A8A-49A5-29EC-72B92D414E37}" v="383" dt="2023-03-29T17:09:59.315"/>
    <p1510:client id="{C25696F2-3819-1954-D360-A2971D222894}" v="316" dt="2023-03-29T17:51:50.464"/>
    <p1510:client id="{E03F47A6-2685-CACC-9BD9-73E54EC27028}" v="94" dt="2023-03-29T19:05:59.19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09" autoAdjust="0"/>
  </p:normalViewPr>
  <p:slideViewPr>
    <p:cSldViewPr snapToGrid="0">
      <p:cViewPr varScale="1">
        <p:scale>
          <a:sx n="83" d="100"/>
          <a:sy n="83" d="100"/>
        </p:scale>
        <p:origin x="1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8.fntdata"/><Relationship Id="rId82"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Master" Target="slideMasters/slideMaster4.xml"/><Relationship Id="rId71" Type="http://schemas.openxmlformats.org/officeDocument/2006/relationships/font" Target="fonts/font28.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font" Target="fonts/font2.fntdata"/><Relationship Id="rId66"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oleObject" Target="file:///\\hai-dc.hai.com\users\tboomershine\My%20Documents\MoreManagedCareStuf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906643255651605"/>
          <c:y val="0.24848719000559388"/>
          <c:w val="0.74011783871843795"/>
          <c:h val="0.64510692311002105"/>
        </c:manualLayout>
      </c:layout>
      <c:lineChart>
        <c:grouping val="standard"/>
        <c:varyColors val="0"/>
        <c:ser>
          <c:idx val="2"/>
          <c:order val="0"/>
          <c:tx>
            <c:strRef>
              <c:f>Sheet2!$K$3</c:f>
              <c:strCache>
                <c:ptCount val="1"/>
                <c:pt idx="0">
                  <c:v>% of $ Paid</c:v>
                </c:pt>
              </c:strCache>
            </c:strRef>
          </c:tx>
          <c:spPr>
            <a:ln w="19050" cap="rnd" cmpd="sng" algn="ctr">
              <a:solidFill>
                <a:schemeClr val="accent5">
                  <a:tint val="65000"/>
                </a:schemeClr>
              </a:solidFill>
              <a:prstDash val="solid"/>
              <a:round/>
            </a:ln>
            <a:effectLst/>
          </c:spPr>
          <c:marker>
            <c:symbol val="circle"/>
            <c:size val="9"/>
            <c:spPr>
              <a:solidFill>
                <a:schemeClr val="accent5">
                  <a:tint val="65000"/>
                </a:schemeClr>
              </a:solidFill>
              <a:ln w="6350" cap="flat" cmpd="sng" algn="ctr">
                <a:solidFill>
                  <a:schemeClr val="accent5">
                    <a:tint val="65000"/>
                  </a:schemeClr>
                </a:solidFill>
                <a:prstDash val="solid"/>
                <a:round/>
              </a:ln>
              <a:effectLst/>
            </c:spPr>
          </c:marker>
          <c:cat>
            <c:numRef>
              <c:f>Sheet2!$G$4:$G$14</c:f>
              <c:numCache>
                <c:formatCode>0%</c:formatCode>
                <c:ptCount val="11"/>
                <c:pt idx="0">
                  <c:v>0</c:v>
                </c:pt>
                <c:pt idx="1">
                  <c:v>0.1</c:v>
                </c:pt>
                <c:pt idx="2">
                  <c:v>0.2</c:v>
                </c:pt>
                <c:pt idx="3">
                  <c:v>0.3</c:v>
                </c:pt>
                <c:pt idx="4">
                  <c:v>0.4</c:v>
                </c:pt>
                <c:pt idx="5">
                  <c:v>0.5</c:v>
                </c:pt>
                <c:pt idx="6">
                  <c:v>0.60000000000000198</c:v>
                </c:pt>
                <c:pt idx="7">
                  <c:v>0.70000000000000195</c:v>
                </c:pt>
                <c:pt idx="8">
                  <c:v>0.8</c:v>
                </c:pt>
                <c:pt idx="9">
                  <c:v>0.9</c:v>
                </c:pt>
                <c:pt idx="10">
                  <c:v>1</c:v>
                </c:pt>
              </c:numCache>
            </c:numRef>
          </c:cat>
          <c:val>
            <c:numRef>
              <c:f>Sheet2!$K$4:$K$14</c:f>
              <c:numCache>
                <c:formatCode>0.00%</c:formatCode>
                <c:ptCount val="11"/>
                <c:pt idx="0" formatCode="General">
                  <c:v>0</c:v>
                </c:pt>
                <c:pt idx="1">
                  <c:v>0.471010823231857</c:v>
                </c:pt>
                <c:pt idx="2">
                  <c:v>0.67816855123616004</c:v>
                </c:pt>
                <c:pt idx="3">
                  <c:v>0.86411501500772103</c:v>
                </c:pt>
                <c:pt idx="4">
                  <c:v>0.92621095685319699</c:v>
                </c:pt>
                <c:pt idx="5">
                  <c:v>0.95962768805000598</c:v>
                </c:pt>
                <c:pt idx="6">
                  <c:v>0.97058488727674697</c:v>
                </c:pt>
                <c:pt idx="7">
                  <c:v>0.98442260721133501</c:v>
                </c:pt>
                <c:pt idx="8">
                  <c:v>0.99436530765948405</c:v>
                </c:pt>
                <c:pt idx="9">
                  <c:v>0.99811640991571504</c:v>
                </c:pt>
                <c:pt idx="10">
                  <c:v>1</c:v>
                </c:pt>
              </c:numCache>
            </c:numRef>
          </c:val>
          <c:smooth val="0"/>
          <c:extLst>
            <c:ext xmlns:c16="http://schemas.microsoft.com/office/drawing/2014/chart" uri="{C3380CC4-5D6E-409C-BE32-E72D297353CC}">
              <c16:uniqueId val="{00000000-CBBD-49BF-B8F4-FAEEFD732AE2}"/>
            </c:ext>
          </c:extLst>
        </c:ser>
        <c:dLbls>
          <c:showLegendKey val="0"/>
          <c:showVal val="0"/>
          <c:showCatName val="0"/>
          <c:showSerName val="0"/>
          <c:showPercent val="0"/>
          <c:showBubbleSize val="0"/>
        </c:dLbls>
        <c:marker val="1"/>
        <c:smooth val="0"/>
        <c:axId val="322303240"/>
        <c:axId val="322303632"/>
      </c:lineChart>
      <c:catAx>
        <c:axId val="322303240"/>
        <c:scaling>
          <c:orientation val="minMax"/>
        </c:scaling>
        <c:delete val="0"/>
        <c:axPos val="b"/>
        <c:numFmt formatCode="0%" sourceLinked="1"/>
        <c:majorTickMark val="none"/>
        <c:minorTickMark val="none"/>
        <c:tickLblPos val="nextTo"/>
        <c:spPr>
          <a:noFill/>
          <a:ln w="6350" cap="flat" cmpd="sng" algn="ctr">
            <a:solidFill>
              <a:srgbClr val="FFFFFF">
                <a:lumMod val="85000"/>
              </a:srgbClr>
            </a:solidFill>
            <a:prstDash val="solid"/>
            <a:round/>
          </a:ln>
          <a:effectLst/>
        </c:spPr>
        <c:txPr>
          <a:bodyPr rot="0" spcFirstLastPara="1" vertOverflow="ellipsis" wrap="square" anchor="ctr" anchorCtr="1"/>
          <a:lstStyle/>
          <a:p>
            <a:pPr>
              <a:defRPr sz="1000" b="0" i="0" u="none" strike="noStrike" kern="1200" baseline="0">
                <a:solidFill>
                  <a:schemeClr val="tx2">
                    <a:lumMod val="60000"/>
                    <a:lumOff val="40000"/>
                  </a:schemeClr>
                </a:solidFill>
                <a:latin typeface="+mj-lt"/>
                <a:ea typeface="+mn-ea"/>
                <a:cs typeface="Calibri" pitchFamily="34" charset="0"/>
              </a:defRPr>
            </a:pPr>
            <a:endParaRPr lang="en-US"/>
          </a:p>
        </c:txPr>
        <c:crossAx val="322303632"/>
        <c:crosses val="autoZero"/>
        <c:auto val="1"/>
        <c:lblAlgn val="ctr"/>
        <c:lblOffset val="100"/>
        <c:noMultiLvlLbl val="0"/>
      </c:catAx>
      <c:valAx>
        <c:axId val="322303632"/>
        <c:scaling>
          <c:orientation val="minMax"/>
          <c:max val="1"/>
        </c:scaling>
        <c:delete val="0"/>
        <c:axPos val="l"/>
        <c:numFmt formatCode="0%" sourceLinked="0"/>
        <c:majorTickMark val="out"/>
        <c:minorTickMark val="none"/>
        <c:tickLblPos val="nextTo"/>
        <c:spPr>
          <a:noFill/>
          <a:ln w="6350" cap="flat" cmpd="sng" algn="ctr">
            <a:solidFill>
              <a:srgbClr val="FFFFFF">
                <a:lumMod val="85000"/>
              </a:srgbClr>
            </a:solidFill>
            <a:prstDash val="solid"/>
            <a:round/>
          </a:ln>
          <a:effectLst/>
        </c:spPr>
        <c:txPr>
          <a:bodyPr rot="-60000000" spcFirstLastPara="1" vertOverflow="ellipsis" vert="horz" wrap="square" anchor="ctr" anchorCtr="1"/>
          <a:lstStyle/>
          <a:p>
            <a:pPr>
              <a:defRPr sz="1000" b="0" i="0" u="none" strike="noStrike" kern="1200" baseline="0">
                <a:solidFill>
                  <a:schemeClr val="tx2">
                    <a:lumMod val="60000"/>
                    <a:lumOff val="40000"/>
                  </a:schemeClr>
                </a:solidFill>
                <a:latin typeface="+mj-lt"/>
                <a:ea typeface="+mn-ea"/>
                <a:cs typeface="Calibri" pitchFamily="34" charset="0"/>
              </a:defRPr>
            </a:pPr>
            <a:endParaRPr lang="en-US"/>
          </a:p>
        </c:txPr>
        <c:crossAx val="322303240"/>
        <c:crosses val="autoZero"/>
        <c:crossBetween val="midCat"/>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modernComment_7F3E8A73_774DE001.xml><?xml version="1.0" encoding="utf-8"?>
<p188:cmLst xmlns:a="http://schemas.openxmlformats.org/drawingml/2006/main" xmlns:r="http://schemas.openxmlformats.org/officeDocument/2006/relationships" xmlns:p188="http://schemas.microsoft.com/office/powerpoint/2018/8/main">
  <p188:cm id="{26AF3FA7-BD88-B540-89C5-6CEADF5F4345}" authorId="{815B9186-075E-7D2C-4E96-4E71F5C8700F}" status="resolved" created="2023-03-28T13:50:38.594" complete="100000">
    <ac:deMkLst xmlns:ac="http://schemas.microsoft.com/office/drawing/2013/main/command">
      <pc:docMk xmlns:pc="http://schemas.microsoft.com/office/powerpoint/2013/main/command"/>
      <pc:sldMk xmlns:pc="http://schemas.microsoft.com/office/powerpoint/2013/main/command" cId="2001592321" sldId="2134805107"/>
      <ac:spMk id="5" creationId="{F4B343C3-0B36-417F-A678-389298F140B3}"/>
    </ac:deMkLst>
    <p188:txBody>
      <a:bodyPr/>
      <a:lstStyle/>
      <a:p>
        <a:r>
          <a:rPr lang="en-US"/>
          <a:t>Make sure all titles are either orange or slate and 40 pnt size</a:t>
        </a:r>
      </a:p>
    </p188:txBody>
  </p188:cm>
  <p188:cm id="{27C003E2-375E-F64B-A0EF-C14E779A630E}" authorId="{815B9186-075E-7D2C-4E96-4E71F5C8700F}" status="resolved" created="2023-03-28T13:51:28.713" complete="100000">
    <ac:deMkLst xmlns:ac="http://schemas.microsoft.com/office/drawing/2013/main/command">
      <pc:docMk xmlns:pc="http://schemas.microsoft.com/office/powerpoint/2013/main/command"/>
      <pc:sldMk xmlns:pc="http://schemas.microsoft.com/office/powerpoint/2013/main/command" cId="2001592321" sldId="2134805107"/>
      <ac:spMk id="13" creationId="{EB9A0623-DFC1-471B-A697-B0146167D22E}"/>
    </ac:deMkLst>
    <p188:txBody>
      <a:bodyPr/>
      <a:lstStyle/>
      <a:p>
        <a:r>
          <a:rPr lang="en-US"/>
          <a:t>Maintain integrity of the area content goes in - refrain from bleeding into the “gutters” when we can</a:t>
        </a:r>
      </a:p>
    </p188:txBody>
  </p188:cm>
</p188:cmLst>
</file>

<file path=ppt/comments/modernComment_7F3E8A75_EB75549C.xml><?xml version="1.0" encoding="utf-8"?>
<p188:cmLst xmlns:a="http://schemas.openxmlformats.org/drawingml/2006/main" xmlns:r="http://schemas.openxmlformats.org/officeDocument/2006/relationships" xmlns:p188="http://schemas.microsoft.com/office/powerpoint/2018/8/main">
  <p188:cm id="{32678ADC-A54D-6C42-8588-FE2E4CB148EC}" authorId="{815B9186-075E-7D2C-4E96-4E71F5C8700F}" status="resolved" created="2023-03-28T13:52:01.431" complete="100000">
    <pc:sldMkLst xmlns:pc="http://schemas.microsoft.com/office/powerpoint/2013/main/command">
      <pc:docMk/>
      <pc:sldMk cId="3950335132" sldId="2134805109"/>
    </pc:sldMkLst>
    <p188:txBody>
      <a:bodyPr/>
      <a:lstStyle/>
      <a:p>
        <a:r>
          <a:rPr lang="en-US"/>
          <a:t>Do not use title slide in the deck aside from title and ending frame </a:t>
        </a:r>
      </a:p>
    </p188:txBody>
  </p188:cm>
</p188:cmLst>
</file>

<file path=ppt/comments/modernComment_7F3E8A77_35B083C2.xml><?xml version="1.0" encoding="utf-8"?>
<p188:cmLst xmlns:a="http://schemas.openxmlformats.org/drawingml/2006/main" xmlns:r="http://schemas.openxmlformats.org/officeDocument/2006/relationships" xmlns:p188="http://schemas.microsoft.com/office/powerpoint/2018/8/main">
  <p188:cm id="{501DE6D5-34F6-F44E-BF80-3C8D291A02BD}" authorId="{815B9186-075E-7D2C-4E96-4E71F5C8700F}" status="resolved" created="2023-03-28T13:55:12.317" complete="100000">
    <pc:sldMkLst xmlns:pc="http://schemas.microsoft.com/office/powerpoint/2013/main/command">
      <pc:docMk/>
      <pc:sldMk cId="900760514" sldId="2134805111"/>
    </pc:sldMkLst>
    <p188:txBody>
      <a:bodyPr/>
      <a:lstStyle/>
      <a:p>
        <a:r>
          <a:rPr lang="en-US"/>
          <a:t>Give content more breathing room for legibility - square could come down in size significantly - eyebrows could come down in size too </a:t>
        </a:r>
      </a:p>
    </p188:txBody>
  </p188:cm>
</p188:cmLst>
</file>

<file path=ppt/comments/modernComment_7F3E8A79_B5505CFA.xml><?xml version="1.0" encoding="utf-8"?>
<p188:cmLst xmlns:a="http://schemas.openxmlformats.org/drawingml/2006/main" xmlns:r="http://schemas.openxmlformats.org/officeDocument/2006/relationships" xmlns:p188="http://schemas.microsoft.com/office/powerpoint/2018/8/main">
  <p188:cm id="{248EB97F-AAC0-9643-9567-B24A65E6D968}" authorId="{815B9186-075E-7D2C-4E96-4E71F5C8700F}" status="resolved" created="2023-03-28T13:55:41.687" complete="100000">
    <pc:sldMkLst xmlns:pc="http://schemas.microsoft.com/office/powerpoint/2013/main/command">
      <pc:docMk/>
      <pc:sldMk cId="3041942778" sldId="2134805113"/>
    </pc:sldMkLst>
    <p188:txBody>
      <a:bodyPr/>
      <a:lstStyle/>
      <a:p>
        <a:r>
          <a:rPr lang="en-US"/>
          <a:t>Remove title slide from this layout - any way to make this slide look more sleek? Remove icons</a:t>
        </a:r>
      </a:p>
    </p188:txBody>
  </p188:cm>
</p188:cmLst>
</file>

<file path=ppt/comments/modernComment_7F3E8A87_7E55142.xml><?xml version="1.0" encoding="utf-8"?>
<p188:cmLst xmlns:a="http://schemas.openxmlformats.org/drawingml/2006/main" xmlns:r="http://schemas.openxmlformats.org/officeDocument/2006/relationships" xmlns:p188="http://schemas.microsoft.com/office/powerpoint/2018/8/main">
  <p188:cm id="{5E807378-A08D-714C-9081-0AC12E64E6C5}" authorId="{815B9186-075E-7D2C-4E96-4E71F5C8700F}" status="resolved" created="2023-03-28T14:02:57.254" complete="100000">
    <pc:sldMkLst xmlns:pc="http://schemas.microsoft.com/office/powerpoint/2013/main/command">
      <pc:docMk/>
      <pc:sldMk cId="132469058" sldId="2134805127"/>
    </pc:sldMkLst>
    <p188:txBody>
      <a:bodyPr/>
      <a:lstStyle/>
      <a:p>
        <a:r>
          <a:rPr lang="en-US"/>
          <a:t>Infuse rounded corners with solid color vs outline into this layout </a:t>
        </a:r>
      </a:p>
    </p188:txBody>
  </p188:cm>
</p188:cmLst>
</file>

<file path=ppt/comments/modernComment_7F3E8A9B_8FB35D2B.xml><?xml version="1.0" encoding="utf-8"?>
<p188:cmLst xmlns:a="http://schemas.openxmlformats.org/drawingml/2006/main" xmlns:r="http://schemas.openxmlformats.org/officeDocument/2006/relationships" xmlns:p188="http://schemas.microsoft.com/office/powerpoint/2018/8/main">
  <p188:cm id="{ACBE25F3-AF6F-E24B-98CC-2901094E82D7}" authorId="{815B9186-075E-7D2C-4E96-4E71F5C8700F}" status="resolved" created="2023-03-28T13:57:51.822" complete="100000">
    <ac:deMkLst xmlns:ac="http://schemas.microsoft.com/office/drawing/2013/main/command">
      <pc:docMk xmlns:pc="http://schemas.microsoft.com/office/powerpoint/2013/main/command"/>
      <pc:sldMk xmlns:pc="http://schemas.microsoft.com/office/powerpoint/2013/main/command" cId="2410896683" sldId="2134805147"/>
      <ac:spMk id="4" creationId="{FBBDF29F-B2CD-2842-BF44-91C425D4546F}"/>
    </ac:deMkLst>
    <p188:replyLst>
      <p188:reply id="{343729F2-3C11-EA4E-8F44-462240A27647}" authorId="{815B9186-075E-7D2C-4E96-4E71F5C8700F}" created="2023-03-28T13:58:21.092">
        <p188:txBody>
          <a:bodyPr/>
          <a:lstStyle/>
          <a:p>
            <a:r>
              <a:rPr lang="en-US"/>
              <a:t>Remove the increased kerning of this sentence case type	</a:t>
            </a:r>
          </a:p>
        </p188:txBody>
      </p188:reply>
    </p188:replyLst>
    <p188:txBody>
      <a:bodyPr/>
      <a:lstStyle/>
      <a:p>
        <a:r>
          <a:rPr lang="en-US"/>
          <a:t>Content is bleeding into the gutters here</a:t>
        </a:r>
      </a:p>
    </p188:txBody>
  </p188:cm>
  <p188:cm id="{0A15836E-D653-FD4C-8BD9-5FC11071AB68}" authorId="{815B9186-075E-7D2C-4E96-4E71F5C8700F}" status="resolved" created="2023-03-28T13:59:07.697" complete="100000">
    <ac:deMkLst xmlns:ac="http://schemas.microsoft.com/office/drawing/2013/main/command">
      <pc:docMk xmlns:pc="http://schemas.microsoft.com/office/powerpoint/2013/main/command"/>
      <pc:sldMk xmlns:pc="http://schemas.microsoft.com/office/powerpoint/2013/main/command" cId="2410896683" sldId="2134805147"/>
      <ac:spMk id="15" creationId="{8D3D7E2F-7DC5-B048-852E-7B60B0C2AE5B}"/>
    </ac:deMkLst>
    <p188:txBody>
      <a:bodyPr/>
      <a:lstStyle/>
      <a:p>
        <a:r>
          <a:rPr lang="en-US"/>
          <a:t>Let’s slim up these bars to make sleeker - purple is example</a:t>
        </a:r>
      </a:p>
    </p188:txBody>
  </p188:cm>
</p188:cmLst>
</file>

<file path=ppt/comments/modernComment_7FFFE57E_A4EAD086.xml><?xml version="1.0" encoding="utf-8"?>
<p188:cmLst xmlns:a="http://schemas.openxmlformats.org/drawingml/2006/main" xmlns:r="http://schemas.openxmlformats.org/officeDocument/2006/relationships" xmlns:p188="http://schemas.microsoft.com/office/powerpoint/2018/8/main">
  <p188:cm id="{FEDF7982-4595-7B44-8E72-C162CF2C18C7}" authorId="{815B9186-075E-7D2C-4E96-4E71F5C8700F}" status="resolved" created="2023-03-28T13:47:29.091">
    <pc:sldMkLst xmlns:pc="http://schemas.microsoft.com/office/powerpoint/2013/main/command">
      <pc:docMk/>
      <pc:sldMk cId="2766852230" sldId="2147476862"/>
    </pc:sldMkLst>
    <p188:txBody>
      <a:bodyPr/>
      <a:lstStyle/>
      <a:p>
        <a:r>
          <a:rPr lang="en-US"/>
          <a:t>Credits - Montserrat</a:t>
        </a:r>
      </a:p>
    </p188:txBody>
  </p188:cm>
  <p188:cm id="{D67EB82E-6B10-604E-8277-E4C102CBFCB4}" authorId="{815B9186-075E-7D2C-4E96-4E71F5C8700F}" status="resolved" created="2023-03-28T13:48:21.175" complete="100000">
    <pc:sldMkLst xmlns:pc="http://schemas.microsoft.com/office/powerpoint/2013/main/command">
      <pc:docMk/>
      <pc:sldMk cId="2766852230" sldId="2147476862"/>
    </pc:sldMkLst>
    <p188:txBody>
      <a:bodyPr/>
      <a:lstStyle/>
      <a:p>
        <a:r>
          <a:rPr lang="en-US"/>
          <a:t>Stats should never be larger than 60 pnt size - unless connected to content with color - color should always be orange, purple, green</a:t>
        </a:r>
      </a:p>
    </p188:txBody>
  </p188:cm>
  <p188:cm id="{FBF57638-B32A-7F45-83DC-70D10A4B4FA0}" authorId="{815B9186-075E-7D2C-4E96-4E71F5C8700F}" status="resolved" created="2023-03-28T13:49:36.733">
    <ac:deMkLst xmlns:ac="http://schemas.microsoft.com/office/drawing/2013/main/command">
      <pc:docMk xmlns:pc="http://schemas.microsoft.com/office/powerpoint/2013/main/command"/>
      <pc:sldMk xmlns:pc="http://schemas.microsoft.com/office/powerpoint/2013/main/command" cId="2766852230" sldId="2147476862"/>
      <ac:spMk id="6" creationId="{E65210F2-16C2-4CCD-849D-BE71C8CAAA28}"/>
    </ac:deMkLst>
    <p188:txBody>
      <a:bodyPr/>
      <a:lstStyle/>
      <a:p>
        <a:r>
          <a:rPr lang="en-US"/>
          <a:t>Either use outline only or drop shadow only, never both. </a:t>
        </a:r>
      </a:p>
    </p188:txBody>
  </p188:cm>
</p188:cmLst>
</file>

<file path=ppt/comments/modernComment_7FFFE57F_B377412B.xml><?xml version="1.0" encoding="utf-8"?>
<p188:cmLst xmlns:a="http://schemas.openxmlformats.org/drawingml/2006/main" xmlns:r="http://schemas.openxmlformats.org/officeDocument/2006/relationships" xmlns:p188="http://schemas.microsoft.com/office/powerpoint/2018/8/main">
  <p188:cm id="{14FDDEAA-D5D3-8F4F-BAE4-E4062D4B484E}" authorId="{815B9186-075E-7D2C-4E96-4E71F5C8700F}" status="resolved" created="2023-03-28T14:01:53.624" complete="100000">
    <ac:deMkLst xmlns:ac="http://schemas.microsoft.com/office/drawing/2013/main/command">
      <pc:docMk xmlns:pc="http://schemas.microsoft.com/office/powerpoint/2013/main/command"/>
      <pc:sldMk xmlns:pc="http://schemas.microsoft.com/office/powerpoint/2013/main/command" cId="3010937131" sldId="2147476863"/>
      <ac:picMk id="13" creationId="{EB63408D-BF0F-4B77-81AF-6EC8AA0B2485}"/>
    </ac:deMkLst>
    <p188:txBody>
      <a:bodyPr/>
      <a:lstStyle/>
      <a:p>
        <a:r>
          <a:rPr lang="en-US"/>
          <a:t>Let’s leverage our colors here vs photography - rounded corners, etc. </a:t>
        </a:r>
      </a:p>
    </p188:txBody>
  </p188:cm>
</p188:cmLst>
</file>

<file path=ppt/comments/modernComment_7FFFE584_54445E4C.xml><?xml version="1.0" encoding="utf-8"?>
<p188:cmLst xmlns:a="http://schemas.openxmlformats.org/drawingml/2006/main" xmlns:r="http://schemas.openxmlformats.org/officeDocument/2006/relationships" xmlns:p188="http://schemas.microsoft.com/office/powerpoint/2018/8/main">
  <p188:cm id="{A4E53F2B-D3B4-F44A-8E46-487FF0EE160F}" authorId="{815B9186-075E-7D2C-4E96-4E71F5C8700F}" status="resolved" created="2023-03-28T13:56:19.857" complete="100000">
    <ac:deMkLst xmlns:ac="http://schemas.microsoft.com/office/drawing/2013/main/command">
      <pc:docMk xmlns:pc="http://schemas.microsoft.com/office/powerpoint/2013/main/command"/>
      <pc:sldMk xmlns:pc="http://schemas.microsoft.com/office/powerpoint/2013/main/command" cId="1413766732" sldId="2147476868"/>
      <ac:spMk id="5" creationId="{F4F4E18C-483F-4E91-9060-2D3FE23BECAA}"/>
    </ac:deMkLst>
    <p188:txBody>
      <a:bodyPr/>
      <a:lstStyle/>
      <a:p>
        <a:r>
          <a:rPr lang="en-US"/>
          <a:t>Let’s lean into the 10% opacity of the make color for these - in this case, yellow</a:t>
        </a:r>
      </a:p>
    </p188:txBody>
  </p188:cm>
</p188:cmLst>
</file>

<file path=ppt/comments/modernComment_7FFFE586_83608224.xml><?xml version="1.0" encoding="utf-8"?>
<p188:cmLst xmlns:a="http://schemas.openxmlformats.org/drawingml/2006/main" xmlns:r="http://schemas.openxmlformats.org/officeDocument/2006/relationships" xmlns:p188="http://schemas.microsoft.com/office/powerpoint/2018/8/main">
  <p188:cm id="{6804D4D4-D2D7-EE42-B030-0263BB29BF3A}" authorId="{815B9186-075E-7D2C-4E96-4E71F5C8700F}" status="resolved" created="2023-03-28T13:56:31.388" complete="100000">
    <ac:deMkLst xmlns:ac="http://schemas.microsoft.com/office/drawing/2013/main/command">
      <pc:docMk xmlns:pc="http://schemas.microsoft.com/office/powerpoint/2013/main/command"/>
      <pc:sldMk xmlns:pc="http://schemas.microsoft.com/office/powerpoint/2013/main/command" cId="2204140068" sldId="2147476870"/>
      <ac:spMk id="10" creationId="{6F22EBC3-EFAC-4DFE-A82A-D361A264AB70}"/>
    </ac:deMkLst>
    <p188:txBody>
      <a:bodyPr/>
      <a:lstStyle/>
      <a:p>
        <a:r>
          <a:rPr lang="en-US"/>
          <a:t>Reduce space between numbers</a:t>
        </a:r>
      </a:p>
    </p188:txBody>
  </p188:cm>
  <p188:cm id="{482B4963-635C-4C4B-B6FA-26ECC689149D}" authorId="{815B9186-075E-7D2C-4E96-4E71F5C8700F}" status="resolved" created="2023-03-28T13:57:23.157" complete="100000">
    <ac:deMkLst xmlns:ac="http://schemas.microsoft.com/office/drawing/2013/main/command">
      <pc:docMk xmlns:pc="http://schemas.microsoft.com/office/powerpoint/2013/main/command"/>
      <pc:sldMk xmlns:pc="http://schemas.microsoft.com/office/powerpoint/2013/main/command" cId="2204140068" sldId="2147476870"/>
      <ac:spMk id="15" creationId="{7EED7612-FC0D-48C7-9939-069CCF71EACD}"/>
    </ac:deMkLst>
    <p188:txBody>
      <a:bodyPr/>
      <a:lstStyle/>
      <a:p>
        <a:r>
          <a:rPr lang="en-US"/>
          <a:t>Reduce space between these sections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B1EAD-3F1E-BF4F-B3E1-62D68EA4913E}"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C220B-4FFD-F44E-9E35-4659005DA00D}" type="slidenum">
              <a:rPr lang="en-US" smtClean="0"/>
              <a:t>‹#›</a:t>
            </a:fld>
            <a:endParaRPr lang="en-US"/>
          </a:p>
        </p:txBody>
      </p:sp>
    </p:spTree>
    <p:extLst>
      <p:ext uri="{BB962C8B-B14F-4D97-AF65-F5344CB8AC3E}">
        <p14:creationId xmlns:p14="http://schemas.microsoft.com/office/powerpoint/2010/main" val="331781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mgma.com/data/data-stories/stress-and-burnout-a-growing-concern-for-healthcar" TargetMode="External"/><Relationship Id="rId13" Type="http://schemas.openxmlformats.org/officeDocument/2006/relationships/hyperlink" Target="https://www.mgma.com/stat-070522" TargetMode="External"/><Relationship Id="rId18" Type="http://schemas.openxmlformats.org/officeDocument/2006/relationships/hyperlink" Target="https://www.forbes.com/sites/amyfeldman/2022/05/03/supply-chain-snags-create-shortages-of-life-saving-medical-supplies-in-us/?sh=2152b97a41b0" TargetMode="External"/><Relationship Id="rId3" Type="http://schemas.openxmlformats.org/officeDocument/2006/relationships/hyperlink" Target="https://www.mgma.com/data/data-stories/mgma-stat-overview" TargetMode="External"/><Relationship Id="rId7" Type="http://schemas.openxmlformats.org/officeDocument/2006/relationships/hyperlink" Target="https://www.mgma.com/data/data-stories/burnout-driven-physician-resignations-and-early-re" TargetMode="External"/><Relationship Id="rId12" Type="http://schemas.openxmlformats.org/officeDocument/2006/relationships/hyperlink" Target="https://www.mgma.com/data/data-stories/striking-the-right-balance-in-budgeting-medical-pr" TargetMode="External"/><Relationship Id="rId17" Type="http://schemas.openxmlformats.org/officeDocument/2006/relationships/hyperlink" Target="https://www.mpo-mag.com/issues/2022-07-01/view_features/the-big-shift-nearshoring-trends-in-medtech-manufacturing/" TargetMode="External"/><Relationship Id="rId2" Type="http://schemas.openxmlformats.org/officeDocument/2006/relationships/slide" Target="../slides/slide4.xml"/><Relationship Id="rId16" Type="http://schemas.openxmlformats.org/officeDocument/2006/relationships/hyperlink" Target="https://www.bloomberg.com/news/articles/2022-09-20/moderna-covid-booster-supply-is-limited-in-us-pharmacies-say?leadSource=uverify%20wall" TargetMode="External"/><Relationship Id="rId1" Type="http://schemas.openxmlformats.org/officeDocument/2006/relationships/notesMaster" Target="../notesMasters/notesMaster1.xml"/><Relationship Id="rId6" Type="http://schemas.openxmlformats.org/officeDocument/2006/relationships/hyperlink" Target="https://www.mgma.com/data/data-stories/medical-assistants-remain-elusive-for-practices-na" TargetMode="External"/><Relationship Id="rId11" Type="http://schemas.openxmlformats.org/officeDocument/2006/relationships/hyperlink" Target="https://www.mgma.com/data/data-stories/the-10-most-common-employee-benefit-improvements-f" TargetMode="External"/><Relationship Id="rId5" Type="http://schemas.openxmlformats.org/officeDocument/2006/relationships/hyperlink" Target="https://www.healthline.com/health/nursing-shortage#effects" TargetMode="External"/><Relationship Id="rId15" Type="http://schemas.openxmlformats.org/officeDocument/2006/relationships/hyperlink" Target="https://www.accessdata.fda.gov/scripts/drugshortages/default.cfm" TargetMode="External"/><Relationship Id="rId10" Type="http://schemas.openxmlformats.org/officeDocument/2006/relationships/hyperlink" Target="https://www.mgma.com/data/data-stories/in-a-tight-market-for-talent,-medical-groups-are-r" TargetMode="External"/><Relationship Id="rId19" Type="http://schemas.openxmlformats.org/officeDocument/2006/relationships/hyperlink" Target="https://edtechmagazine.com/k12/article/2022/09/5-answers-questions-about-chip-supply-shortage" TargetMode="External"/><Relationship Id="rId4" Type="http://schemas.openxmlformats.org/officeDocument/2006/relationships/hyperlink" Target="https://www.kindcare.org/post/healthcare-staffing-shortages-causes-and-solutions" TargetMode="External"/><Relationship Id="rId9" Type="http://schemas.openxmlformats.org/officeDocument/2006/relationships/hyperlink" Target="https://www.mgma.com/data/data-stories/mgma-poll-an-almost-universal-financial-pinch-on-m" TargetMode="External"/><Relationship Id="rId14" Type="http://schemas.openxmlformats.org/officeDocument/2006/relationships/hyperlink" Target="https://www.ashp.org/drug-shortages/current-shortages/drug-shortage-detail.aspx?id=88&amp;loginreturnUrl=SSOCheckOnl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gma.com/resources/revenue-cycle/how-much-revenue-is-your-healthcare-practice-losi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1" i="0" dirty="0">
                <a:solidFill>
                  <a:srgbClr val="000000"/>
                </a:solidFill>
                <a:effectLst/>
                <a:latin typeface="muli"/>
              </a:rPr>
              <a:t>As revenue cycle teams navigate a changing environment, its more important than ever to adopt technology that will automate tasks and drive efficiency. Today we will focus on:</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b="1" i="0" dirty="0">
                <a:solidFill>
                  <a:srgbClr val="000000"/>
                </a:solidFill>
                <a:effectLst/>
                <a:latin typeface="muli"/>
                <a:ea typeface="Calibri" panose="020F0502020204030204" pitchFamily="34" charset="0"/>
                <a:cs typeface="Calibri"/>
              </a:rPr>
              <a:t>The market drivers that are affecting efficiency</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b="1" i="0" dirty="0">
                <a:solidFill>
                  <a:srgbClr val="000000"/>
                </a:solidFill>
                <a:effectLst/>
                <a:latin typeface="muli"/>
                <a:ea typeface="Calibri" panose="020F0502020204030204" pitchFamily="34" charset="0"/>
                <a:cs typeface="Calibri"/>
              </a:rPr>
              <a:t>The industry’s outlook on automation and adoption</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b="1" i="0" dirty="0">
                <a:solidFill>
                  <a:srgbClr val="000000"/>
                </a:solidFill>
                <a:effectLst/>
                <a:latin typeface="muli"/>
                <a:ea typeface="Calibri" panose="020F0502020204030204" pitchFamily="34" charset="0"/>
                <a:cs typeface="Calibri"/>
              </a:rPr>
              <a:t>Key strategies that help (or hinder) successful automation</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b="1" i="0" dirty="0">
                <a:solidFill>
                  <a:srgbClr val="000000"/>
                </a:solidFill>
                <a:effectLst/>
                <a:latin typeface="muli"/>
                <a:ea typeface="Calibri" panose="020F0502020204030204" pitchFamily="34" charset="0"/>
                <a:cs typeface="Calibri"/>
              </a:rPr>
              <a:t>Real-world examples of successful automation throughout the rev cycle</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b="1" i="0" dirty="0">
                <a:solidFill>
                  <a:srgbClr val="000000"/>
                </a:solidFill>
                <a:effectLst/>
                <a:latin typeface="muli"/>
                <a:ea typeface="Calibri" panose="020F0502020204030204" pitchFamily="34" charset="0"/>
                <a:cs typeface="Calibri"/>
              </a:rPr>
              <a:t>Choosing the right technology for you</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b="1" i="0" dirty="0">
                <a:solidFill>
                  <a:srgbClr val="000000"/>
                </a:solidFill>
                <a:effectLst/>
                <a:latin typeface="muli"/>
                <a:ea typeface="Calibri" panose="020F0502020204030204" pitchFamily="34" charset="0"/>
                <a:cs typeface="Calibri"/>
              </a:rPr>
              <a:t>We will then wrap up for some time for Q+A</a:t>
            </a:r>
          </a:p>
          <a:p>
            <a:endParaRPr lang="en-US" dirty="0"/>
          </a:p>
        </p:txBody>
      </p:sp>
      <p:sp>
        <p:nvSpPr>
          <p:cNvPr id="4" name="Slide Number Placeholder 3"/>
          <p:cNvSpPr>
            <a:spLocks noGrp="1"/>
          </p:cNvSpPr>
          <p:nvPr>
            <p:ph type="sldNum" sz="quarter" idx="5"/>
          </p:nvPr>
        </p:nvSpPr>
        <p:spPr/>
        <p:txBody>
          <a:bodyPr/>
          <a:lstStyle/>
          <a:p>
            <a:fld id="{316C220B-4FFD-F44E-9E35-4659005DA00D}" type="slidenum">
              <a:rPr lang="en-US" smtClean="0"/>
              <a:t>2</a:t>
            </a:fld>
            <a:endParaRPr lang="en-US"/>
          </a:p>
        </p:txBody>
      </p:sp>
    </p:spTree>
    <p:extLst>
      <p:ext uri="{BB962C8B-B14F-4D97-AF65-F5344CB8AC3E}">
        <p14:creationId xmlns:p14="http://schemas.microsoft.com/office/powerpoint/2010/main" val="317632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 identify the right type of automation you need you still need to create an automation strategy. That is another reason automation efforts fail to deliver the expected results. Lets dive into the needed factors for success. </a:t>
            </a:r>
          </a:p>
          <a:p>
            <a:endParaRPr lang="en-US"/>
          </a:p>
          <a:p>
            <a:r>
              <a:rPr lang="en-US"/>
              <a:t>We believe that there are 3 </a:t>
            </a:r>
            <a:r>
              <a:rPr lang="en-US" sz="1200" kern="1200">
                <a:solidFill>
                  <a:schemeClr val="tx1"/>
                </a:solidFill>
                <a:effectLst/>
                <a:latin typeface="+mn-lt"/>
                <a:ea typeface="+mn-ea"/>
                <a:cs typeface="+mn-cs"/>
              </a:rPr>
              <a:t>guiding factors for AI success in healthcare</a:t>
            </a:r>
            <a:r>
              <a:rPr lang="en-US"/>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IBM Watson, google, Stanford- access to those ML models</a:t>
            </a:r>
            <a:r>
              <a:rPr lang="en-US"/>
              <a:t> is easy,</a:t>
            </a:r>
            <a:r>
              <a:rPr lang="en-US" sz="1200" kern="1200">
                <a:solidFill>
                  <a:schemeClr val="tx1"/>
                </a:solidFill>
                <a:effectLst/>
                <a:latin typeface="+mn-lt"/>
                <a:ea typeface="+mn-ea"/>
                <a:cs typeface="+mn-cs"/>
              </a:rPr>
              <a:t> </a:t>
            </a:r>
            <a:r>
              <a:rPr lang="en-US"/>
              <a:t>everyone can access those models,  </a:t>
            </a:r>
            <a:r>
              <a:rPr lang="en-US" sz="1200" kern="1200">
                <a:solidFill>
                  <a:schemeClr val="tx1"/>
                </a:solidFill>
                <a:effectLst/>
                <a:latin typeface="+mn-lt"/>
                <a:ea typeface="+mn-ea"/>
                <a:cs typeface="+mn-cs"/>
              </a:rPr>
              <a:t>but how you take that model and train it is what makes </a:t>
            </a:r>
            <a:r>
              <a:rPr lang="en-US"/>
              <a:t>automation and machine learning successful. </a:t>
            </a:r>
            <a:endParaRPr lang="en-US" sz="1200" kern="1200">
              <a:solidFill>
                <a:schemeClr val="tx1"/>
              </a:solidFill>
              <a:effectLst/>
              <a:latin typeface="+mn-lt"/>
              <a:cs typeface="Calibri"/>
            </a:endParaRPr>
          </a:p>
          <a:p>
            <a:r>
              <a:rPr lang="en-US"/>
              <a:t>You need copious amounts of Data </a:t>
            </a:r>
            <a:r>
              <a:rPr lang="en-US" sz="1200" kern="1200">
                <a:solidFill>
                  <a:schemeClr val="tx1"/>
                </a:solidFill>
                <a:effectLst/>
                <a:latin typeface="+mn-lt"/>
                <a:ea typeface="+mn-ea"/>
                <a:cs typeface="+mn-cs"/>
              </a:rPr>
              <a:t>to train the model,</a:t>
            </a:r>
            <a:r>
              <a:rPr lang="en-US"/>
              <a:t> </a:t>
            </a:r>
            <a:r>
              <a:rPr lang="en-US" sz="1200" b="0" i="0">
                <a:solidFill>
                  <a:srgbClr val="333333"/>
                </a:solidFill>
                <a:effectLst/>
                <a:latin typeface="Georgia"/>
              </a:rPr>
              <a:t>data allows </a:t>
            </a:r>
            <a:r>
              <a:rPr lang="en-US">
                <a:solidFill>
                  <a:srgbClr val="333333"/>
                </a:solidFill>
                <a:latin typeface="Georgia"/>
              </a:rPr>
              <a:t>you</a:t>
            </a:r>
            <a:r>
              <a:rPr lang="en-US" sz="1200" b="0" i="0">
                <a:solidFill>
                  <a:srgbClr val="333333"/>
                </a:solidFill>
                <a:effectLst/>
                <a:latin typeface="Georgia"/>
              </a:rPr>
              <a:t> to leverage machine learning, other forms of AI, and RPA to help take costs out of the system and apply them to better revenue cycle processes.</a:t>
            </a:r>
            <a:r>
              <a:rPr lang="en-US">
                <a:solidFill>
                  <a:srgbClr val="333333"/>
                </a:solidFill>
                <a:latin typeface="Georgia"/>
              </a:rPr>
              <a:t> </a:t>
            </a:r>
            <a:endParaRPr lang="en-US" sz="1200" kern="1200">
              <a:solidFill>
                <a:schemeClr val="tx1"/>
              </a:solidFill>
              <a:effectLst/>
              <a:latin typeface="+mn-lt"/>
              <a:ea typeface="+mn-ea"/>
              <a:cs typeface="+mn-cs"/>
            </a:endParaRPr>
          </a:p>
          <a:p>
            <a:r>
              <a:rPr lang="en-US" sz="1200" b="0" i="0">
                <a:solidFill>
                  <a:srgbClr val="333333"/>
                </a:solidFill>
                <a:effectLst/>
                <a:latin typeface="Georgia"/>
              </a:rPr>
              <a:t>In order to analyze it and apply AI, </a:t>
            </a:r>
            <a:r>
              <a:rPr lang="en-US">
                <a:solidFill>
                  <a:srgbClr val="333333"/>
                </a:solidFill>
                <a:latin typeface="Georgia"/>
              </a:rPr>
              <a:t>you need to </a:t>
            </a:r>
            <a:r>
              <a:rPr lang="en-US" sz="1200" b="0" i="0">
                <a:solidFill>
                  <a:srgbClr val="333333"/>
                </a:solidFill>
                <a:effectLst/>
                <a:latin typeface="Georgia"/>
              </a:rPr>
              <a:t>retrieve, match, standardize, federate, and transform the data with </a:t>
            </a:r>
            <a:r>
              <a:rPr lang="en-US">
                <a:solidFill>
                  <a:srgbClr val="333333"/>
                </a:solidFill>
                <a:latin typeface="Georgia"/>
              </a:rPr>
              <a:t>a</a:t>
            </a:r>
            <a:r>
              <a:rPr lang="en-US" sz="1200" b="0" i="0">
                <a:solidFill>
                  <a:srgbClr val="333333"/>
                </a:solidFill>
                <a:effectLst/>
                <a:latin typeface="Georgia"/>
              </a:rPr>
              <a:t> rule engines. After that, </a:t>
            </a:r>
            <a:r>
              <a:rPr lang="en-US">
                <a:solidFill>
                  <a:srgbClr val="333333"/>
                </a:solidFill>
                <a:latin typeface="Georgia"/>
              </a:rPr>
              <a:t>you</a:t>
            </a:r>
            <a:r>
              <a:rPr lang="en-US" sz="1200" b="0" i="0">
                <a:solidFill>
                  <a:srgbClr val="333333"/>
                </a:solidFill>
                <a:effectLst/>
                <a:latin typeface="Georgia"/>
              </a:rPr>
              <a:t> can apply all sorts of algorithms, like the one to predict how much a procedure will cost , leverage RPA to supplement deficient eligibility transactions, if an authorization is required, predict rejections and build robust edits, or automate the </a:t>
            </a:r>
            <a:r>
              <a:rPr lang="en-US" sz="1200" b="0" i="0" err="1">
                <a:solidFill>
                  <a:srgbClr val="333333"/>
                </a:solidFill>
                <a:effectLst/>
                <a:latin typeface="Georgia"/>
              </a:rPr>
              <a:t>statusing</a:t>
            </a:r>
            <a:r>
              <a:rPr lang="en-US" sz="1200" b="0" i="0">
                <a:solidFill>
                  <a:srgbClr val="333333"/>
                </a:solidFill>
                <a:effectLst/>
                <a:latin typeface="Georgia"/>
              </a:rPr>
              <a:t> of claims.</a:t>
            </a:r>
            <a:r>
              <a:rPr lang="en-US">
                <a:solidFill>
                  <a:srgbClr val="333333"/>
                </a:solidFill>
                <a:latin typeface="Georgia"/>
              </a:rPr>
              <a:t> </a:t>
            </a:r>
            <a:r>
              <a:rPr lang="en-US" sz="1200" b="0" i="0">
                <a:solidFill>
                  <a:srgbClr val="333333"/>
                </a:solidFill>
                <a:effectLst/>
                <a:latin typeface="Georgia"/>
              </a:rPr>
              <a:t> Using predictive modeling to determine the </a:t>
            </a:r>
            <a:r>
              <a:rPr lang="en-US" sz="1200" b="0" i="0" err="1">
                <a:solidFill>
                  <a:srgbClr val="333333"/>
                </a:solidFill>
                <a:effectLst/>
                <a:latin typeface="Georgia"/>
              </a:rPr>
              <a:t>likehood</a:t>
            </a:r>
            <a:r>
              <a:rPr lang="en-US" sz="1200" b="0" i="0">
                <a:solidFill>
                  <a:srgbClr val="333333"/>
                </a:solidFill>
                <a:effectLst/>
                <a:latin typeface="Georgia"/>
              </a:rPr>
              <a:t> of a denied claim getting overturned or determining the ability or propensity of a patient paying their bill, so </a:t>
            </a:r>
            <a:r>
              <a:rPr lang="en-US">
                <a:solidFill>
                  <a:srgbClr val="333333"/>
                </a:solidFill>
                <a:latin typeface="Georgia"/>
              </a:rPr>
              <a:t>providers  </a:t>
            </a:r>
            <a:r>
              <a:rPr lang="en-US" sz="1200" b="0" i="0">
                <a:solidFill>
                  <a:srgbClr val="333333"/>
                </a:solidFill>
                <a:effectLst/>
                <a:latin typeface="Georgia"/>
              </a:rPr>
              <a:t>can have a strategic way to collect balances due. </a:t>
            </a:r>
            <a:endParaRPr lang="en-US"/>
          </a:p>
          <a:p>
            <a:endParaRPr lang="en-US"/>
          </a:p>
          <a:p>
            <a:r>
              <a:rPr lang="en-US"/>
              <a:t>But the true factor to success and what is a true differentiator in the industry, is Investments</a:t>
            </a:r>
            <a:r>
              <a:rPr lang="en-US" sz="1200" kern="1200">
                <a:solidFill>
                  <a:schemeClr val="tx1"/>
                </a:solidFill>
                <a:effectLst/>
                <a:latin typeface="+mn-lt"/>
                <a:ea typeface="+mn-ea"/>
                <a:cs typeface="+mn-cs"/>
              </a:rPr>
              <a:t> made in the knowledge space, prior revenue cycle</a:t>
            </a:r>
            <a:r>
              <a:rPr lang="en-US"/>
              <a:t> leaders</a:t>
            </a:r>
            <a:r>
              <a:rPr lang="en-US" sz="1200" kern="1200">
                <a:solidFill>
                  <a:schemeClr val="tx1"/>
                </a:solidFill>
                <a:effectLst/>
                <a:latin typeface="+mn-lt"/>
                <a:ea typeface="+mn-ea"/>
                <a:cs typeface="+mn-cs"/>
              </a:rPr>
              <a:t>,</a:t>
            </a:r>
            <a:r>
              <a:rPr lang="en-US"/>
              <a:t> who</a:t>
            </a:r>
            <a:r>
              <a:rPr lang="en-US" sz="1200" kern="1200">
                <a:solidFill>
                  <a:schemeClr val="tx1"/>
                </a:solidFill>
                <a:effectLst/>
                <a:latin typeface="+mn-lt"/>
                <a:ea typeface="+mn-ea"/>
                <a:cs typeface="+mn-cs"/>
              </a:rPr>
              <a:t> bring first hand knowledge of the challenges that</a:t>
            </a:r>
            <a:r>
              <a:rPr lang="en-US"/>
              <a:t> providers</a:t>
            </a:r>
            <a:r>
              <a:rPr lang="en-US" sz="1200" kern="1200">
                <a:solidFill>
                  <a:schemeClr val="tx1"/>
                </a:solidFill>
                <a:effectLst/>
                <a:latin typeface="+mn-lt"/>
                <a:ea typeface="+mn-ea"/>
                <a:cs typeface="+mn-cs"/>
              </a:rPr>
              <a:t> face, individuals who have the level of expertise </a:t>
            </a:r>
            <a:r>
              <a:rPr lang="en-US"/>
              <a:t>to validate</a:t>
            </a:r>
            <a:r>
              <a:rPr lang="en-US" sz="1200" kern="1200">
                <a:solidFill>
                  <a:schemeClr val="tx1"/>
                </a:solidFill>
                <a:effectLst/>
                <a:latin typeface="+mn-lt"/>
                <a:ea typeface="+mn-ea"/>
                <a:cs typeface="+mn-cs"/>
              </a:rPr>
              <a:t> what the model finds</a:t>
            </a:r>
            <a:r>
              <a:rPr lang="en-US"/>
              <a:t>, what the model should do, and even more importantly, perhaps what the model should not do. </a:t>
            </a:r>
            <a:endParaRPr lang="en-US" sz="1200" kern="1200">
              <a:solidFill>
                <a:schemeClr val="tx1"/>
              </a:solidFill>
              <a:effectLst/>
              <a:latin typeface="+mn-lt"/>
              <a:cs typeface="Calibri"/>
            </a:endParaRPr>
          </a:p>
          <a:p>
            <a:r>
              <a:rPr lang="en-US"/>
              <a:t>Multiple automation providers have popped-up within the last few years, each of them claiming to create a fully automated accounts receivable and denial management process. However, such claims should be evaluated in terms of the workflow effectiveness and quality of the automation processes, and more importantly, the ability to make a real impact on business outcomes. Is it really a reality? Personally, I believe there are things humans should do, particularly when discussing clinical criteria or automating sending records- the downstream negative impact, such as compliance risks, like PHI </a:t>
            </a:r>
            <a:r>
              <a:rPr lang="en-US" err="1"/>
              <a:t>breaches,is</a:t>
            </a:r>
            <a:r>
              <a:rPr lang="en-US"/>
              <a:t> concerning to me. </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13</a:t>
            </a:fld>
            <a:endParaRPr lang="en-US"/>
          </a:p>
        </p:txBody>
      </p:sp>
    </p:spTree>
    <p:extLst>
      <p:ext uri="{BB962C8B-B14F-4D97-AF65-F5344CB8AC3E}">
        <p14:creationId xmlns:p14="http://schemas.microsoft.com/office/powerpoint/2010/main" val="1399216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Calibri"/>
              </a:rPr>
              <a:t>Other questions to consider when looking at automation" </a:t>
            </a:r>
            <a:endParaRPr lang="en-US" b="1"/>
          </a:p>
          <a:p>
            <a:pPr>
              <a:defRPr/>
            </a:pPr>
            <a:endParaRPr lang="en-US" b="1"/>
          </a:p>
          <a:p>
            <a:pPr marL="0" marR="0" lvl="0" indent="0" algn="l" defTabSz="914400">
              <a:lnSpc>
                <a:spcPct val="100000"/>
              </a:lnSpc>
              <a:spcBef>
                <a:spcPts val="0"/>
              </a:spcBef>
              <a:spcAft>
                <a:spcPts val="0"/>
              </a:spcAft>
              <a:buClrTx/>
              <a:buSzTx/>
              <a:buFontTx/>
              <a:buNone/>
              <a:tabLst/>
              <a:defRPr/>
            </a:pPr>
            <a:r>
              <a:rPr lang="en-US" b="1"/>
              <a:t>Are you CONNECTED</a:t>
            </a:r>
            <a:r>
              <a:rPr lang="en-US"/>
              <a:t>? - Is your automation leveraging payer connections at the national and regional level across government &amp; commercial payer,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At the RIGHT LEVEL? </a:t>
            </a:r>
            <a:r>
              <a:rPr lang="en-US"/>
              <a:t>- Often vendors talk about specialty coverage. But it’s important to know not only how many specialties are supported, but at what level. For example: Authorizations at the CPT/service level vs. departmental level. Or is it only radiology, so providers that support multiple specialties, or ASC’s, can use that technology? </a:t>
            </a:r>
          </a:p>
          <a:p>
            <a:pPr marL="0" indent="0">
              <a:buFont typeface="Arial" panose="020B0604020202020204" pitchFamily="34" charset="0"/>
              <a:buNone/>
            </a:pPr>
            <a:endParaRPr lang="en-US" b="1"/>
          </a:p>
          <a:p>
            <a:pPr marL="0" indent="0">
              <a:buFont typeface="Arial" panose="020B0604020202020204" pitchFamily="34" charset="0"/>
              <a:buNone/>
            </a:pPr>
            <a:r>
              <a:rPr lang="en-US" b="1"/>
              <a:t>To the RIGHT INFORMATION?</a:t>
            </a:r>
          </a:p>
          <a:p>
            <a:pPr marL="285750" indent="-285750">
              <a:buFont typeface="Arial" panose="020B0604020202020204" pitchFamily="34" charset="0"/>
              <a:buChar char="•"/>
            </a:pPr>
            <a:r>
              <a:rPr lang="en-US"/>
              <a:t>Is the specific information you need flowing?</a:t>
            </a:r>
          </a:p>
          <a:p>
            <a:pPr marL="285750" indent="-285750">
              <a:buFont typeface="Arial" panose="020B0604020202020204" pitchFamily="34" charset="0"/>
              <a:buChar char="•"/>
            </a:pPr>
            <a:r>
              <a:rPr lang="en-US"/>
              <a:t>Are you being alerted to discrepancies?</a:t>
            </a:r>
            <a:endParaRPr lang="en-US">
              <a:cs typeface="Calibri" panose="020F0502020204030204"/>
            </a:endParaRPr>
          </a:p>
          <a:p>
            <a:pPr marL="285750" indent="-285750">
              <a:buFont typeface="Arial" panose="020B0604020202020204" pitchFamily="34" charset="0"/>
              <a:buChar char="•"/>
              <a:defRPr/>
            </a:pPr>
            <a:r>
              <a:rPr lang="en-US">
                <a:cs typeface="Calibri" panose="020F0502020204030204"/>
              </a:rPr>
              <a:t>Are you working by exception? </a:t>
            </a: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14</a:t>
            </a:fld>
            <a:endParaRPr lang="en-US"/>
          </a:p>
        </p:txBody>
      </p:sp>
    </p:spTree>
    <p:extLst>
      <p:ext uri="{BB962C8B-B14F-4D97-AF65-F5344CB8AC3E}">
        <p14:creationId xmlns:p14="http://schemas.microsoft.com/office/powerpoint/2010/main" val="3687075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Calibri"/>
                <a:cs typeface="Calibri"/>
              </a:rPr>
              <a:t>On the slide are some key questions to consider when determining if you have opportunities for automation. Processes to look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Front End/Eligibility:</a:t>
            </a:r>
            <a:endParaRPr kumimoji="0" lang="en-US" sz="1200" b="0" i="0" u="none" strike="noStrike" kern="1200" cap="none" spc="0" normalizeH="0" baseline="0" noProof="0">
              <a:ln>
                <a:noFill/>
              </a:ln>
              <a:solidFill>
                <a:prstClr val="black"/>
              </a:solidFill>
              <a:effectLst/>
              <a:uLnTx/>
              <a:uFillTx/>
              <a:latin typeface="+mn-lt"/>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Despite the availability of the 270/transactions, Annual call volumes for eligibility and benefits are estimated at over 1.5B – representing a savings opportunity for more than $4B per year. RPA can reduce not only call volume, but time spent on hold by a providers representative (Some </a:t>
            </a:r>
            <a:r>
              <a:rPr kumimoji="0" lang="en-US" sz="1200" b="0" i="0" u="none" strike="noStrike" kern="1200" cap="none" spc="0" normalizeH="0" baseline="0" noProof="0" err="1">
                <a:ln>
                  <a:noFill/>
                </a:ln>
                <a:solidFill>
                  <a:prstClr val="black"/>
                </a:solidFill>
                <a:effectLst/>
                <a:uLnTx/>
                <a:uFillTx/>
                <a:latin typeface="+mn-lt"/>
                <a:ea typeface="+mn-ea"/>
                <a:cs typeface="+mn-cs"/>
              </a:rPr>
              <a:t>organzitaions</a:t>
            </a:r>
            <a:r>
              <a:rPr kumimoji="0" lang="en-US" sz="1200" b="0" i="0" u="none" strike="noStrike" kern="1200" cap="none" spc="0" normalizeH="0" baseline="0" noProof="0">
                <a:ln>
                  <a:noFill/>
                </a:ln>
                <a:solidFill>
                  <a:prstClr val="black"/>
                </a:solidFill>
                <a:effectLst/>
                <a:uLnTx/>
                <a:uFillTx/>
                <a:latin typeface="+mn-lt"/>
                <a:ea typeface="+mn-ea"/>
                <a:cs typeface="+mn-cs"/>
              </a:rPr>
              <a:t> report in excess of 2 hours per day simply following up on eligibility verifications with payers!). In addition, robust alerts can ensure your team works by exception.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mn-lt"/>
                <a:ea typeface="+mn-ea"/>
                <a:cs typeface="+mn-cs"/>
              </a:rPr>
              <a:t>Mid Cycle/Denials</a:t>
            </a:r>
            <a:r>
              <a:rPr kumimoji="0" lang="en-US" sz="1200" b="1" i="0" u="none" strike="noStrike" kern="1200" cap="none" spc="0" normalizeH="0" baseline="0" noProof="0">
                <a:ln>
                  <a:noFill/>
                </a:ln>
                <a:solidFill>
                  <a:prstClr val="black"/>
                </a:solidFill>
                <a:effectLst/>
                <a:uLnTx/>
                <a:uFillTx/>
                <a:latin typeface="+mn-lt"/>
                <a:ea typeface="+mn-ea"/>
                <a:cs typeface="+mn-cs"/>
              </a:rPr>
              <a:t>:</a:t>
            </a:r>
            <a:endParaRPr kumimoji="0" lang="en-US" sz="1200" b="1" i="0" u="none" strike="noStrike" kern="1200" cap="none" spc="0" normalizeH="0" baseline="0" noProof="0">
              <a:ln>
                <a:noFill/>
              </a:ln>
              <a:solidFill>
                <a:prstClr val="black"/>
              </a:solidFill>
              <a:effectLst/>
              <a:uLnTx/>
              <a:uFillTx/>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Nearly 10% of claims are denied per year with the cost to recover approaching $120 per claim. RPA is a highly effective way to reduce denials and underpayments in combination with analytics to provide actional information for staff to follow up on accounts with the highest likelihood of payment (and value), and advanced analytics/ML to prevent denials moving forward.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Back End/Claim Status Management &amp; Payments:</a:t>
            </a:r>
            <a:endParaRPr kumimoji="0" lang="en-US" sz="1200" b="1" i="0" u="none" strike="noStrike" kern="1200" cap="none" spc="0" normalizeH="0" baseline="0" noProof="0">
              <a:ln>
                <a:noFill/>
              </a:ln>
              <a:solidFill>
                <a:prstClr val="black"/>
              </a:solidFill>
              <a:effectLst/>
              <a:uLnTx/>
              <a:uFillTx/>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It takes 19 mins on average to manually status a claim. Solutions that leverage RPA to quickly and accurately status claims can save you time as well as money by removing unproductive touches, provide more actionable information than the 277 and the 835 and accelerate working denials. </a:t>
            </a:r>
            <a:endParaRPr kumimoji="0" lang="en-US" sz="1200" b="0" i="0" u="none" strike="noStrike" kern="1200" cap="none" spc="0" normalizeH="0" baseline="0" noProof="0">
              <a:ln>
                <a:noFill/>
              </a:ln>
              <a:solidFill>
                <a:prstClr val="black"/>
              </a:solidFill>
              <a:effectLst/>
              <a:uLnTx/>
              <a:uFillTx/>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With it harder than ever to hire and retain qualified staff – what investments is your organization making to increase staff satisfaction?</a:t>
            </a:r>
            <a:endParaRPr kumimoji="0" lang="en-US" sz="1200" b="0" i="0" u="none" strike="noStrike" kern="1200" cap="none" spc="0" normalizeH="0" baseline="0" noProof="0">
              <a:ln>
                <a:noFill/>
              </a:ln>
              <a:solidFill>
                <a:prstClr val="black"/>
              </a:solidFill>
              <a:effectLst/>
              <a:uLnTx/>
              <a:uFillTx/>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Automating processes leads to less human error, less wasted efforts, and less re-work and less staff friction - According to a 2019 Forbes survey, </a:t>
            </a:r>
            <a:r>
              <a:rPr kumimoji="0" lang="en-US" sz="1200" b="1" i="0" u="none" strike="noStrike" kern="1200" cap="none" spc="0" normalizeH="0" baseline="0" noProof="0">
                <a:ln>
                  <a:noFill/>
                </a:ln>
                <a:solidFill>
                  <a:prstClr val="black"/>
                </a:solidFill>
                <a:effectLst/>
                <a:uLnTx/>
                <a:uFillTx/>
                <a:latin typeface="+mn-lt"/>
                <a:ea typeface="+mn-ea"/>
                <a:cs typeface="+mn-cs"/>
              </a:rPr>
              <a:t>92% of companies saw an improvement in employee satisfaction when they used IA and RPA initiatives</a:t>
            </a:r>
            <a:r>
              <a:rPr kumimoji="0" lang="en-US" sz="1200" b="0" i="0" u="none" strike="noStrike" kern="1200" cap="none" spc="0" normalizeH="0" baseline="0" noProof="0">
                <a:ln>
                  <a:noFill/>
                </a:ln>
                <a:solidFill>
                  <a:prstClr val="black"/>
                </a:solidFill>
                <a:effectLst/>
                <a:uLnTx/>
                <a:uFillTx/>
                <a:latin typeface="+mn-lt"/>
                <a:ea typeface="+mn-ea"/>
                <a:cs typeface="+mn-cs"/>
              </a:rPr>
              <a:t>. Employees become more engaged and their level of job satisfaction increases when they are able to focus on meaningful, useful tasks.</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It allows your staff to focus on what’s important, improving the patient financial experience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These changes are ultimately going to improve your overall bottom line</a:t>
            </a:r>
            <a:endParaRPr kumimoji="0" lang="en-US" sz="1200" b="0" i="0" u="none" strike="noStrike" kern="1200" cap="none" spc="0" normalizeH="0" baseline="0" noProof="0">
              <a:ln>
                <a:noFill/>
              </a:ln>
              <a:solidFill>
                <a:prstClr val="black"/>
              </a:solidFill>
              <a:effectLst/>
              <a:uLnTx/>
              <a:uFillTx/>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15</a:t>
            </a:fld>
            <a:endParaRPr lang="en-US"/>
          </a:p>
        </p:txBody>
      </p:sp>
    </p:spTree>
    <p:extLst>
      <p:ext uri="{BB962C8B-B14F-4D97-AF65-F5344CB8AC3E}">
        <p14:creationId xmlns:p14="http://schemas.microsoft.com/office/powerpoint/2010/main" val="250905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Despite a widely varied “current state” of automation use/adoption – there are viable use cases for improvement across the revenue cycle.</a:t>
            </a:r>
          </a:p>
          <a:p>
            <a:endParaRPr lang="en-US"/>
          </a:p>
          <a:p>
            <a:r>
              <a:rPr lang="en-US"/>
              <a:t>In the time that we have today, we won't be able to do a deep dive on all of these, but we'll focus our time on a few of the areas where automation can really improve efficiency and where we have seen proven results. </a:t>
            </a:r>
            <a:endParaRPr lang="en-US">
              <a:ea typeface="Calibri" panose="020F0502020204030204"/>
              <a:cs typeface="Calibri" panose="020F0502020204030204"/>
            </a:endParaRPr>
          </a:p>
          <a:p>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So lets get beyond the buzz and discuss real work applications that have been successful in the revenue cycle </a:t>
            </a: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16</a:t>
            </a:fld>
            <a:endParaRPr lang="en-US"/>
          </a:p>
        </p:txBody>
      </p:sp>
    </p:spTree>
    <p:extLst>
      <p:ext uri="{BB962C8B-B14F-4D97-AF65-F5344CB8AC3E}">
        <p14:creationId xmlns:p14="http://schemas.microsoft.com/office/powerpoint/2010/main" val="354364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C5966"/>
                </a:solidFill>
                <a:effectLst/>
                <a:latin typeface="Montserrat" panose="00000500000000000000" pitchFamily="2" charset="0"/>
              </a:rPr>
              <a:t>Do you know the right time to status a claim? Most clients don’t- they build in reminders, typically by age and/or dollar amount, and then check the payer website, many times resulting in “Checked website, up for payment” that was more than 90% of my staff’s notes- very unproductive!  </a:t>
            </a:r>
          </a:p>
          <a:p>
            <a:pPr algn="l"/>
            <a:endParaRPr lang="en-US" b="0" i="0">
              <a:solidFill>
                <a:srgbClr val="4C5966"/>
              </a:solidFill>
              <a:effectLst/>
              <a:latin typeface="Montserrat" panose="00000500000000000000" pitchFamily="2" charset="0"/>
            </a:endParaRPr>
          </a:p>
          <a:p>
            <a:pPr algn="l"/>
            <a:r>
              <a:rPr lang="en-US" b="0" i="0">
                <a:solidFill>
                  <a:srgbClr val="4C5966"/>
                </a:solidFill>
                <a:effectLst/>
                <a:latin typeface="Montserrat" panose="00000500000000000000" pitchFamily="2" charset="0"/>
              </a:rPr>
              <a:t>Using RPA, now you can predict when to solicit a payer response and intelligently automate claim status checks—helping your staff truly work smarter and do more with less.</a:t>
            </a:r>
          </a:p>
          <a:p>
            <a:pPr algn="l"/>
            <a:r>
              <a:rPr lang="en-US" b="0" i="0">
                <a:solidFill>
                  <a:srgbClr val="4C5966"/>
                </a:solidFill>
                <a:effectLst/>
                <a:latin typeface="Montserrat" panose="00000500000000000000" pitchFamily="2" charset="0"/>
              </a:rPr>
              <a:t>You need to be able to curate the most enriched status response, controls claim follow-up, and captures payments faster. And using something like a Remit Forecast engine that predicts the right time to status a claim and intelligently drives follow-up when a remit is overdue. Find out how much more your team can accomplish with smarter Claim Monitoring.</a:t>
            </a:r>
          </a:p>
          <a:p>
            <a:pPr algn="l"/>
            <a:endParaRPr lang="en-US" b="0" i="0">
              <a:solidFill>
                <a:srgbClr val="4C5966"/>
              </a:solidFill>
              <a:effectLst/>
              <a:latin typeface="Montserrat" panose="00000500000000000000" pitchFamily="2" charset="0"/>
            </a:endParaRPr>
          </a:p>
          <a:p>
            <a:pPr algn="l"/>
            <a:r>
              <a:rPr lang="en-US" b="0" i="0">
                <a:solidFill>
                  <a:srgbClr val="4C5966"/>
                </a:solidFill>
                <a:effectLst/>
                <a:latin typeface="Montserrat" panose="00000500000000000000" pitchFamily="2" charset="0"/>
              </a:rPr>
              <a:t>The results? A 90% reduction in active inventory, accelerating denials and bringing that cash in by 8-10 days sooner, and uncovering those problem claims sooner than you do today. This all results in increased cash, and decreased AR days, and a reduction in timely filing denials. </a:t>
            </a: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19</a:t>
            </a:fld>
            <a:endParaRPr lang="en-US"/>
          </a:p>
        </p:txBody>
      </p:sp>
    </p:spTree>
    <p:extLst>
      <p:ext uri="{BB962C8B-B14F-4D97-AF65-F5344CB8AC3E}">
        <p14:creationId xmlns:p14="http://schemas.microsoft.com/office/powerpoint/2010/main" val="8802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panose="020F0502020204030204"/>
              </a:rPr>
              <a:t>When we talk about the right approach to managing and monitoring your claims, we typically reference the 3 Cs – Curate, Control and Capture.  </a:t>
            </a:r>
          </a:p>
          <a:p>
            <a:endParaRPr lang="en-US" dirty="0">
              <a:cs typeface="Calibri" panose="020F0502020204030204"/>
            </a:endParaRPr>
          </a:p>
          <a:p>
            <a:r>
              <a:rPr lang="en-US" dirty="0">
                <a:cs typeface="Calibri" panose="020F0502020204030204"/>
              </a:rPr>
              <a:t>Providers should be utilizing enriched data and intelligent automation that is designed to accelerate cash flow, reduce days in AR and increase user productivity, all while saving time and money.  </a:t>
            </a:r>
          </a:p>
          <a:p>
            <a:endParaRPr lang="en-US" dirty="0"/>
          </a:p>
        </p:txBody>
      </p:sp>
      <p:sp>
        <p:nvSpPr>
          <p:cNvPr id="4" name="Slide Number Placeholder 3"/>
          <p:cNvSpPr>
            <a:spLocks noGrp="1"/>
          </p:cNvSpPr>
          <p:nvPr>
            <p:ph type="sldNum" sz="quarter" idx="5"/>
          </p:nvPr>
        </p:nvSpPr>
        <p:spPr/>
        <p:txBody>
          <a:bodyPr/>
          <a:lstStyle/>
          <a:p>
            <a:fld id="{946B02AF-04E4-CB47-AE60-B9F7FA85FFB2}" type="slidenum">
              <a:rPr lang="en-US" smtClean="0"/>
              <a:t>20</a:t>
            </a:fld>
            <a:endParaRPr lang="en-US"/>
          </a:p>
        </p:txBody>
      </p:sp>
    </p:spTree>
    <p:extLst>
      <p:ext uri="{BB962C8B-B14F-4D97-AF65-F5344CB8AC3E}">
        <p14:creationId xmlns:p14="http://schemas.microsoft.com/office/powerpoint/2010/main" val="108496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Hospitals’ claims denial rates have inched upward over the past several years and reached new highs as providers contended with the COVID-19 public health emergency, according to a recent survey of hospital reimbursement executives.</a:t>
            </a:r>
          </a:p>
          <a:p>
            <a:r>
              <a:rPr lang="en-US"/>
              <a:t>One-third of the poll’s respondents said their hospital had an average denial rate exceeding the “denials danger zone” of 10%.</a:t>
            </a:r>
            <a:endParaRPr lang="en-US">
              <a:cs typeface="Calibri" panose="020F0502020204030204"/>
            </a:endParaRPr>
          </a:p>
          <a:p>
            <a:r>
              <a:rPr lang="en-US"/>
              <a:t>In addition, Per HFMA, 65% of denials are not worked, which is a staggering statistic. </a:t>
            </a:r>
            <a:endParaRPr lang="en-US">
              <a:cs typeface="Calibri" panose="020F0502020204030204"/>
            </a:endParaRPr>
          </a:p>
          <a:p>
            <a:r>
              <a:rPr lang="en-US">
                <a:cs typeface="Calibri" panose="020F0502020204030204"/>
              </a:rPr>
              <a:t>We've already discussed staffing shortages so throwing more staff at the problem is not a viable solution. </a:t>
            </a:r>
          </a:p>
          <a:p>
            <a:endParaRPr lang="en-US">
              <a:effectLst/>
              <a:ea typeface="Calibri" panose="020F0502020204030204" pitchFamily="34" charset="0"/>
              <a:cs typeface="Calibri"/>
            </a:endParaRPr>
          </a:p>
          <a:p>
            <a:r>
              <a:rPr lang="en-US" b="0" i="0">
                <a:solidFill>
                  <a:srgbClr val="3B4752"/>
                </a:solidFill>
                <a:effectLst/>
              </a:rPr>
              <a:t>When it comes to denial and appeal management, the benefits of automation are far reaching, from improvements to productivity and a reduced strain on resources, to huge boosts to claim accuracy and revenue recovery.</a:t>
            </a:r>
            <a:endParaRPr lang="en-US" b="0" i="0">
              <a:solidFill>
                <a:srgbClr val="3B4752"/>
              </a:solidFill>
              <a:effectLst/>
              <a:cs typeface="Calibri"/>
            </a:endParaRP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21</a:t>
            </a:fld>
            <a:endParaRPr lang="en-US"/>
          </a:p>
        </p:txBody>
      </p:sp>
    </p:spTree>
    <p:extLst>
      <p:ext uri="{BB962C8B-B14F-4D97-AF65-F5344CB8AC3E}">
        <p14:creationId xmlns:p14="http://schemas.microsoft.com/office/powerpoint/2010/main" val="250160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B4752"/>
                </a:solidFill>
                <a:effectLst/>
              </a:rPr>
              <a:t>Providers needs to triaging and prioritizing denials using automation. We leverage </a:t>
            </a:r>
            <a:r>
              <a:rPr lang="en-US">
                <a:effectLst/>
                <a:ea typeface="Calibri" panose="020F0502020204030204" pitchFamily="34" charset="0"/>
              </a:rPr>
              <a:t>a proprietary algorithm based off historical claim and remit data to assign a percentage score of likelihood of an additional payment.</a:t>
            </a:r>
            <a:r>
              <a:rPr lang="en-US" b="0" i="0">
                <a:solidFill>
                  <a:srgbClr val="3B4752"/>
                </a:solidFill>
                <a:effectLst/>
              </a:rPr>
              <a:t> Freeing up staff </a:t>
            </a:r>
            <a:r>
              <a:rPr lang="en-US">
                <a:effectLst/>
                <a:ea typeface="Calibri" panose="020F0502020204030204" pitchFamily="34" charset="0"/>
              </a:rPr>
              <a:t>to focus on the denials with the highest probably of payment and further supporting them w</a:t>
            </a:r>
            <a:r>
              <a:rPr lang="en-US" b="0" i="0">
                <a:solidFill>
                  <a:srgbClr val="3B4752"/>
                </a:solidFill>
                <a:effectLst/>
              </a:rPr>
              <a:t>ith tools like auto-generated payer-specific appeal forms and robust analytics capabilities that allow you to track and measure progress and problem areas.</a:t>
            </a:r>
            <a:endParaRPr lang="en-US" b="0" i="0">
              <a:solidFill>
                <a:srgbClr val="3B4752"/>
              </a:solidFill>
              <a:effectLst/>
              <a:cs typeface="Calibri"/>
            </a:endParaRPr>
          </a:p>
          <a:p>
            <a:endParaRPr lang="en-US">
              <a:cs typeface="Calibri"/>
            </a:endParaRPr>
          </a:p>
          <a:p>
            <a:r>
              <a:rPr lang="en-US">
                <a:cs typeface="Calibri"/>
              </a:rPr>
              <a:t>As you can see, In analyzing historical claim, denial and remit data, we identified that the focus must be on 60% of your denials as a prioritization as that accounts for over 98% of recovered dollars. </a:t>
            </a:r>
          </a:p>
          <a:p>
            <a:r>
              <a:rPr lang="en-US">
                <a:cs typeface="Calibri"/>
              </a:rPr>
              <a:t>As you can see, the remaining accounts for less than 2%, and these are probably the ones that your staff "beat to death" and have a negative ROI to your bottom line. </a:t>
            </a:r>
          </a:p>
          <a:p>
            <a:r>
              <a:rPr lang="en-US">
                <a:cs typeface="Calibri"/>
              </a:rPr>
              <a:t>Using machine learning to support a predictive analytic, you can provide your staff with a "probability of payment" score so they can ensure they work those with value, and either take one stab at the remaining or outsource those to a third party vendor for follow up. </a:t>
            </a:r>
          </a:p>
          <a:p>
            <a:r>
              <a:rPr lang="en-US">
                <a:cs typeface="Calibri"/>
              </a:rPr>
              <a:t>Embracing a paperless, auto populated appeal template, and the ability to mass appeal up to 100 denials in one batch, is absolutely a game changer in effectively working denials. </a:t>
            </a:r>
            <a:br>
              <a:rPr lang="en-US">
                <a:cs typeface="+mn-lt"/>
              </a:rPr>
            </a:br>
            <a:r>
              <a:rPr lang="en-US">
                <a:cs typeface="Calibri" panose="020F0502020204030204"/>
              </a:rPr>
              <a:t>And you need that, because the landscape for denials is not looking good anytime soon. </a:t>
            </a: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22</a:t>
            </a:fld>
            <a:endParaRPr lang="en-US"/>
          </a:p>
        </p:txBody>
      </p:sp>
    </p:spTree>
    <p:extLst>
      <p:ext uri="{BB962C8B-B14F-4D97-AF65-F5344CB8AC3E}">
        <p14:creationId xmlns:p14="http://schemas.microsoft.com/office/powerpoint/2010/main" val="1739649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We have touched on a few specific examples on automation and how it can impact the efficiency within your workforce. The last point I would like to touch on is implementing automation to an insufficient platform won’t increase efficiency. And the expectations that you have from your clearinghouse platform should meet today’s market needs. It is inherent on the clearinghouse that they provide better data at the right time, to the appropriate user in their specific workflow that drives to more effective and appropriate payment from the payer the first time.  It is not just about transactions, it is about payments.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A94CD-9EAC-1446-8624-C4E7E47C5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6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touched on this earlier but want to dive into this a little deeper.  Our biggest focus on selecting a vendor was one that could provide us multiple different solutions in one platform.  Reducing the amount of systems that users need to access improves efficiency but also provides job satisfaction.  There is nothing more frustrating for a biller than working in multiple separate platforms.  </a:t>
            </a:r>
          </a:p>
          <a:p>
            <a:endParaRPr lang="en-US" dirty="0"/>
          </a:p>
          <a:p>
            <a:r>
              <a:rPr lang="en-US" dirty="0"/>
              <a:t>Here are the key things we were looking for:</a:t>
            </a:r>
          </a:p>
          <a:p>
            <a:pPr marL="171450" indent="-171450">
              <a:buFont typeface="Arial" panose="020B0604020202020204" pitchFamily="34" charset="0"/>
              <a:buChar char="•"/>
            </a:pPr>
            <a:r>
              <a:rPr lang="en-US" dirty="0"/>
              <a:t>Automate claims billing – A solution that would integrate with NextGen and allow us to automate claims process, provide scrubbing capability and receive real time claim acknowledgements and/or rejections. This allowed us to respond faster, speeding up our payment recovery.  </a:t>
            </a:r>
          </a:p>
          <a:p>
            <a:pPr marL="171450" indent="-171450">
              <a:buFont typeface="Arial" panose="020B0604020202020204" pitchFamily="34" charset="0"/>
              <a:buChar char="•"/>
            </a:pPr>
            <a:r>
              <a:rPr lang="en-US" dirty="0"/>
              <a:t>Enroll in ERA files – A vendor that had the ability to connect with payors via Web or EDI to increase our claims ability and ERA enrollments.  This allowed us to reduce the redundancy across the organization and speed up our posting which in return improved our revenue.  </a:t>
            </a:r>
          </a:p>
          <a:p>
            <a:pPr marL="171450" indent="-171450">
              <a:buFont typeface="Arial" panose="020B0604020202020204" pitchFamily="34" charset="0"/>
              <a:buChar char="•"/>
            </a:pPr>
            <a:r>
              <a:rPr lang="en-US" dirty="0"/>
              <a:t>We also wanted a vendor that could provide patients with a platform to view bills, enroll and receive their statement electronically, pay their bill and setup payment plans without any office interaction.  This lead to the huge increase in patient payments we discussed earlier.  </a:t>
            </a:r>
          </a:p>
          <a:p>
            <a:pPr marL="171450" indent="-171450">
              <a:buFont typeface="Arial" panose="020B0604020202020204" pitchFamily="34" charset="0"/>
              <a:buChar char="•"/>
            </a:pPr>
            <a:r>
              <a:rPr lang="en-US" dirty="0"/>
              <a:t>Most importantly is service and security.  Having a vendor that is </a:t>
            </a:r>
            <a:r>
              <a:rPr lang="en-US" dirty="0" err="1"/>
              <a:t>HiTrust</a:t>
            </a:r>
            <a:r>
              <a:rPr lang="en-US" dirty="0"/>
              <a:t> certified gave us peace of mind while providing superior customer service lets us know we will always be taken care of.  </a:t>
            </a:r>
          </a:p>
          <a:p>
            <a:endParaRPr lang="en-US" dirty="0"/>
          </a:p>
        </p:txBody>
      </p:sp>
      <p:sp>
        <p:nvSpPr>
          <p:cNvPr id="4" name="Slide Number Placeholder 3"/>
          <p:cNvSpPr>
            <a:spLocks noGrp="1"/>
          </p:cNvSpPr>
          <p:nvPr>
            <p:ph type="sldNum" sz="quarter" idx="5"/>
          </p:nvPr>
        </p:nvSpPr>
        <p:spPr/>
        <p:txBody>
          <a:bodyPr/>
          <a:lstStyle/>
          <a:p>
            <a:fld id="{D2AA94CD-9EAC-1446-8624-C4E7E47C5E7F}" type="slidenum">
              <a:rPr lang="en-US" smtClean="0"/>
              <a:t>26</a:t>
            </a:fld>
            <a:endParaRPr lang="en-US"/>
          </a:p>
        </p:txBody>
      </p:sp>
    </p:spTree>
    <p:extLst>
      <p:ext uri="{BB962C8B-B14F-4D97-AF65-F5344CB8AC3E}">
        <p14:creationId xmlns:p14="http://schemas.microsoft.com/office/powerpoint/2010/main" val="263401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a:effectLst/>
                <a:latin typeface="Calibri" panose="020F0502020204030204" pitchFamily="34" charset="0"/>
                <a:ea typeface="Calibri" panose="020F0502020204030204" pitchFamily="34" charset="0"/>
                <a:cs typeface="Times New Roman" panose="02020603050405020304" pitchFamily="18" charset="0"/>
              </a:rPr>
              <a:t>In today’s market, there are a number of factors affecting efficiency in the revenue cycle.  This is simply an example of 3 of those key factors we are facing in our industry today that can be negatively impacting the bottom line.  If you look at some of the examples, you can see that they are very much interrelated.  Staffing issues can lead to longer time to payment; ever changing payer rules and insufficient edits can lead to staff frustration; poor work queue routing can cause users to have to manage or work claims that don’t need to be reviewed which leads to poor utilization of limited staff and again increasing time to payment and denials.</a:t>
            </a:r>
          </a:p>
          <a:p>
            <a:pPr marL="0" marR="0">
              <a:lnSpc>
                <a:spcPct val="107000"/>
              </a:lnSpc>
              <a:spcBef>
                <a:spcPts val="0"/>
              </a:spcBef>
              <a:spcAft>
                <a:spcPts val="800"/>
              </a:spcAft>
            </a:pPr>
            <a:r>
              <a:rPr lang="en-US" sz="1800" b="0">
                <a:effectLst/>
                <a:latin typeface="Calibri" panose="020F0502020204030204" pitchFamily="34" charset="0"/>
                <a:ea typeface="Calibri" panose="020F0502020204030204" pitchFamily="34" charset="0"/>
                <a:cs typeface="Times New Roman" panose="02020603050405020304" pitchFamily="18" charset="0"/>
              </a:rPr>
              <a:t>The end result is that you feel like you keep trying to dig yourself out of a hole and what you end up doing is just digging a deeper hole.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A94CD-9EAC-1446-8624-C4E7E47C5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I think we can all agree that doing things right the first time, saves time and money in the future!  We needed to ensure that the technology we invested in was constantly improving processes so that the data is RIGHT the first time and preventing front desk staff and billers from spending additional time fixing things that could have been done right to begin with. </a:t>
            </a:r>
          </a:p>
          <a:p>
            <a:endParaRPr lang="en-US" dirty="0">
              <a:cs typeface="Calibri" panose="020F0502020204030204"/>
            </a:endParaRPr>
          </a:p>
          <a:p>
            <a:r>
              <a:rPr lang="en-US" dirty="0">
                <a:cs typeface="Calibri" panose="020F0502020204030204"/>
              </a:rPr>
              <a:t>An important part of this process is leveraging real-time eligibility that will allow you to quickly get accurate eligibility information on a patient – so when you send a claim to a payer, you’re sending it to the correct payer the first time as well.  </a:t>
            </a:r>
          </a:p>
          <a:p>
            <a:endParaRPr lang="en-US" dirty="0">
              <a:cs typeface="Calibri" panose="020F0502020204030204"/>
            </a:endParaRPr>
          </a:p>
          <a:p>
            <a:r>
              <a:rPr lang="en-US" dirty="0">
                <a:cs typeface="Calibri" panose="020F0502020204030204"/>
              </a:rPr>
              <a:t>Another critical component is claims editing and scrubber that prevent unnecessary denials from occurring.  When we implemented our new processes, we experienced even better clean claim rates that anticipated and we can customize those edits to make sure we are getting our claims out the door faster.  </a:t>
            </a:r>
          </a:p>
          <a:p>
            <a:endParaRPr lang="en-US" dirty="0">
              <a:cs typeface="Calibri" panose="020F0502020204030204"/>
            </a:endParaRPr>
          </a:p>
          <a:p>
            <a:r>
              <a:rPr lang="en-US" dirty="0">
                <a:cs typeface="Calibri" panose="020F0502020204030204"/>
              </a:rPr>
              <a:t>All of this adds up to reducing denials and rejections and the amount of times you have to touch that claim, inevitably getting you paid faster.   </a:t>
            </a: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D2AA94CD-9EAC-1446-8624-C4E7E47C5E7F}" type="slidenum">
              <a:rPr lang="en-US" smtClean="0"/>
              <a:t>27</a:t>
            </a:fld>
            <a:endParaRPr lang="en-US"/>
          </a:p>
        </p:txBody>
      </p:sp>
    </p:spTree>
    <p:extLst>
      <p:ext uri="{BB962C8B-B14F-4D97-AF65-F5344CB8AC3E}">
        <p14:creationId xmlns:p14="http://schemas.microsoft.com/office/powerpoint/2010/main" val="464808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getting it right the first time, we needed to ensure that we were managing our entire revenue cycle process in the most efficient way possible.</a:t>
            </a:r>
          </a:p>
          <a:p>
            <a:endParaRPr lang="en-US" dirty="0"/>
          </a:p>
          <a:p>
            <a:r>
              <a:rPr lang="en-US" dirty="0"/>
              <a:t>A key component of creating those efficiencies was eliminating the manual processes we had in place.  We saw pretty immediate improvements by automating workflows that were otherwise slowing down our rev cycle process and delaying payment.  </a:t>
            </a:r>
          </a:p>
          <a:p>
            <a:endParaRPr lang="en-US" dirty="0"/>
          </a:p>
          <a:p>
            <a:r>
              <a:rPr lang="en-US" dirty="0"/>
              <a:t>For example, we were doing all of our denial and appeal management manually. We were spending hours on a few rather than minutes on many.  Instead of manually typing out a reconsideration form and manually pulling all of the associated documentation, then printing a mailing it to the payer, we streamlined this process where we can auto-populate the forms and review everything, then get them out the door – all paperless - saving us so much unnecessary time and effort.  </a:t>
            </a:r>
          </a:p>
          <a:p>
            <a:endParaRPr lang="en-US" dirty="0"/>
          </a:p>
          <a:p>
            <a:r>
              <a:rPr lang="en-US" dirty="0"/>
              <a:t>Lastly, another layer of automation we implemented allows us to reduce the amount of time our billers were spending on the phone with payers following up on a claim status, AFTER it has already reached the payer, which feels like it goes into a black hole.  Now, we have the transparency and visibility we need to be more proactive on claim follow up.  </a:t>
            </a:r>
          </a:p>
          <a:p>
            <a:endParaRPr lang="en-US" dirty="0"/>
          </a:p>
        </p:txBody>
      </p:sp>
      <p:sp>
        <p:nvSpPr>
          <p:cNvPr id="4" name="Slide Number Placeholder 3"/>
          <p:cNvSpPr>
            <a:spLocks noGrp="1"/>
          </p:cNvSpPr>
          <p:nvPr>
            <p:ph type="sldNum" sz="quarter" idx="5"/>
          </p:nvPr>
        </p:nvSpPr>
        <p:spPr/>
        <p:txBody>
          <a:bodyPr/>
          <a:lstStyle/>
          <a:p>
            <a:fld id="{D2AA94CD-9EAC-1446-8624-C4E7E47C5E7F}" type="slidenum">
              <a:rPr lang="en-US" smtClean="0"/>
              <a:t>28</a:t>
            </a:fld>
            <a:endParaRPr lang="en-US"/>
          </a:p>
        </p:txBody>
      </p:sp>
    </p:spTree>
    <p:extLst>
      <p:ext uri="{BB962C8B-B14F-4D97-AF65-F5344CB8AC3E}">
        <p14:creationId xmlns:p14="http://schemas.microsoft.com/office/powerpoint/2010/main" val="2328564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the end of the day, we want to get paid – faster and accurately.  This applies to payer and patient payments.  </a:t>
            </a:r>
          </a:p>
          <a:p>
            <a:r>
              <a:rPr lang="en-US" dirty="0">
                <a:cs typeface="Calibri"/>
              </a:rPr>
              <a:t> </a:t>
            </a:r>
          </a:p>
          <a:p>
            <a:r>
              <a:rPr lang="en-US" dirty="0">
                <a:cs typeface="Calibri"/>
              </a:rPr>
              <a:t>With more visibility, we can see what is happening with our payments and anticipate when we are getting paid with predictive analytics to forecast remit timing. We have more transparency into identifying the root-causes for any lag in your AR days as well as proactively identifying missing remits. </a:t>
            </a:r>
          </a:p>
          <a:p>
            <a:endParaRPr lang="en-US" dirty="0">
              <a:cs typeface="Calibri"/>
            </a:endParaRPr>
          </a:p>
          <a:p>
            <a:r>
              <a:rPr lang="en-US" dirty="0">
                <a:cs typeface="Calibri"/>
              </a:rPr>
              <a:t>Streamlining the patient payment portion of our revenue cycle has allowed our patients the flexibility to determine which way they prefer to receive statements (paper, email, even text!) and choose a flexible payment option.  Online payments, mobile text to pay.. All help to improve patient satisfaction throughout their entire experience.  </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2AA94CD-9EAC-1446-8624-C4E7E47C5E7F}" type="slidenum">
              <a:rPr lang="en-US" smtClean="0"/>
              <a:t>29</a:t>
            </a:fld>
            <a:endParaRPr lang="en-US"/>
          </a:p>
        </p:txBody>
      </p:sp>
    </p:spTree>
    <p:extLst>
      <p:ext uri="{BB962C8B-B14F-4D97-AF65-F5344CB8AC3E}">
        <p14:creationId xmlns:p14="http://schemas.microsoft.com/office/powerpoint/2010/main" val="238865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So how do you ensure you find the right partner for you? </a:t>
            </a:r>
          </a:p>
          <a:p>
            <a:r>
              <a:rPr lang="en-US">
                <a:solidFill>
                  <a:srgbClr val="333333"/>
                </a:solidFill>
                <a:latin typeface="Georgia"/>
              </a:rPr>
              <a:t>A</a:t>
            </a:r>
            <a:r>
              <a:rPr lang="en-US" b="0" i="0">
                <a:solidFill>
                  <a:srgbClr val="333333"/>
                </a:solidFill>
                <a:effectLst/>
                <a:latin typeface="Georgia"/>
              </a:rPr>
              <a:t> crowded market and a wide variety of choices can make the process of choosing the right RPA partner complex and confusing for </a:t>
            </a:r>
            <a:r>
              <a:rPr lang="en-US">
                <a:solidFill>
                  <a:srgbClr val="333333"/>
                </a:solidFill>
                <a:latin typeface="Georgia"/>
              </a:rPr>
              <a:t>providers. </a:t>
            </a:r>
            <a:r>
              <a:rPr lang="en-US" b="0" i="0">
                <a:solidFill>
                  <a:srgbClr val="333333"/>
                </a:solidFill>
                <a:effectLst/>
                <a:latin typeface="Georgia"/>
              </a:rPr>
              <a:t> Further, providers must also identify the proper balance of internal and external support required to implement, maintain, and optimize their use of RPA.</a:t>
            </a:r>
            <a:endParaRPr lang="en-US">
              <a:latin typeface="Georgia"/>
              <a:cs typeface="Calibri" panose="020F0502020204030204"/>
            </a:endParaRPr>
          </a:p>
          <a:p>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proxima-nova"/>
                <a:ea typeface="Times New Roman" panose="02020603050405020304" pitchFamily="18" charset="0"/>
                <a:cs typeface="Times New Roman" panose="02020603050405020304" pitchFamily="18" charset="0"/>
              </a:rPr>
              <a:t>Healthcare revenue cycle business processes, in particular, are extremely complex. Revenue cycle system nuances, specialty specifics, healthcare provider business rules, inconsistently deployed information interchange standards, and the variability of operating policies and procedures, all create unique challenges that can only be understood by an experienced revenue cycle </a:t>
            </a:r>
            <a:r>
              <a:rPr lang="en-US" sz="1800" err="1">
                <a:solidFill>
                  <a:srgbClr val="000000"/>
                </a:solidFill>
                <a:effectLst/>
                <a:latin typeface="proxima-nova"/>
                <a:ea typeface="Times New Roman" panose="02020603050405020304" pitchFamily="18" charset="0"/>
                <a:cs typeface="Times New Roman" panose="02020603050405020304" pitchFamily="18" charset="0"/>
              </a:rPr>
              <a:t>leader,trust</a:t>
            </a:r>
            <a:r>
              <a:rPr lang="en-US" sz="1800">
                <a:solidFill>
                  <a:srgbClr val="000000"/>
                </a:solidFill>
                <a:effectLst/>
                <a:latin typeface="proxima-nova"/>
                <a:ea typeface="Times New Roman" panose="02020603050405020304" pitchFamily="18" charset="0"/>
                <a:cs typeface="Times New Roman" panose="02020603050405020304" pitchFamily="18" charset="0"/>
              </a:rPr>
              <a:t> a process automation service provider that knows your industry. Choose tools that have robust underlying industry-leading frameworks, that are being actively invested in and are evolving rapidly.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proxima-nova"/>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rgbClr val="333333"/>
                </a:solidFill>
                <a:effectLst/>
                <a:latin typeface="Georgia"/>
              </a:rPr>
              <a:t>Beyond having deep revenue cycle expertise, a qualified RPA partner </a:t>
            </a:r>
            <a:r>
              <a:rPr lang="en-US" sz="2800" err="1">
                <a:solidFill>
                  <a:srgbClr val="333333"/>
                </a:solidFill>
                <a:latin typeface="Georgia"/>
              </a:rPr>
              <a:t>smust</a:t>
            </a:r>
            <a:r>
              <a:rPr lang="en-US" sz="2800" b="0" i="0">
                <a:solidFill>
                  <a:srgbClr val="333333"/>
                </a:solidFill>
                <a:effectLst/>
                <a:latin typeface="Georgia"/>
              </a:rPr>
              <a:t> be able to demonstrate how they can safely and effectively integrate automation directly into an organization’s IT systems. Healthcare organizations have spent millions, if not billions of dollars, investing in EHR technology, and automation can help optimize that investment, enabling a resilient, future-ready workforce.</a:t>
            </a:r>
          </a:p>
          <a:p>
            <a:endParaRPr lang="en-US" sz="2800">
              <a:solidFill>
                <a:srgbClr val="333333"/>
              </a:solidFill>
              <a:latin typeface="Georgia"/>
            </a:endParaRPr>
          </a:p>
          <a:p>
            <a:r>
              <a:rPr lang="en-US" sz="2800">
                <a:solidFill>
                  <a:srgbClr val="333333"/>
                </a:solidFill>
                <a:latin typeface="Georgia"/>
              </a:rPr>
              <a:t>Questions to ask when evaluating a partner: </a:t>
            </a:r>
          </a:p>
          <a:p>
            <a:r>
              <a:rPr lang="en-US" sz="2800" b="0" i="0">
                <a:solidFill>
                  <a:srgbClr val="333333"/>
                </a:solidFill>
                <a:effectLst/>
                <a:latin typeface="Georgia"/>
              </a:rPr>
              <a:t>Which partners will understand our business, processes, and where the biggest impact will be?</a:t>
            </a:r>
          </a:p>
          <a:p>
            <a:pPr algn="l">
              <a:buFont typeface="Arial" panose="020B0604020202020204" pitchFamily="34" charset="0"/>
              <a:buChar char="•"/>
            </a:pPr>
            <a:r>
              <a:rPr lang="en-US" sz="2800" b="0" i="0">
                <a:solidFill>
                  <a:srgbClr val="333333"/>
                </a:solidFill>
                <a:effectLst/>
                <a:latin typeface="Georgia"/>
              </a:rPr>
              <a:t>Which partners have extensive experience implementing and integrating automation with our existing technology?</a:t>
            </a:r>
          </a:p>
          <a:p>
            <a:pPr algn="l">
              <a:buFont typeface="Arial" panose="020B0604020202020204" pitchFamily="34" charset="0"/>
              <a:buChar char="•"/>
            </a:pPr>
            <a:r>
              <a:rPr lang="en-US" sz="2800" b="0" i="0">
                <a:solidFill>
                  <a:srgbClr val="333333"/>
                </a:solidFill>
                <a:effectLst/>
                <a:latin typeface="Georgia"/>
              </a:rPr>
              <a:t>Does the partner have a deep bench of experts in the revenue cycle?</a:t>
            </a:r>
          </a:p>
          <a:p>
            <a:pPr algn="l">
              <a:buFont typeface="Arial" panose="020B0604020202020204" pitchFamily="34" charset="0"/>
              <a:buChar char="•"/>
            </a:pPr>
            <a:r>
              <a:rPr lang="en-US" sz="2800" b="0" i="0">
                <a:solidFill>
                  <a:srgbClr val="333333"/>
                </a:solidFill>
                <a:effectLst/>
                <a:latin typeface="Georgia"/>
              </a:rPr>
              <a:t>Will the partner be around to ensure the results are achieved?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solidFill>
                  <a:srgbClr val="000000"/>
                </a:solidFill>
                <a:effectLst/>
                <a:latin typeface="proxima-nova"/>
                <a:ea typeface="Times New Roman" panose="02020603050405020304" pitchFamily="18" charset="0"/>
                <a:cs typeface="Times New Roman" panose="02020603050405020304" pitchFamily="18" charset="0"/>
              </a:rPr>
              <a:t>Choosing an automation technology partner with a significant investment in R&amp;D, could be one way to ensure that the solution you deploy today continues to be relevant even with the evolution of technology. Further, relying on technologies that use industry leading process frameworks also offers some cushion from the threat of obsolescence.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None/>
            </a:pPr>
            <a:endParaRPr lang="en-US" sz="2800" b="0" i="0">
              <a:solidFill>
                <a:srgbClr val="333333"/>
              </a:solidFill>
              <a:effectLst/>
              <a:latin typeface="Georgia"/>
            </a:endParaRPr>
          </a:p>
          <a:p>
            <a:pPr algn="l">
              <a:buFont typeface="Arial" panose="020B0604020202020204" pitchFamily="34" charset="0"/>
              <a:buChar char="•"/>
            </a:pPr>
            <a:r>
              <a:rPr lang="en-US" sz="2800" b="0" i="0">
                <a:solidFill>
                  <a:srgbClr val="333333"/>
                </a:solidFill>
                <a:effectLst/>
                <a:latin typeface="Georgia"/>
              </a:rPr>
              <a:t>What are the measurement models used to determine where automation is driving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proxima-nova"/>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proxima-nova"/>
              <a:ea typeface="Times New Roman" panose="02020603050405020304" pitchFamily="18" charset="0"/>
              <a:cs typeface="Times New Roman" panose="02020603050405020304" pitchFamily="18" charset="0"/>
            </a:endParaRPr>
          </a:p>
          <a:p>
            <a:pPr>
              <a:defRPr/>
            </a:pPr>
            <a:r>
              <a:rPr lang="en-US"/>
              <a:t>Successful innovation relies not just on technology, but also on the people behind it. </a:t>
            </a:r>
            <a:r>
              <a:rPr lang="en-US" b="0" i="0">
                <a:solidFill>
                  <a:srgbClr val="000000"/>
                </a:solidFill>
                <a:effectLst/>
                <a:latin typeface="Times New Roman" panose="02020603050405020304" pitchFamily="18" charset="0"/>
              </a:rPr>
              <a:t> Quite clearly, no one understands revenue cycle business processes better than your operations team performing them every day. A key point to acknowledge is that identifying automation opportunities is not a one-time effort but an iterative, ongoing exercise. Anyone believing this is a one-time endeavor will be highly disappointed in the long term. Involving needed staff  in the process of identifying automation opportunities will not only drive better results and better adoption but will also create a healthy partnership with the automation team.</a:t>
            </a:r>
            <a:endParaRPr lang="en-US"/>
          </a:p>
          <a:p>
            <a:pPr>
              <a:defRPr/>
            </a:pPr>
            <a:endParaRPr lang="en-US"/>
          </a:p>
          <a:p>
            <a:pPr>
              <a:defRPr/>
            </a:pPr>
            <a:endParaRPr lang="en-US"/>
          </a:p>
          <a:p>
            <a:r>
              <a:rPr lang="en-US"/>
              <a:t>An innovative organizational culture must be developed to support an integrated revenue cycle  infrastructure and drive change. Trusted technology/services partners populated with experienced healthcare professionals can play a key role, adding value to the technology stack in vital ways: • Smooth system implementation. • Tailoring solutions to individual organizational needs. • Effective ongoing management of processes to lighten staff workloads in such areas as prior authorization and denial management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F8E2375-F1B1-284C-A827-B0E603FDBDD8}" type="slidenum">
              <a:rPr lang="en-US" smtClean="0"/>
              <a:t>31</a:t>
            </a:fld>
            <a:endParaRPr lang="en-US"/>
          </a:p>
        </p:txBody>
      </p:sp>
    </p:spTree>
    <p:extLst>
      <p:ext uri="{BB962C8B-B14F-4D97-AF65-F5344CB8AC3E}">
        <p14:creationId xmlns:p14="http://schemas.microsoft.com/office/powerpoint/2010/main" val="116382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is why it is important to consider a single platform for all of your transactions.  It can drive benefits from many different perspectives,  Reporting and consistent definitions of process and workflow, Better data driving more efficiency with staff  using streamlined process, more predictability and more simplified vendor management.  This can also help position you for the future as we look to utilize data from other component of the revenue cycle to help in other areas.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A94CD-9EAC-1446-8624-C4E7E47C5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42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Waystar provides a single end to end platform for all of your revenue cycle needs designed to provide you that better deeper data that fits clearly into the workflow that you define for you organization.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A94CD-9EAC-1446-8624-C4E7E47C5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133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2AA94CD-9EAC-1446-8624-C4E7E47C5E7F}" type="slidenum">
              <a:rPr lang="en-US" smtClean="0"/>
              <a:t>34</a:t>
            </a:fld>
            <a:endParaRPr lang="en-US"/>
          </a:p>
        </p:txBody>
      </p:sp>
    </p:spTree>
    <p:extLst>
      <p:ext uri="{BB962C8B-B14F-4D97-AF65-F5344CB8AC3E}">
        <p14:creationId xmlns:p14="http://schemas.microsoft.com/office/powerpoint/2010/main" val="98469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US" b="0" i="0">
                <a:solidFill>
                  <a:srgbClr val="2D2D2D"/>
                </a:solidFill>
                <a:effectLst/>
                <a:latin typeface="proxima-nova"/>
              </a:rPr>
              <a:t>A Sept. 20, 2022, </a:t>
            </a:r>
            <a:r>
              <a:rPr lang="en-US" b="0" i="0" u="none" strike="noStrike">
                <a:solidFill>
                  <a:srgbClr val="EB0029"/>
                </a:solidFill>
                <a:effectLst/>
                <a:latin typeface="proxima-nova"/>
                <a:hlinkClick r:id="rId3"/>
              </a:rPr>
              <a:t>MGMA </a:t>
            </a:r>
            <a:r>
              <a:rPr lang="en-US" b="0" i="1" u="none" strike="noStrike">
                <a:solidFill>
                  <a:srgbClr val="EB0029"/>
                </a:solidFill>
                <a:effectLst/>
                <a:latin typeface="inherit"/>
                <a:hlinkClick r:id="rId3"/>
              </a:rPr>
              <a:t>Stat</a:t>
            </a:r>
            <a:r>
              <a:rPr lang="en-US" b="0" i="0">
                <a:solidFill>
                  <a:srgbClr val="2D2D2D"/>
                </a:solidFill>
                <a:effectLst/>
                <a:latin typeface="proxima-nova"/>
              </a:rPr>
              <a:t> poll confirms that staffing (58%) remains the greatest challenge for medical practices heading into 2023, ahead of:</a:t>
            </a:r>
            <a:r>
              <a:rPr lang="en-US">
                <a:solidFill>
                  <a:srgbClr val="2D2D2D"/>
                </a:solidFill>
                <a:latin typeface="proxima-nova"/>
              </a:rPr>
              <a:t> </a:t>
            </a:r>
            <a:endParaRPr lang="en-US"/>
          </a:p>
          <a:p>
            <a:pPr>
              <a:buFont typeface="Arial" panose="020B0604020202020204" pitchFamily="34" charset="0"/>
              <a:buChar char="•"/>
            </a:pPr>
            <a:r>
              <a:rPr lang="en-US" b="0" i="0">
                <a:solidFill>
                  <a:srgbClr val="2D2D2D"/>
                </a:solidFill>
                <a:effectLst/>
                <a:latin typeface="proxima-nova"/>
              </a:rPr>
              <a:t>Expenses (20%)</a:t>
            </a:r>
            <a:endParaRPr lang="en-US"/>
          </a:p>
          <a:p>
            <a:pPr algn="l" fontAlgn="base">
              <a:buFont typeface="Arial" panose="020B0604020202020204" pitchFamily="34" charset="0"/>
              <a:buChar char="•"/>
            </a:pPr>
            <a:r>
              <a:rPr lang="en-US" b="0" i="0">
                <a:solidFill>
                  <a:srgbClr val="2D2D2D"/>
                </a:solidFill>
                <a:effectLst/>
                <a:latin typeface="proxima-nova"/>
              </a:rPr>
              <a:t>Revenue (17%)</a:t>
            </a:r>
          </a:p>
          <a:p>
            <a:pPr algn="l" fontAlgn="base">
              <a:buFont typeface="Arial" panose="020B0604020202020204" pitchFamily="34" charset="0"/>
              <a:buChar char="•"/>
            </a:pPr>
            <a:r>
              <a:rPr lang="en-US" b="0" i="0">
                <a:solidFill>
                  <a:srgbClr val="2D2D2D"/>
                </a:solidFill>
                <a:effectLst/>
                <a:latin typeface="proxima-nova"/>
              </a:rPr>
              <a:t>Technology (2%)</a:t>
            </a:r>
          </a:p>
          <a:p>
            <a:pPr algn="l" fontAlgn="base">
              <a:buFont typeface="Arial" panose="020B0604020202020204" pitchFamily="34" charset="0"/>
              <a:buChar char="•"/>
            </a:pPr>
            <a:r>
              <a:rPr lang="en-US" b="0" i="0">
                <a:solidFill>
                  <a:srgbClr val="2D2D2D"/>
                </a:solidFill>
                <a:effectLst/>
                <a:latin typeface="proxima-nova"/>
              </a:rPr>
              <a:t>Other (2</a:t>
            </a:r>
            <a:r>
              <a:rPr lang="en-US">
                <a:solidFill>
                  <a:srgbClr val="2D2D2D"/>
                </a:solidFill>
                <a:latin typeface="proxima-nova"/>
              </a:rPr>
              <a:t>%)</a:t>
            </a:r>
            <a:endParaRPr lang="en-US" b="0" i="0">
              <a:solidFill>
                <a:srgbClr val="2D2D2D"/>
              </a:solidFill>
              <a:effectLst/>
              <a:latin typeface="proxima-nova"/>
            </a:endParaRPr>
          </a:p>
          <a:p>
            <a:pPr>
              <a:buFont typeface="Arial" panose="020B0604020202020204" pitchFamily="34" charset="0"/>
              <a:buChar char="•"/>
            </a:pPr>
            <a:endParaRPr lang="en-US">
              <a:solidFill>
                <a:srgbClr val="2D2D2D"/>
              </a:solidFill>
              <a:latin typeface="proxima-nova"/>
            </a:endParaRPr>
          </a:p>
          <a:p>
            <a:endParaRPr lang="en-US">
              <a:solidFill>
                <a:srgbClr val="2D2D2D"/>
              </a:solidFill>
              <a:latin typeface="proxima-nova"/>
              <a:cs typeface="Calibri" panose="020F0502020204030204"/>
            </a:endParaRPr>
          </a:p>
          <a:p>
            <a:endParaRPr lang="en-US">
              <a:solidFill>
                <a:srgbClr val="000000"/>
              </a:solidFill>
              <a:latin typeface="Calibri" panose="020F0502020204030204"/>
              <a:cs typeface="Calibri" panose="020F0502020204030204"/>
            </a:endParaRPr>
          </a:p>
          <a:p>
            <a:pPr algn="l"/>
            <a:r>
              <a:rPr lang="en-US" b="1" i="0">
                <a:solidFill>
                  <a:srgbClr val="24356F"/>
                </a:solidFill>
                <a:effectLst/>
                <a:latin typeface="AvantGardeGothicITCW01Bk"/>
              </a:rPr>
              <a:t>Why is there a healthcare shortage?</a:t>
            </a:r>
          </a:p>
          <a:p>
            <a:pPr algn="l"/>
            <a:r>
              <a:rPr lang="en-US" b="0" i="0">
                <a:solidFill>
                  <a:srgbClr val="505050"/>
                </a:solidFill>
                <a:effectLst/>
                <a:latin typeface="AvantGardeGothicITCW02Md"/>
              </a:rPr>
              <a:t>There is no one cause resulting in healthcare shortages. While the pandemic did exacerbate the current deficit for which the country is still recovering, </a:t>
            </a:r>
            <a:r>
              <a:rPr lang="en-US" b="0" i="0" u="none" strike="noStrike">
                <a:solidFill>
                  <a:srgbClr val="287933"/>
                </a:solidFill>
                <a:effectLst/>
                <a:latin typeface="AvantGardeGothicITCW02Dm"/>
                <a:hlinkClick r:id="rId4"/>
              </a:rPr>
              <a:t>multiple factors</a:t>
            </a:r>
            <a:r>
              <a:rPr lang="en-US" b="0" i="0">
                <a:solidFill>
                  <a:srgbClr val="505050"/>
                </a:solidFill>
                <a:effectLst/>
                <a:latin typeface="AvantGardeGothicITCW02Md"/>
              </a:rPr>
              <a:t> unrelated to COVID-19 can be linked to the current trends. Among the prominent healthcare worker </a:t>
            </a:r>
            <a:r>
              <a:rPr lang="en-US" b="0" i="0" u="none" strike="noStrike">
                <a:solidFill>
                  <a:srgbClr val="287933"/>
                </a:solidFill>
                <a:effectLst/>
                <a:latin typeface="AvantGardeGothicITCW02Dm"/>
                <a:hlinkClick r:id="rId5"/>
              </a:rPr>
              <a:t>shortage contributors</a:t>
            </a:r>
            <a:r>
              <a:rPr lang="en-US" b="0" i="0">
                <a:solidFill>
                  <a:srgbClr val="505050"/>
                </a:solidFill>
                <a:effectLst/>
                <a:latin typeface="AvantGardeGothicITCW02Md"/>
              </a:rPr>
              <a:t> are:</a:t>
            </a:r>
          </a:p>
          <a:p>
            <a:pPr algn="l">
              <a:buFont typeface="Arial" panose="020B0604020202020204" pitchFamily="34" charset="0"/>
              <a:buChar char="•"/>
            </a:pPr>
            <a:r>
              <a:rPr lang="en-US" b="0" i="0">
                <a:solidFill>
                  <a:srgbClr val="505050"/>
                </a:solidFill>
                <a:effectLst/>
                <a:latin typeface="AvantGardeGothicITCW02Md"/>
              </a:rPr>
              <a:t>A quickly aging healthcare workforce as baby boomers retire and exit the workforce</a:t>
            </a:r>
          </a:p>
          <a:p>
            <a:pPr algn="l">
              <a:buFont typeface="Arial" panose="020B0604020202020204" pitchFamily="34" charset="0"/>
              <a:buChar char="•"/>
            </a:pPr>
            <a:r>
              <a:rPr lang="en-US" b="0" i="0">
                <a:solidFill>
                  <a:srgbClr val="505050"/>
                </a:solidFill>
                <a:effectLst/>
                <a:latin typeface="AvantGardeGothicITCW02Md"/>
              </a:rPr>
              <a:t>A quickly aging population of baby boomers who require more advanced and intensive care</a:t>
            </a:r>
          </a:p>
          <a:p>
            <a:pPr algn="l">
              <a:buFont typeface="Arial" panose="020B0604020202020204" pitchFamily="34" charset="0"/>
              <a:buChar char="•"/>
            </a:pPr>
            <a:r>
              <a:rPr lang="en-US" b="0" i="0">
                <a:solidFill>
                  <a:srgbClr val="505050"/>
                </a:solidFill>
                <a:effectLst/>
                <a:latin typeface="AvantGardeGothicITCW02Md"/>
              </a:rPr>
              <a:t>Worker burnout brought on by long hours and hard schedules exacerbated by COVID-19</a:t>
            </a:r>
          </a:p>
          <a:p>
            <a:pPr algn="l">
              <a:buFont typeface="Arial" panose="020B0604020202020204" pitchFamily="34" charset="0"/>
              <a:buChar char="•"/>
            </a:pPr>
            <a:r>
              <a:rPr lang="en-US" b="0" i="0">
                <a:solidFill>
                  <a:srgbClr val="505050"/>
                </a:solidFill>
                <a:effectLst/>
                <a:latin typeface="AvantGardeGothicITCW02Md"/>
              </a:rPr>
              <a:t>The quality of education current and incoming health professions students are receiving</a:t>
            </a:r>
          </a:p>
          <a:p>
            <a:pPr algn="l">
              <a:buFont typeface="Arial" panose="020B0604020202020204" pitchFamily="34" charset="0"/>
              <a:buChar char="•"/>
            </a:pPr>
            <a:r>
              <a:rPr lang="en-US" b="0" i="0">
                <a:solidFill>
                  <a:srgbClr val="505050"/>
                </a:solidFill>
                <a:effectLst/>
                <a:latin typeface="AvantGardeGothicITCW02Md"/>
              </a:rPr>
              <a:t>Ongoing concerns over worker safety in the wake of the COVID-19 pandemic</a:t>
            </a:r>
          </a:p>
          <a:p>
            <a:endParaRPr lang="en-US"/>
          </a:p>
          <a:p>
            <a:r>
              <a:rPr lang="en-US" i="1"/>
              <a:t>Additional Article details:</a:t>
            </a:r>
            <a:endParaRPr lang="en-US" i="1">
              <a:cs typeface="Calibri"/>
            </a:endParaRPr>
          </a:p>
          <a:p>
            <a:pPr algn="l" fontAlgn="base"/>
            <a:r>
              <a:rPr lang="en-US" b="1" i="0">
                <a:solidFill>
                  <a:srgbClr val="2D2D2D"/>
                </a:solidFill>
                <a:effectLst/>
                <a:latin typeface="proxima-nova"/>
              </a:rPr>
              <a:t>Staffing</a:t>
            </a:r>
          </a:p>
          <a:p>
            <a:pPr fontAlgn="base"/>
            <a:r>
              <a:rPr lang="en-US" b="0" i="0">
                <a:solidFill>
                  <a:srgbClr val="2D2D2D"/>
                </a:solidFill>
                <a:effectLst/>
                <a:latin typeface="proxima-nova"/>
              </a:rPr>
              <a:t>“Finding capable, dependable staff to assist our doctors caring for patients” remains a crucial task for many medical group leaders, as one poll respondent told MGMA, noting the many hours spent calling, interviewing and training candidates for jobs, only to have some newly hired workers leave within the first 90 days, especially among medical assistants (MAs) — a position that remains perhaps </a:t>
            </a:r>
            <a:r>
              <a:rPr lang="en-US" b="0" i="0" u="none" strike="noStrike">
                <a:solidFill>
                  <a:srgbClr val="EB0029"/>
                </a:solidFill>
                <a:effectLst/>
                <a:latin typeface="proxima-nova"/>
                <a:hlinkClick r:id="rId6"/>
              </a:rPr>
              <a:t>the most difficult to recruit in healthcare</a:t>
            </a:r>
            <a:r>
              <a:rPr lang="en-US" b="0" i="0">
                <a:solidFill>
                  <a:srgbClr val="2D2D2D"/>
                </a:solidFill>
                <a:effectLst/>
                <a:latin typeface="proxima-nova"/>
              </a:rPr>
              <a:t> today outside of physicians.</a:t>
            </a:r>
            <a:br>
              <a:rPr lang="en-US">
                <a:cs typeface="+mn-lt"/>
              </a:rPr>
            </a:br>
            <a:br>
              <a:rPr lang="en-US">
                <a:cs typeface="+mn-lt"/>
              </a:rPr>
            </a:br>
            <a:r>
              <a:rPr lang="en-US" b="0" i="0">
                <a:solidFill>
                  <a:srgbClr val="2D2D2D"/>
                </a:solidFill>
                <a:effectLst/>
                <a:latin typeface="proxima-nova"/>
              </a:rPr>
              <a:t>Independent practices especially are finding it difficult to compete with new-hire incentives in markets where they compete with hospitals and health systems. “Good people are hard to find and afford — inflation and wages are up but reimbursement goes down,” another practice leader told MGMA. “How are practices supposed to thrive?”</a:t>
            </a:r>
            <a:br>
              <a:rPr lang="en-US">
                <a:cs typeface="+mn-lt"/>
              </a:rPr>
            </a:br>
            <a:br>
              <a:rPr lang="en-US">
                <a:cs typeface="+mn-lt"/>
              </a:rPr>
            </a:br>
            <a:r>
              <a:rPr lang="en-US" b="0" i="0">
                <a:solidFill>
                  <a:srgbClr val="2D2D2D"/>
                </a:solidFill>
                <a:effectLst/>
                <a:latin typeface="proxima-nova"/>
              </a:rPr>
              <a:t>At the same time, those practice leaders are increasingly mindful of the strain on longtime workers. “Staff who have remained throughout the pandemic are very burned out,” another practice leader said. “Rapid turnover adds to the issue.” One recent poll found that 4 in 10 medical groups had a </a:t>
            </a:r>
            <a:r>
              <a:rPr lang="en-US" b="0" i="0" u="none" strike="noStrike">
                <a:solidFill>
                  <a:srgbClr val="EB0029"/>
                </a:solidFill>
                <a:effectLst/>
                <a:latin typeface="proxima-nova"/>
                <a:hlinkClick r:id="rId7"/>
              </a:rPr>
              <a:t>physician leave or retire early in 2022 due to burnout</a:t>
            </a:r>
            <a:r>
              <a:rPr lang="en-US" b="0" i="0">
                <a:solidFill>
                  <a:srgbClr val="2D2D2D"/>
                </a:solidFill>
                <a:effectLst/>
                <a:latin typeface="proxima-nova"/>
              </a:rPr>
              <a:t>, and the strain is being felt by administrators: 80% of healthcare leaders reported their level of </a:t>
            </a:r>
            <a:r>
              <a:rPr lang="en-US" b="0" i="0" u="none" strike="noStrike">
                <a:solidFill>
                  <a:srgbClr val="EB0029"/>
                </a:solidFill>
                <a:effectLst/>
                <a:latin typeface="proxima-nova"/>
                <a:hlinkClick r:id="rId8"/>
              </a:rPr>
              <a:t>stress or burnout increased in 2022</a:t>
            </a:r>
            <a:r>
              <a:rPr lang="en-US" b="0" i="0">
                <a:solidFill>
                  <a:srgbClr val="2D2D2D"/>
                </a:solidFill>
                <a:effectLst/>
                <a:latin typeface="proxima-nova"/>
              </a:rPr>
              <a:t>.</a:t>
            </a:r>
            <a:endParaRPr lang="en-US">
              <a:solidFill>
                <a:srgbClr val="2D2D2D"/>
              </a:solidFill>
              <a:latin typeface="proxima-nova"/>
            </a:endParaRPr>
          </a:p>
          <a:p>
            <a:pPr algn="l"/>
            <a:r>
              <a:rPr lang="en-US" b="1" i="0">
                <a:solidFill>
                  <a:srgbClr val="2D2D2D"/>
                </a:solidFill>
                <a:effectLst/>
                <a:latin typeface="proxima-nova"/>
              </a:rPr>
              <a:t>Expenses</a:t>
            </a:r>
            <a:endParaRPr lang="en-US"/>
          </a:p>
          <a:p>
            <a:pPr fontAlgn="base">
              <a:buFont typeface="Arial" panose="020B0604020202020204" pitchFamily="34" charset="0"/>
              <a:buChar char="•"/>
            </a:pPr>
            <a:r>
              <a:rPr lang="en-US" b="0" i="0">
                <a:solidFill>
                  <a:srgbClr val="2D2D2D"/>
                </a:solidFill>
                <a:effectLst/>
                <a:latin typeface="proxima-nova"/>
              </a:rPr>
              <a:t>As MGMA members have told us during the past year, the cost of just about everything has gone up</a:t>
            </a:r>
            <a:r>
              <a:rPr lang="en-US">
                <a:solidFill>
                  <a:srgbClr val="2D2D2D"/>
                </a:solidFill>
                <a:latin typeface="proxima-nova"/>
              </a:rPr>
              <a:t> </a:t>
            </a:r>
            <a:r>
              <a:rPr lang="en-US" b="0" i="0">
                <a:solidFill>
                  <a:srgbClr val="2D2D2D"/>
                </a:solidFill>
                <a:effectLst/>
                <a:latin typeface="proxima-nova"/>
              </a:rPr>
              <a:t>: Nine in 10 medical practices reported their costs were rising faster than revenue in a </a:t>
            </a:r>
            <a:r>
              <a:rPr lang="en-US" b="0" i="0" u="none" strike="noStrike">
                <a:solidFill>
                  <a:srgbClr val="EB0029"/>
                </a:solidFill>
                <a:effectLst/>
                <a:latin typeface="proxima-nova"/>
                <a:hlinkClick r:id="rId9"/>
              </a:rPr>
              <a:t>June 21, 2022, MGMA </a:t>
            </a:r>
            <a:r>
              <a:rPr lang="en-US" b="0" i="1" u="none" strike="noStrike">
                <a:solidFill>
                  <a:srgbClr val="EB0029"/>
                </a:solidFill>
                <a:effectLst/>
                <a:latin typeface="inherit"/>
                <a:hlinkClick r:id="rId9"/>
              </a:rPr>
              <a:t>Stat</a:t>
            </a:r>
            <a:r>
              <a:rPr lang="en-US" b="0" i="0" u="none" strike="noStrike">
                <a:solidFill>
                  <a:srgbClr val="EB0029"/>
                </a:solidFill>
                <a:effectLst/>
                <a:latin typeface="proxima-nova"/>
                <a:hlinkClick r:id="rId9"/>
              </a:rPr>
              <a:t> poll</a:t>
            </a:r>
            <a:r>
              <a:rPr lang="en-US" b="0" i="0">
                <a:solidFill>
                  <a:srgbClr val="2D2D2D"/>
                </a:solidFill>
                <a:effectLst/>
                <a:latin typeface="proxima-nova"/>
              </a:rPr>
              <a:t>. Just as staffing is seen as the biggest challenge for the year ahead, the resulting impacts are seen in rising labor </a:t>
            </a:r>
            <a:r>
              <a:rPr lang="en-US" b="0" i="0" err="1">
                <a:solidFill>
                  <a:srgbClr val="2D2D2D"/>
                </a:solidFill>
                <a:effectLst/>
                <a:latin typeface="proxima-nova"/>
              </a:rPr>
              <a:t>expenses:Raising</a:t>
            </a:r>
            <a:r>
              <a:rPr lang="en-US" b="0" i="0">
                <a:solidFill>
                  <a:srgbClr val="2D2D2D"/>
                </a:solidFill>
                <a:effectLst/>
                <a:latin typeface="proxima-nova"/>
              </a:rPr>
              <a:t> wages was the top tactic for addressing staffing, per an </a:t>
            </a:r>
            <a:r>
              <a:rPr lang="en-US" b="0" i="0" u="none" strike="noStrike">
                <a:solidFill>
                  <a:srgbClr val="EB0029"/>
                </a:solidFill>
                <a:effectLst/>
                <a:latin typeface="inherit"/>
                <a:hlinkClick r:id="rId10"/>
              </a:rPr>
              <a:t>April 12, 2022, poll</a:t>
            </a:r>
            <a:r>
              <a:rPr lang="en-US" b="0" i="0">
                <a:solidFill>
                  <a:srgbClr val="2D2D2D"/>
                </a:solidFill>
                <a:effectLst/>
                <a:latin typeface="proxima-nova"/>
              </a:rPr>
              <a:t>.</a:t>
            </a:r>
          </a:p>
          <a:p>
            <a:pPr algn="l" fontAlgn="base">
              <a:buFont typeface="Arial" panose="020B0604020202020204" pitchFamily="34" charset="0"/>
              <a:buChar char="•"/>
            </a:pPr>
            <a:r>
              <a:rPr lang="en-US" b="0" i="0" u="none" strike="noStrike">
                <a:solidFill>
                  <a:srgbClr val="EB0029"/>
                </a:solidFill>
                <a:effectLst/>
                <a:latin typeface="inherit"/>
                <a:hlinkClick r:id="rId11"/>
              </a:rPr>
              <a:t>Improved benefit offerings</a:t>
            </a:r>
            <a:r>
              <a:rPr lang="en-US" b="0" i="0">
                <a:solidFill>
                  <a:srgbClr val="2D2D2D"/>
                </a:solidFill>
                <a:effectLst/>
                <a:latin typeface="proxima-nova"/>
              </a:rPr>
              <a:t> to be competitive with other employers have also added to expenses.</a:t>
            </a:r>
          </a:p>
          <a:p>
            <a:pPr algn="l" fontAlgn="base">
              <a:buFont typeface="Arial" panose="020B0604020202020204" pitchFamily="34" charset="0"/>
              <a:buChar char="•"/>
            </a:pPr>
            <a:r>
              <a:rPr lang="en-US" b="0" i="0">
                <a:solidFill>
                  <a:srgbClr val="2D2D2D"/>
                </a:solidFill>
                <a:effectLst/>
                <a:latin typeface="proxima-nova"/>
              </a:rPr>
              <a:t>Almost three in four (73%) medical groups are planning 3% or higher merit or cost-of-living increases for support staff in 2023, per an </a:t>
            </a:r>
            <a:r>
              <a:rPr lang="en-US" b="0" i="0" u="none" strike="noStrike">
                <a:solidFill>
                  <a:srgbClr val="EB0029"/>
                </a:solidFill>
                <a:effectLst/>
                <a:latin typeface="inherit"/>
                <a:hlinkClick r:id="rId12"/>
              </a:rPr>
              <a:t>Aug. 16, 2022, poll</a:t>
            </a:r>
            <a:r>
              <a:rPr lang="en-US" b="0" i="0">
                <a:solidFill>
                  <a:srgbClr val="2D2D2D"/>
                </a:solidFill>
                <a:effectLst/>
                <a:latin typeface="proxima-nova"/>
              </a:rPr>
              <a:t>.</a:t>
            </a:r>
          </a:p>
          <a:p>
            <a:pPr algn="l" fontAlgn="base">
              <a:buFont typeface="Arial" panose="020B0604020202020204" pitchFamily="34" charset="0"/>
              <a:buChar char="•"/>
            </a:pPr>
            <a:br>
              <a:rPr lang="en-US">
                <a:cs typeface="+mn-lt"/>
              </a:rPr>
            </a:br>
            <a:r>
              <a:rPr lang="en-US" b="0" i="0">
                <a:solidFill>
                  <a:srgbClr val="2D2D2D"/>
                </a:solidFill>
                <a:effectLst/>
                <a:latin typeface="proxima-nova"/>
              </a:rPr>
              <a:t>Elsewhere in the tightening budgets of medical groups, a </a:t>
            </a:r>
            <a:r>
              <a:rPr lang="en-US" b="0" i="0" u="none" strike="noStrike">
                <a:solidFill>
                  <a:srgbClr val="EB0029"/>
                </a:solidFill>
                <a:effectLst/>
                <a:latin typeface="proxima-nova"/>
                <a:hlinkClick r:id="rId13"/>
              </a:rPr>
              <a:t>July 5, 2022, MGMA </a:t>
            </a:r>
            <a:r>
              <a:rPr lang="en-US" b="0" i="1" u="none" strike="noStrike">
                <a:solidFill>
                  <a:srgbClr val="EB0029"/>
                </a:solidFill>
                <a:effectLst/>
                <a:latin typeface="inherit"/>
                <a:hlinkClick r:id="rId13"/>
              </a:rPr>
              <a:t>Stat</a:t>
            </a:r>
            <a:r>
              <a:rPr lang="en-US" b="0" i="0" u="none" strike="noStrike">
                <a:solidFill>
                  <a:srgbClr val="EB0029"/>
                </a:solidFill>
                <a:effectLst/>
                <a:latin typeface="proxima-nova"/>
                <a:hlinkClick r:id="rId13"/>
              </a:rPr>
              <a:t> poll</a:t>
            </a:r>
            <a:r>
              <a:rPr lang="en-US" b="0" i="0">
                <a:solidFill>
                  <a:srgbClr val="2D2D2D"/>
                </a:solidFill>
                <a:effectLst/>
                <a:latin typeface="proxima-nova"/>
              </a:rPr>
              <a:t> found that drug supplies, IT, facilities and administrative supplies have been the largest increases in non-labor expenses this past year.</a:t>
            </a:r>
            <a:br>
              <a:rPr lang="en-US">
                <a:cs typeface="+mn-lt"/>
              </a:rPr>
            </a:br>
            <a:br>
              <a:rPr lang="en-US">
                <a:cs typeface="+mn-lt"/>
              </a:rPr>
            </a:br>
            <a:r>
              <a:rPr lang="en-US" b="0" i="0">
                <a:solidFill>
                  <a:srgbClr val="2D2D2D"/>
                </a:solidFill>
                <a:effectLst/>
                <a:latin typeface="proxima-nova"/>
              </a:rPr>
              <a:t>Despite some recent breaks in rising gas prices, many consumer goods and medical supply costs remain elevated over their pre-pandemic levels, and several items are still </a:t>
            </a:r>
            <a:r>
              <a:rPr lang="en-US" b="0" i="0" err="1">
                <a:solidFill>
                  <a:srgbClr val="2D2D2D"/>
                </a:solidFill>
                <a:effectLst/>
                <a:latin typeface="proxima-nova"/>
              </a:rPr>
              <a:t>back-ordered:More</a:t>
            </a:r>
            <a:r>
              <a:rPr lang="en-US" b="0" i="0">
                <a:solidFill>
                  <a:srgbClr val="2D2D2D"/>
                </a:solidFill>
                <a:effectLst/>
                <a:latin typeface="proxima-nova"/>
              </a:rPr>
              <a:t> recently, items such as</a:t>
            </a:r>
            <a:r>
              <a:rPr lang="en-US" b="0" i="0" u="none" strike="noStrike">
                <a:solidFill>
                  <a:srgbClr val="EB0029"/>
                </a:solidFill>
                <a:effectLst/>
                <a:latin typeface="inherit"/>
                <a:hlinkClick r:id="rId14"/>
              </a:rPr>
              <a:t> lidocaine and lidocaine with epinephrine </a:t>
            </a:r>
            <a:r>
              <a:rPr lang="en-US" b="0" i="0">
                <a:solidFill>
                  <a:srgbClr val="2D2D2D"/>
                </a:solidFill>
                <a:effectLst/>
                <a:latin typeface="proxima-nova"/>
              </a:rPr>
              <a:t>have become difficult to obtain based on syringe shortages, manufacturing delays and increased demand. All told, the Food and Drug Administration (FDA) says there are 124 drugs currently unavailable in the United States. (</a:t>
            </a:r>
            <a:r>
              <a:rPr lang="en-US" b="0" i="0" u="none" strike="noStrike">
                <a:solidFill>
                  <a:srgbClr val="EB0029"/>
                </a:solidFill>
                <a:effectLst/>
                <a:latin typeface="inherit"/>
                <a:hlinkClick r:id="rId15"/>
              </a:rPr>
              <a:t>Click here</a:t>
            </a:r>
            <a:r>
              <a:rPr lang="en-US" b="0" i="0">
                <a:solidFill>
                  <a:srgbClr val="2D2D2D"/>
                </a:solidFill>
                <a:effectLst/>
                <a:latin typeface="proxima-nova"/>
              </a:rPr>
              <a:t> for the full list of FDA-reported drug shortages.)</a:t>
            </a:r>
          </a:p>
          <a:p>
            <a:pPr algn="l" fontAlgn="base">
              <a:buFont typeface="Arial" panose="020B0604020202020204" pitchFamily="34" charset="0"/>
              <a:buChar char="•"/>
            </a:pPr>
            <a:r>
              <a:rPr lang="en-US" b="0" i="0">
                <a:solidFill>
                  <a:srgbClr val="2D2D2D"/>
                </a:solidFill>
                <a:effectLst/>
                <a:latin typeface="proxima-nova"/>
              </a:rPr>
              <a:t>Many pharmacies in the past week reported </a:t>
            </a:r>
            <a:r>
              <a:rPr lang="en-US" b="0" i="0" u="none" strike="noStrike">
                <a:solidFill>
                  <a:srgbClr val="EB0029"/>
                </a:solidFill>
                <a:effectLst/>
                <a:latin typeface="inherit"/>
                <a:hlinkClick r:id="rId16"/>
              </a:rPr>
              <a:t>shortages of Moderna’s updated COVID-19 booster</a:t>
            </a:r>
            <a:r>
              <a:rPr lang="en-US" b="0" i="0">
                <a:solidFill>
                  <a:srgbClr val="2D2D2D"/>
                </a:solidFill>
                <a:effectLst/>
                <a:latin typeface="proxima-nova"/>
              </a:rPr>
              <a:t> doses following a production factory going offline.</a:t>
            </a:r>
          </a:p>
          <a:p>
            <a:pPr algn="l" fontAlgn="base">
              <a:buFont typeface="Arial" panose="020B0604020202020204" pitchFamily="34" charset="0"/>
              <a:buChar char="•"/>
            </a:pPr>
            <a:r>
              <a:rPr lang="en-US" b="0" i="0" u="none" strike="noStrike">
                <a:solidFill>
                  <a:srgbClr val="EB0029"/>
                </a:solidFill>
                <a:effectLst/>
                <a:latin typeface="inherit"/>
                <a:hlinkClick r:id="rId17"/>
              </a:rPr>
              <a:t>Medical device manufacturers </a:t>
            </a:r>
            <a:r>
              <a:rPr lang="en-US" b="0" i="0">
                <a:solidFill>
                  <a:srgbClr val="2D2D2D"/>
                </a:solidFill>
                <a:effectLst/>
                <a:latin typeface="proxima-nova"/>
              </a:rPr>
              <a:t>are still working to update their outsourcing strategies, choosing “nearshoring” — shifting labor to Latin America, Mexico and the Caribbean as opposed to Asia — to shorten their supply chains.</a:t>
            </a:r>
          </a:p>
          <a:p>
            <a:pPr algn="l" fontAlgn="base"/>
            <a:br>
              <a:rPr lang="en-US">
                <a:cs typeface="+mn-lt"/>
              </a:rPr>
            </a:br>
            <a:r>
              <a:rPr lang="en-US" b="0" i="0">
                <a:solidFill>
                  <a:srgbClr val="2D2D2D"/>
                </a:solidFill>
                <a:effectLst/>
                <a:latin typeface="proxima-nova"/>
              </a:rPr>
              <a:t>As noted in a </a:t>
            </a:r>
            <a:r>
              <a:rPr lang="en-US" b="0" i="0" u="none" strike="noStrike">
                <a:solidFill>
                  <a:srgbClr val="EB0029"/>
                </a:solidFill>
                <a:effectLst/>
                <a:latin typeface="proxima-nova"/>
                <a:hlinkClick r:id="rId18"/>
              </a:rPr>
              <a:t>May 2022 </a:t>
            </a:r>
            <a:r>
              <a:rPr lang="en-US" b="0" i="1" u="none" strike="noStrike">
                <a:solidFill>
                  <a:srgbClr val="EB0029"/>
                </a:solidFill>
                <a:effectLst/>
                <a:latin typeface="inherit"/>
                <a:hlinkClick r:id="rId18"/>
              </a:rPr>
              <a:t>Forbes</a:t>
            </a:r>
            <a:r>
              <a:rPr lang="en-US" b="0" i="0" u="none" strike="noStrike">
                <a:solidFill>
                  <a:srgbClr val="EB0029"/>
                </a:solidFill>
                <a:effectLst/>
                <a:latin typeface="proxima-nova"/>
                <a:hlinkClick r:id="rId18"/>
              </a:rPr>
              <a:t> report</a:t>
            </a:r>
            <a:r>
              <a:rPr lang="en-US" b="0" i="0">
                <a:solidFill>
                  <a:srgbClr val="2D2D2D"/>
                </a:solidFill>
                <a:effectLst/>
                <a:latin typeface="proxima-nova"/>
              </a:rPr>
              <a:t> on supply-chain snags, the prevalence of just-in-time ordering versus stocking up on certain items can have major impacts when disruptions occur: “There are probably hundreds of outages of items that we order that do not come in,” Lori Lee, senior vice president of clinical operations at Yale New Haven Health, told </a:t>
            </a:r>
            <a:r>
              <a:rPr lang="en-US" b="0" i="1">
                <a:solidFill>
                  <a:srgbClr val="2D2D2D"/>
                </a:solidFill>
                <a:effectLst/>
                <a:latin typeface="proxima-nova"/>
              </a:rPr>
              <a:t>Forbes</a:t>
            </a:r>
            <a:r>
              <a:rPr lang="en-US" b="0" i="0">
                <a:solidFill>
                  <a:srgbClr val="2D2D2D"/>
                </a:solidFill>
                <a:effectLst/>
                <a:latin typeface="proxima-nova"/>
              </a:rPr>
              <a:t>.</a:t>
            </a:r>
          </a:p>
          <a:p>
            <a:pPr algn="l" fontAlgn="base"/>
            <a:endParaRPr lang="en-US" b="0" i="0">
              <a:solidFill>
                <a:srgbClr val="2D2D2D"/>
              </a:solidFill>
              <a:effectLst/>
              <a:latin typeface="proxima-nova"/>
            </a:endParaRPr>
          </a:p>
          <a:p>
            <a:pPr algn="l" fontAlgn="base"/>
            <a:r>
              <a:rPr lang="en-US" b="1" i="0">
                <a:solidFill>
                  <a:srgbClr val="2D2D2D"/>
                </a:solidFill>
                <a:effectLst/>
                <a:latin typeface="proxima-nova"/>
              </a:rPr>
              <a:t>Revenue</a:t>
            </a:r>
          </a:p>
          <a:p>
            <a:pPr algn="l" fontAlgn="base"/>
            <a:r>
              <a:rPr lang="en-US" b="0" i="0">
                <a:solidFill>
                  <a:srgbClr val="2D2D2D"/>
                </a:solidFill>
                <a:effectLst/>
                <a:latin typeface="proxima-nova"/>
              </a:rPr>
              <a:t>The downstream effects of those staffing challenges and rising expenses typically can’t be solved simply by tightening the budgetary belts; growing existing sources of revenue and building new ones will go a long way in helping medical groups that report having difficulty collecting on older patient balances and receiving payment from patients covered by high-deductible health plans (HDHPs) as consumer prices rise elsewhere in the economy and strain personal finances.</a:t>
            </a:r>
            <a:br>
              <a:rPr lang="en-US">
                <a:cs typeface="+mn-lt"/>
              </a:rPr>
            </a:br>
            <a:br>
              <a:rPr lang="en-US">
                <a:cs typeface="+mn-lt"/>
              </a:rPr>
            </a:br>
            <a:r>
              <a:rPr lang="en-US" b="0" i="0">
                <a:solidFill>
                  <a:srgbClr val="2D2D2D"/>
                </a:solidFill>
                <a:effectLst/>
                <a:latin typeface="proxima-nova"/>
              </a:rPr>
              <a:t>Many practice leaders told MGMA that prior authorizations, claim denials and long waits for appeals are hampering efforts to provide timely care and get paid for it. Others noted that they are adjusting their hiring plans for the coming year based on planned cuts to Medicare reimbursement and stagnant rates from commercial payers.</a:t>
            </a:r>
            <a:br>
              <a:rPr lang="en-US">
                <a:cs typeface="+mn-lt"/>
              </a:rPr>
            </a:br>
            <a:br>
              <a:rPr lang="en-US">
                <a:cs typeface="+mn-lt"/>
              </a:rPr>
            </a:br>
            <a:r>
              <a:rPr lang="en-US" b="0" i="0">
                <a:solidFill>
                  <a:srgbClr val="2D2D2D"/>
                </a:solidFill>
                <a:effectLst/>
                <a:latin typeface="proxima-nova"/>
              </a:rPr>
              <a:t>“If revenue was higher, we would be able to combat the cost of increased expenses, staffing and technology,” one practice leader said. “But without the revenue, we will not have the ability to keep up.</a:t>
            </a:r>
          </a:p>
          <a:p>
            <a:pPr algn="l" fontAlgn="base"/>
            <a:endParaRPr lang="en-US" b="0" i="0">
              <a:solidFill>
                <a:srgbClr val="2D2D2D"/>
              </a:solidFill>
              <a:effectLst/>
              <a:latin typeface="proxima-nova"/>
            </a:endParaRPr>
          </a:p>
          <a:p>
            <a:pPr algn="l" fontAlgn="base"/>
            <a:r>
              <a:rPr lang="en-US" b="1" i="0">
                <a:solidFill>
                  <a:srgbClr val="2D2D2D"/>
                </a:solidFill>
                <a:effectLst/>
                <a:latin typeface="proxima-nova"/>
              </a:rPr>
              <a:t>Technology</a:t>
            </a:r>
          </a:p>
          <a:p>
            <a:pPr algn="l" fontAlgn="base"/>
            <a:r>
              <a:rPr lang="en-US" b="0" i="0">
                <a:solidFill>
                  <a:srgbClr val="2D2D2D"/>
                </a:solidFill>
                <a:effectLst/>
                <a:latin typeface="proxima-nova"/>
              </a:rPr>
              <a:t>The question of whether your current systems are adequate is difficult to answer, as updating to a new EHR or practice management (PM) system can be a tall order involving virtually all areas of the organization.</a:t>
            </a:r>
            <a:br>
              <a:rPr lang="en-US">
                <a:cs typeface="+mn-lt"/>
              </a:rPr>
            </a:br>
            <a:br>
              <a:rPr lang="en-US">
                <a:cs typeface="+mn-lt"/>
              </a:rPr>
            </a:br>
            <a:r>
              <a:rPr lang="en-US" b="0" i="0">
                <a:solidFill>
                  <a:srgbClr val="2D2D2D"/>
                </a:solidFill>
                <a:effectLst/>
                <a:latin typeface="proxima-nova"/>
              </a:rPr>
              <a:t>But even for those medical groups that are hoping to make upgrades or just growing more quickly than their present technology can handle, lingering supply chain issues are limiting the availability of new electronic equipment, and experts believe </a:t>
            </a:r>
            <a:r>
              <a:rPr lang="en-US" b="0" i="0" u="none" strike="noStrike">
                <a:solidFill>
                  <a:srgbClr val="EB0029"/>
                </a:solidFill>
                <a:effectLst/>
                <a:latin typeface="proxima-nova"/>
                <a:hlinkClick r:id="rId19"/>
              </a:rPr>
              <a:t>these shortages will continue into 2023</a:t>
            </a:r>
            <a:r>
              <a:rPr lang="en-US" b="0" i="0">
                <a:solidFill>
                  <a:srgbClr val="2D2D2D"/>
                </a:solidFill>
                <a:effectLst/>
                <a:latin typeface="proxima-nova"/>
              </a:rPr>
              <a:t>.</a:t>
            </a:r>
            <a:r>
              <a:rPr lang="en-US" b="1" i="0">
                <a:solidFill>
                  <a:srgbClr val="2D2D2D"/>
                </a:solidFill>
                <a:effectLst/>
                <a:latin typeface="proxima-nova"/>
              </a:rPr>
              <a:t>Other</a:t>
            </a:r>
          </a:p>
          <a:p>
            <a:pPr fontAlgn="base">
              <a:buFont typeface="Arial" panose="020B0604020202020204" pitchFamily="34" charset="0"/>
              <a:buChar char="•"/>
            </a:pPr>
            <a:r>
              <a:rPr lang="en-US" b="0" i="0">
                <a:solidFill>
                  <a:srgbClr val="2D2D2D"/>
                </a:solidFill>
                <a:effectLst/>
                <a:latin typeface="proxima-nova"/>
              </a:rPr>
              <a:t>Beyond a series of practice leaders who chose the “other” answer to suggest “all of the above,” several respondents noted big challenges looming with:</a:t>
            </a:r>
            <a:r>
              <a:rPr lang="en-US">
                <a:solidFill>
                  <a:srgbClr val="2D2D2D"/>
                </a:solidFill>
                <a:latin typeface="proxima-nova"/>
              </a:rPr>
              <a:t> </a:t>
            </a:r>
            <a:r>
              <a:rPr lang="en-US" b="0" i="0">
                <a:solidFill>
                  <a:srgbClr val="2D2D2D"/>
                </a:solidFill>
                <a:effectLst/>
                <a:latin typeface="proxima-nova"/>
              </a:rPr>
              <a:t>Adapting to changes in E/M coding</a:t>
            </a:r>
          </a:p>
          <a:p>
            <a:pPr algn="l" fontAlgn="base">
              <a:buFont typeface="Arial" panose="020B0604020202020204" pitchFamily="34" charset="0"/>
              <a:buChar char="•"/>
            </a:pPr>
            <a:r>
              <a:rPr lang="en-US" b="0" i="0">
                <a:solidFill>
                  <a:srgbClr val="2D2D2D"/>
                </a:solidFill>
                <a:effectLst/>
                <a:latin typeface="proxima-nova"/>
              </a:rPr>
              <a:t>Building new business lines</a:t>
            </a:r>
          </a:p>
          <a:p>
            <a:pPr algn="l" fontAlgn="base">
              <a:buFont typeface="Arial" panose="020B0604020202020204" pitchFamily="34" charset="0"/>
              <a:buChar char="•"/>
            </a:pPr>
            <a:r>
              <a:rPr lang="en-US" b="0" i="0">
                <a:solidFill>
                  <a:srgbClr val="2D2D2D"/>
                </a:solidFill>
                <a:effectLst/>
                <a:latin typeface="proxima-nova"/>
              </a:rPr>
              <a:t>Maintaining/updating health insurance offerings for employees.</a:t>
            </a:r>
          </a:p>
          <a:p>
            <a:endParaRPr lang="en-US"/>
          </a:p>
        </p:txBody>
      </p:sp>
      <p:sp>
        <p:nvSpPr>
          <p:cNvPr id="4" name="Slide Number Placeholder 3"/>
          <p:cNvSpPr>
            <a:spLocks noGrp="1"/>
          </p:cNvSpPr>
          <p:nvPr>
            <p:ph type="sldNum" sz="quarter" idx="5"/>
          </p:nvPr>
        </p:nvSpPr>
        <p:spPr/>
        <p:txBody>
          <a:bodyPr/>
          <a:lstStyle/>
          <a:p>
            <a:fld id="{D2AA94CD-9EAC-1446-8624-C4E7E47C5E7F}" type="slidenum">
              <a:rPr lang="en-US" smtClean="0"/>
              <a:t>4</a:t>
            </a:fld>
            <a:endParaRPr lang="en-US"/>
          </a:p>
        </p:txBody>
      </p:sp>
    </p:spTree>
    <p:extLst>
      <p:ext uri="{BB962C8B-B14F-4D97-AF65-F5344CB8AC3E}">
        <p14:creationId xmlns:p14="http://schemas.microsoft.com/office/powerpoint/2010/main" val="270698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Montserrat"/>
              </a:rPr>
              <a:t>Providers are plagued with massive inefficiencies. </a:t>
            </a:r>
            <a:r>
              <a:rPr lang="en-US" b="0" i="0">
                <a:solidFill>
                  <a:srgbClr val="222222"/>
                </a:solidFill>
                <a:effectLst/>
                <a:latin typeface="proxima_nova"/>
              </a:rPr>
              <a:t>The revenue cycle is incredibly complex due to shifting payer requirements, continuous regulatory compliance and coding updates, and emerging and evolving payment models. That complexity increases the administrative burden and drives up cost for providers.</a:t>
            </a:r>
          </a:p>
          <a:p>
            <a:endParaRPr lang="en-US"/>
          </a:p>
          <a:p>
            <a:r>
              <a:rPr lang="en-US" b="0" i="0">
                <a:solidFill>
                  <a:srgbClr val="222222"/>
                </a:solidFill>
                <a:effectLst/>
                <a:latin typeface="Georgia"/>
              </a:rPr>
              <a:t>What’s more, according to the </a:t>
            </a:r>
            <a:r>
              <a:rPr lang="en-US" b="0" i="0" u="none" strike="noStrike">
                <a:solidFill>
                  <a:srgbClr val="0088CC"/>
                </a:solidFill>
                <a:effectLst/>
                <a:latin typeface="Georgia"/>
                <a:hlinkClick r:id="rId3"/>
              </a:rPr>
              <a:t>Medical Group Management Association</a:t>
            </a:r>
            <a:r>
              <a:rPr lang="en-US" b="0" i="0">
                <a:solidFill>
                  <a:srgbClr val="222222"/>
                </a:solidFill>
                <a:effectLst/>
                <a:latin typeface="Georgia"/>
              </a:rPr>
              <a:t>, inefficient processes across the revenue cycle cost healthcare practices in this country billions of dollars each year.</a:t>
            </a:r>
          </a:p>
          <a:p>
            <a:endParaRPr lang="en-US" b="0" i="0">
              <a:solidFill>
                <a:srgbClr val="222222"/>
              </a:solidFill>
              <a:effectLst/>
              <a:latin typeface="Georgia" panose="02040502050405020303" pitchFamily="18" charset="0"/>
            </a:endParaRPr>
          </a:p>
          <a:p>
            <a:r>
              <a:rPr lang="en-US" b="0" i="0">
                <a:solidFill>
                  <a:srgbClr val="222222"/>
                </a:solidFill>
                <a:effectLst/>
                <a:latin typeface="Georgia"/>
              </a:rPr>
              <a:t>*CLICK* Where we’re going.</a:t>
            </a:r>
            <a:r>
              <a:rPr lang="en-US">
                <a:solidFill>
                  <a:srgbClr val="222222"/>
                </a:solidFill>
                <a:latin typeface="Georgia"/>
              </a:rPr>
              <a:t> </a:t>
            </a:r>
            <a:r>
              <a:rPr lang="en-US" b="0" i="0">
                <a:solidFill>
                  <a:srgbClr val="222222"/>
                </a:solidFill>
                <a:effectLst/>
                <a:latin typeface="Georgia"/>
              </a:rPr>
              <a:t> Technology is the way to get there.</a:t>
            </a:r>
            <a:r>
              <a:rPr lang="en-US">
                <a:solidFill>
                  <a:srgbClr val="222222"/>
                </a:solidFill>
                <a:latin typeface="Georgia"/>
              </a:rPr>
              <a:t>  </a:t>
            </a:r>
            <a:endParaRPr lang="en-US" b="0" i="0">
              <a:solidFill>
                <a:srgbClr val="222222"/>
              </a:solidFill>
              <a:effectLst/>
              <a:latin typeface="Georgia" panose="02040502050405020303" pitchFamily="18" charset="0"/>
            </a:endParaRPr>
          </a:p>
          <a:p>
            <a:endParaRPr lang="en-US" b="0" i="0">
              <a:solidFill>
                <a:srgbClr val="222222"/>
              </a:solidFill>
              <a:effectLst/>
              <a:latin typeface="Georgia" panose="02040502050405020303" pitchFamily="18" charset="0"/>
            </a:endParaRPr>
          </a:p>
          <a:p>
            <a:endParaRPr lang="en-US"/>
          </a:p>
        </p:txBody>
      </p:sp>
      <p:sp>
        <p:nvSpPr>
          <p:cNvPr id="4" name="Slide Number Placeholder 3"/>
          <p:cNvSpPr>
            <a:spLocks noGrp="1"/>
          </p:cNvSpPr>
          <p:nvPr>
            <p:ph type="sldNum" sz="quarter" idx="5"/>
          </p:nvPr>
        </p:nvSpPr>
        <p:spPr/>
        <p:txBody>
          <a:bodyPr/>
          <a:lstStyle/>
          <a:p>
            <a:fld id="{D2AA94CD-9EAC-1446-8624-C4E7E47C5E7F}" type="slidenum">
              <a:rPr lang="en-US" smtClean="0"/>
              <a:t>5</a:t>
            </a:fld>
            <a:endParaRPr lang="en-US"/>
          </a:p>
        </p:txBody>
      </p:sp>
    </p:spTree>
    <p:extLst>
      <p:ext uri="{BB962C8B-B14F-4D97-AF65-F5344CB8AC3E}">
        <p14:creationId xmlns:p14="http://schemas.microsoft.com/office/powerpoint/2010/main" val="2063676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Here are specific examples some organizations have defined and documented as situations creating lost productivity due to managing work that is not productive or helpful. I call them unproductive touches.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Manual insurance verification increases costs and time associated with each transaction – aiding staff inefficiency.  Retrieving actionable information from payers about claim status  is very time consuming and many times results in touching claims that are being processed appropriately by the payer- staff checking the status only to find the claim is up for payment and can’t get through the inventory timely to get to the problem claims. The Appeals process has become very paper intensive and is driving extra time for staff.  The manual processes around payment reconciliation with EFT’s remit splits and posting is very staff intensive, not to mention error prone.  These are all opportunities that you can look at to increase efficiency and make sure your staff are focusing on the high value tasks and not ones that could be supplemented with automation. </a:t>
            </a:r>
          </a:p>
          <a:p>
            <a:endParaRPr lang="en-US" dirty="0"/>
          </a:p>
        </p:txBody>
      </p:sp>
      <p:sp>
        <p:nvSpPr>
          <p:cNvPr id="4" name="Slide Number Placeholder 3"/>
          <p:cNvSpPr>
            <a:spLocks noGrp="1"/>
          </p:cNvSpPr>
          <p:nvPr>
            <p:ph type="sldNum" sz="quarter" idx="5"/>
          </p:nvPr>
        </p:nvSpPr>
        <p:spPr/>
        <p:txBody>
          <a:bodyPr/>
          <a:lstStyle/>
          <a:p>
            <a:fld id="{316C220B-4FFD-F44E-9E35-4659005DA00D}" type="slidenum">
              <a:rPr lang="en-US" smtClean="0"/>
              <a:t>6</a:t>
            </a:fld>
            <a:endParaRPr lang="en-US"/>
          </a:p>
        </p:txBody>
      </p:sp>
    </p:spTree>
    <p:extLst>
      <p:ext uri="{BB962C8B-B14F-4D97-AF65-F5344CB8AC3E}">
        <p14:creationId xmlns:p14="http://schemas.microsoft.com/office/powerpoint/2010/main" val="168044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to make things worse costs are up for everything, as we are probably all feeling in our day to day world.</a:t>
            </a:r>
          </a:p>
          <a:p>
            <a:r>
              <a:rPr lang="en-US"/>
              <a:t>More than ever, providers are operating on razor thin margins </a:t>
            </a:r>
            <a:endParaRPr lang="en-US">
              <a:cs typeface="Calibri" panose="020F0502020204030204"/>
            </a:endParaRPr>
          </a:p>
          <a:p>
            <a:r>
              <a:rPr lang="en-US"/>
              <a:t>Most of the nation's hospitals and health systems were operating on razor-thin margins prior to the pandemic- many of our physician groups are as well. A sobering statistic- Over 33% of hospitals are now operating on negative margins, according to an American Hospital Association report.</a:t>
            </a:r>
            <a:endParaRPr lang="en-US">
              <a:cs typeface="Calibri" panose="020F0502020204030204"/>
            </a:endParaRPr>
          </a:p>
          <a:p>
            <a:endParaRPr lang="en-US"/>
          </a:p>
          <a:p>
            <a:r>
              <a:rPr lang="en-US"/>
              <a:t>Today’s highly constrained and competitive labor market is adding considerable urgency. The numbers are substantial: </a:t>
            </a:r>
          </a:p>
          <a:p>
            <a:r>
              <a:rPr lang="en-US"/>
              <a:t>• Hospitals paid an additional $24 billion for clinical labor in 2021</a:t>
            </a:r>
          </a:p>
          <a:p>
            <a:r>
              <a:rPr lang="en-US"/>
              <a:t>• Last year, 27% of hospitals submitted data to the government indicating critical personnel shortages</a:t>
            </a:r>
          </a:p>
          <a:p>
            <a:r>
              <a:rPr lang="en-US"/>
              <a:t>• Recruiting revenue cycle talent is currently estimated to take from 84 to 207 days on average (depending on job level) and at costs from approximately $2,100 to $5,700 each. You are no longer competing with the hospital down the block- I would lose talent to John Hopkins all the time- but now, since many revenue cycle jobs are virtual, you are competing with hospitals throughout the country for talent. </a:t>
            </a:r>
            <a:endParaRPr lang="en-US">
              <a:cs typeface="Calibri" panose="020F0502020204030204"/>
            </a:endParaRPr>
          </a:p>
          <a:p>
            <a:endParaRPr lang="en-US">
              <a:solidFill>
                <a:srgbClr val="000000"/>
              </a:solidFill>
              <a:latin typeface="+mn-lt"/>
              <a:cs typeface="Calibri"/>
            </a:endParaRP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7</a:t>
            </a:fld>
            <a:endParaRPr lang="en-US"/>
          </a:p>
        </p:txBody>
      </p:sp>
    </p:spTree>
    <p:extLst>
      <p:ext uri="{BB962C8B-B14F-4D97-AF65-F5344CB8AC3E}">
        <p14:creationId xmlns:p14="http://schemas.microsoft.com/office/powerpoint/2010/main" val="264014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a:t>So what is one strategy to combat staffing shortages and efficiency problems? Automation! At least that’s what the industry is telling us is the answer.</a:t>
            </a:r>
          </a:p>
          <a:p>
            <a:pPr marL="0" indent="0">
              <a:buFontTx/>
              <a:buNone/>
            </a:pPr>
            <a:endParaRPr lang="en-US" b="1"/>
          </a:p>
          <a:p>
            <a:pPr marL="0" indent="0">
              <a:buFontTx/>
              <a:buNone/>
            </a:pPr>
            <a:r>
              <a:rPr lang="en-US" b="1"/>
              <a:t>Organizations currently or plan to leverage automation, specifically when it comes to the back end of the Revenue Cycle</a:t>
            </a:r>
          </a:p>
          <a:p>
            <a:pPr marL="171450" indent="-171450">
              <a:buFontTx/>
              <a:buChar char="-"/>
            </a:pPr>
            <a:r>
              <a:rPr lang="en-US" b="1"/>
              <a:t>According to a study by HMA while only 23% are currently using RPA/AI for their back end processes, Over 50% of providers are considering RPA or AI – no wonder there is such a plethora of new vendors, most with no revenue cycle knowledge, jumping on the AI/RPA bandwagon within revenue cycle! </a:t>
            </a:r>
          </a:p>
          <a:p>
            <a:pPr marL="171450" indent="-171450">
              <a:buFontTx/>
              <a:buChar char="-"/>
            </a:pPr>
            <a:r>
              <a:rPr lang="en-US" b="1"/>
              <a:t>68% of providers are planning to leverage RPA or AI specifically for Denial Management</a:t>
            </a:r>
          </a:p>
          <a:p>
            <a:pPr marL="171450" indent="-171450">
              <a:buFontTx/>
              <a:buChar char="-"/>
            </a:pPr>
            <a:endParaRPr lang="en-US" b="1"/>
          </a:p>
          <a:p>
            <a:pPr marL="0" indent="0">
              <a:buFontTx/>
              <a:buNone/>
            </a:pPr>
            <a:r>
              <a:rPr lang="en-US" b="1"/>
              <a:t>And Benefits are being realized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 </a:t>
            </a:r>
            <a:r>
              <a:rPr lang="en-US" sz="1200" b="1"/>
              <a:t>One of the most perceived benefits of RPA/AI seems to be its ability to streamline efficiency throughout the revenue cycle. Almost universally, organizations currently using RPA/AI for RCM reported efficiency as the top benefit (91%) over both cost reduction (82%) and increased revenue capture (74%)</a:t>
            </a:r>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9</a:t>
            </a:fld>
            <a:endParaRPr lang="en-US"/>
          </a:p>
        </p:txBody>
      </p:sp>
    </p:spTree>
    <p:extLst>
      <p:ext uri="{BB962C8B-B14F-4D97-AF65-F5344CB8AC3E}">
        <p14:creationId xmlns:p14="http://schemas.microsoft.com/office/powerpoint/2010/main" val="52363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Based on a recent HFMA study, the First thing rev cycle leaders told us: it feels like there’s a communication disconnect and a knowledge gap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see that even among the key leaders involved, there’s confusion about what automation does</a:t>
            </a:r>
            <a:endParaRPr lang="en-US">
              <a:cs typeface="Calibri" panose="020F0502020204030204"/>
            </a:endParaRPr>
          </a:p>
          <a:p>
            <a:pPr marL="628650" lvl="1" indent="-171450">
              <a:buFont typeface="Arial" panose="020B0604020202020204" pitchFamily="34" charset="0"/>
              <a:buChar char="•"/>
            </a:pPr>
            <a:r>
              <a:rPr lang="en-US"/>
              <a:t>Because of this, they often feel like the product doesn’t work like they expected </a:t>
            </a:r>
            <a:endParaRPr lang="en-US">
              <a:cs typeface="Calibri" panose="020F0502020204030204"/>
            </a:endParaRPr>
          </a:p>
          <a:p>
            <a:endParaRPr lang="en-US" b="1"/>
          </a:p>
          <a:p>
            <a:endParaRPr lang="en-US" b="1"/>
          </a:p>
          <a:p>
            <a:r>
              <a:rPr lang="en-US" b="1"/>
              <a:t>So If automation is being adopted/considered and providers are reporting benefits, why are they still reporting low ROI and lower than anticipated results?</a:t>
            </a:r>
          </a:p>
          <a:p>
            <a:endParaRPr lang="en-US" b="1"/>
          </a:p>
          <a:p>
            <a:r>
              <a:rPr lang="en-US" b="1"/>
              <a:t>It’s b/c of Expectation vs. Reality</a:t>
            </a:r>
          </a:p>
          <a:p>
            <a:pPr marL="285750" indent="-285750">
              <a:buFontTx/>
              <a:buChar char="-"/>
            </a:pPr>
            <a:r>
              <a:rPr lang="en-US" b="1"/>
              <a:t>Explosion of automation for Healthcare leaders: vendor pitches, point solution fatigue, evolving technology</a:t>
            </a:r>
          </a:p>
          <a:p>
            <a:pPr marL="285750" indent="-285750">
              <a:buFontTx/>
              <a:buChar char="-"/>
            </a:pPr>
            <a:r>
              <a:rPr lang="en-US" b="1"/>
              <a:t>Vendors making promises via marketing pitches that they technology can do more than it can, or should do. </a:t>
            </a:r>
          </a:p>
          <a:p>
            <a:pPr marL="285750" indent="-285750">
              <a:buFontTx/>
              <a:buChar char="-"/>
            </a:pPr>
            <a:r>
              <a:rPr lang="en-US" b="1"/>
              <a:t>Misaligned expectations: </a:t>
            </a:r>
            <a:r>
              <a:rPr lang="en-US" sz="1200" b="1">
                <a:effectLst/>
                <a:ea typeface="Times New Roman" panose="02020603050405020304" pitchFamily="18" charset="0"/>
              </a:rPr>
              <a:t>if automation helps an organization streamline workflows and drive productivity gains, but their primary goal was realizing cost savings, there’s a misalignment in expectations and observed results. Leaders may believe that the technology isn’t doing its job. </a:t>
            </a:r>
          </a:p>
          <a:p>
            <a:pPr marL="285750" indent="-285750">
              <a:buFontTx/>
              <a:buChar char="-"/>
            </a:pPr>
            <a:r>
              <a:rPr lang="en-US" sz="1200" b="1">
                <a:effectLst/>
              </a:rPr>
              <a:t>Also, automation alone is not enough - </a:t>
            </a:r>
            <a:r>
              <a:rPr lang="en-US" b="1"/>
              <a:t>“When fully implemented and optimized, RPA and AI promote efficiency, strengthen employee engagement, minimize human error, increase standardization, enhance the patient financial experience, and ultimately improve financial performance. While the return on investment (ROI) is not always immediate, the benefits and efficiency of the technology will only increase over time. However, the technology alone will not produce results—changes to workflow and workforce, as well as ample back-end data are required to support the technology and optimize the technology moving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10</a:t>
            </a:fld>
            <a:endParaRPr lang="en-US"/>
          </a:p>
        </p:txBody>
      </p:sp>
    </p:spTree>
    <p:extLst>
      <p:ext uri="{BB962C8B-B14F-4D97-AF65-F5344CB8AC3E}">
        <p14:creationId xmlns:p14="http://schemas.microsoft.com/office/powerpoint/2010/main" val="390606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Let’s try to solve for some of that knowledge gap today and let’s take a few minutes to dig deeper into defining automation.  There are two specific kinds of automation that I have seen in the market today.  General Purpose Automation and Purpose Built Automation and while both are valuable, they can have very different results.  First General Purpose automation, you can see some examples here.  This tends to be driven by technology that can be deployed across many industries, not just healthcare focused; is usually designed to do a specific job, launch this, find XX and copy/move that data to Y.  Typically this is designed by IT staff to manage a specific task, turn it on and let it go (until something changes) and it needs to be redesigned or updated.  As you can see this tends to be high volume task but many times are low value..  </a:t>
            </a: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Purpose built automation on the other hand is very industry focused and is designed to look for areas of opportunity to make staff more efficient, by serving up the right data at the right time in the appropriate workflow for staff to use their knowledge and expertise to accomplish something.  It allows for the delivery of this data and creates or sets up the next best action for the users.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Again, both are valuable tools when used for the right purpose, but using general purpose automation in the wrong use case can potentially create more unproductive touches for the user and we’ll touch on that in more detail. </a:t>
            </a:r>
            <a:endParaRPr lang="en-US"/>
          </a:p>
        </p:txBody>
      </p:sp>
      <p:sp>
        <p:nvSpPr>
          <p:cNvPr id="4" name="Slide Number Placeholder 3"/>
          <p:cNvSpPr>
            <a:spLocks noGrp="1"/>
          </p:cNvSpPr>
          <p:nvPr>
            <p:ph type="sldNum" sz="quarter" idx="5"/>
          </p:nvPr>
        </p:nvSpPr>
        <p:spPr/>
        <p:txBody>
          <a:bodyPr/>
          <a:lstStyle/>
          <a:p>
            <a:fld id="{316C220B-4FFD-F44E-9E35-4659005DA00D}" type="slidenum">
              <a:rPr lang="en-US" smtClean="0"/>
              <a:t>12</a:t>
            </a:fld>
            <a:endParaRPr lang="en-US"/>
          </a:p>
        </p:txBody>
      </p:sp>
    </p:spTree>
    <p:extLst>
      <p:ext uri="{BB962C8B-B14F-4D97-AF65-F5344CB8AC3E}">
        <p14:creationId xmlns:p14="http://schemas.microsoft.com/office/powerpoint/2010/main" val="2155499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Orange">
    <p:bg>
      <p:bgPr>
        <a:gradFill>
          <a:gsLst>
            <a:gs pos="0">
              <a:srgbClr val="FFEFDD"/>
            </a:gs>
            <a:gs pos="100000">
              <a:srgbClr val="FEF1EC"/>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FF664-D7B6-6FAB-C325-002AA6223E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92513" y="5732816"/>
            <a:ext cx="3827921" cy="818806"/>
          </a:xfrm>
          <a:prstGeom prst="rect">
            <a:avLst/>
          </a:prstGeom>
        </p:spPr>
      </p:pic>
      <p:sp>
        <p:nvSpPr>
          <p:cNvPr id="5" name="Text Placeholder 17">
            <a:extLst>
              <a:ext uri="{FF2B5EF4-FFF2-40B4-BE49-F238E27FC236}">
                <a16:creationId xmlns:a16="http://schemas.microsoft.com/office/drawing/2014/main" id="{FF2D6845-1158-7A3B-BCAD-99BF43FE1BAB}"/>
              </a:ext>
            </a:extLst>
          </p:cNvPr>
          <p:cNvSpPr>
            <a:spLocks noGrp="1"/>
          </p:cNvSpPr>
          <p:nvPr>
            <p:ph type="body" sz="quarter" idx="11" hasCustomPrompt="1"/>
          </p:nvPr>
        </p:nvSpPr>
        <p:spPr>
          <a:xfrm>
            <a:off x="676096" y="2537834"/>
            <a:ext cx="9399587" cy="1217278"/>
          </a:xfrm>
          <a:prstGeom prst="rect">
            <a:avLst/>
          </a:prstGeom>
        </p:spPr>
        <p:txBody>
          <a:bodyPr/>
          <a:lstStyle>
            <a:lvl1pPr marL="0" indent="0">
              <a:buNone/>
              <a:defRPr sz="8800" b="1" i="0">
                <a:solidFill>
                  <a:schemeClr val="accent1"/>
                </a:solidFill>
                <a:latin typeface="Montserrat" pitchFamily="2" charset="77"/>
              </a:defRPr>
            </a:lvl1pPr>
          </a:lstStyle>
          <a:p>
            <a:pPr lvl="0"/>
            <a:r>
              <a:rPr lang="en-US" sz="8800" b="1" i="0">
                <a:latin typeface="Montserrat" pitchFamily="2" charset="77"/>
              </a:rPr>
              <a:t>Enter title here</a:t>
            </a:r>
            <a:endParaRPr lang="en-US"/>
          </a:p>
        </p:txBody>
      </p:sp>
      <p:sp>
        <p:nvSpPr>
          <p:cNvPr id="6" name="Text Placeholder 27">
            <a:extLst>
              <a:ext uri="{FF2B5EF4-FFF2-40B4-BE49-F238E27FC236}">
                <a16:creationId xmlns:a16="http://schemas.microsoft.com/office/drawing/2014/main" id="{C6F79240-1DE6-1D2F-6D30-6A85CAFCD3E1}"/>
              </a:ext>
            </a:extLst>
          </p:cNvPr>
          <p:cNvSpPr>
            <a:spLocks noGrp="1"/>
          </p:cNvSpPr>
          <p:nvPr>
            <p:ph type="body" sz="quarter" idx="13" hasCustomPrompt="1"/>
          </p:nvPr>
        </p:nvSpPr>
        <p:spPr>
          <a:xfrm>
            <a:off x="676096" y="1933862"/>
            <a:ext cx="6802437" cy="446088"/>
          </a:xfrm>
          <a:prstGeom prst="rect">
            <a:avLst/>
          </a:prstGeom>
        </p:spPr>
        <p:txBody>
          <a:bodyPr/>
          <a:lstStyle>
            <a:lvl1pPr marL="0" indent="0">
              <a:buNone/>
              <a:defRPr sz="2000" b="1" i="0" spc="300">
                <a:solidFill>
                  <a:schemeClr val="tx1"/>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8" name="Text Placeholder 29">
            <a:extLst>
              <a:ext uri="{FF2B5EF4-FFF2-40B4-BE49-F238E27FC236}">
                <a16:creationId xmlns:a16="http://schemas.microsoft.com/office/drawing/2014/main" id="{C54EBEC1-8DBA-7825-BC85-3FF753041448}"/>
              </a:ext>
            </a:extLst>
          </p:cNvPr>
          <p:cNvSpPr>
            <a:spLocks noGrp="1"/>
          </p:cNvSpPr>
          <p:nvPr>
            <p:ph type="body" sz="quarter" idx="14" hasCustomPrompt="1"/>
          </p:nvPr>
        </p:nvSpPr>
        <p:spPr>
          <a:xfrm>
            <a:off x="676096" y="3817104"/>
            <a:ext cx="6803059" cy="500773"/>
          </a:xfrm>
          <a:prstGeom prst="rect">
            <a:avLst/>
          </a:prstGeom>
        </p:spPr>
        <p:txBody>
          <a:bodyPr/>
          <a:lstStyle>
            <a:lvl1pPr marL="0" indent="0">
              <a:buNone/>
              <a:defRPr b="0" i="0">
                <a:solidFill>
                  <a:schemeClr val="tx1"/>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2" name="TextBox 1">
            <a:extLst>
              <a:ext uri="{FF2B5EF4-FFF2-40B4-BE49-F238E27FC236}">
                <a16:creationId xmlns:a16="http://schemas.microsoft.com/office/drawing/2014/main" id="{818A52C7-B6DD-126F-A7D9-26ECCF3E55CE}"/>
              </a:ext>
            </a:extLst>
          </p:cNvPr>
          <p:cNvSpPr txBox="1"/>
          <p:nvPr userDrawn="1"/>
        </p:nvSpPr>
        <p:spPr>
          <a:xfrm>
            <a:off x="676096"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755146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_SummerMountain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ectangle 7">
            <a:extLst>
              <a:ext uri="{FF2B5EF4-FFF2-40B4-BE49-F238E27FC236}">
                <a16:creationId xmlns:a16="http://schemas.microsoft.com/office/drawing/2014/main" id="{C7BF8E0F-C822-CAF0-EED7-59BBCC9CA64A}"/>
              </a:ext>
            </a:extLst>
          </p:cNvPr>
          <p:cNvSpPr/>
          <p:nvPr userDrawn="1"/>
        </p:nvSpPr>
        <p:spPr>
          <a:xfrm>
            <a:off x="0" y="0"/>
            <a:ext cx="12192000" cy="6857999"/>
          </a:xfrm>
          <a:prstGeom prst="rect">
            <a:avLst/>
          </a:prstGeom>
          <a:gradFill flip="none" rotWithShape="1">
            <a:gsLst>
              <a:gs pos="0">
                <a:schemeClr val="bg1">
                  <a:lumMod val="10000"/>
                  <a:alpha val="79000"/>
                </a:schemeClr>
              </a:gs>
              <a:gs pos="53000">
                <a:schemeClr val="bg1">
                  <a:lumMod val="50000"/>
                  <a:alpha val="24000"/>
                </a:schemeClr>
              </a:gs>
              <a:gs pos="100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24DF442-B0C8-30DA-4D00-CB8B997F24F7}"/>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4" name="Picture 3" descr="Text, logo&#10;&#10;Description automatically generated">
            <a:extLst>
              <a:ext uri="{FF2B5EF4-FFF2-40B4-BE49-F238E27FC236}">
                <a16:creationId xmlns:a16="http://schemas.microsoft.com/office/drawing/2014/main" id="{6F2C88EA-BB7E-645C-1CB9-A7CBB6AC29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7" name="Text Placeholder 27">
            <a:extLst>
              <a:ext uri="{FF2B5EF4-FFF2-40B4-BE49-F238E27FC236}">
                <a16:creationId xmlns:a16="http://schemas.microsoft.com/office/drawing/2014/main" id="{3A266727-B3F4-4F82-04D4-4C89A5E7CE08}"/>
              </a:ext>
            </a:extLst>
          </p:cNvPr>
          <p:cNvSpPr>
            <a:spLocks noGrp="1"/>
          </p:cNvSpPr>
          <p:nvPr>
            <p:ph type="body" sz="quarter" idx="13" hasCustomPrompt="1"/>
          </p:nvPr>
        </p:nvSpPr>
        <p:spPr>
          <a:xfrm>
            <a:off x="749300" y="2478502"/>
            <a:ext cx="4255837" cy="446088"/>
          </a:xfrm>
          <a:prstGeom prst="rect">
            <a:avLst/>
          </a:prstGeom>
        </p:spPr>
        <p:txBody>
          <a:bodyPr/>
          <a:lstStyle>
            <a:lvl1pPr marL="0" indent="0">
              <a:buNone/>
              <a:defRPr sz="2000" b="1" i="0" spc="30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9" name="Text Placeholder 29">
            <a:extLst>
              <a:ext uri="{FF2B5EF4-FFF2-40B4-BE49-F238E27FC236}">
                <a16:creationId xmlns:a16="http://schemas.microsoft.com/office/drawing/2014/main" id="{3156CB0F-A053-2790-A7C6-17E923AC105B}"/>
              </a:ext>
            </a:extLst>
          </p:cNvPr>
          <p:cNvSpPr>
            <a:spLocks noGrp="1"/>
          </p:cNvSpPr>
          <p:nvPr>
            <p:ph type="body" sz="quarter" idx="14" hasCustomPrompt="1"/>
          </p:nvPr>
        </p:nvSpPr>
        <p:spPr>
          <a:xfrm>
            <a:off x="749300" y="4389706"/>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11" name="Text Placeholder 6">
            <a:extLst>
              <a:ext uri="{FF2B5EF4-FFF2-40B4-BE49-F238E27FC236}">
                <a16:creationId xmlns:a16="http://schemas.microsoft.com/office/drawing/2014/main" id="{723C0E5D-22B7-7528-E699-D579EAEA6CFF}"/>
              </a:ext>
            </a:extLst>
          </p:cNvPr>
          <p:cNvSpPr>
            <a:spLocks noGrp="1"/>
          </p:cNvSpPr>
          <p:nvPr>
            <p:ph type="body" sz="quarter" idx="15" hasCustomPrompt="1"/>
          </p:nvPr>
        </p:nvSpPr>
        <p:spPr>
          <a:xfrm>
            <a:off x="749300" y="2924302"/>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5791447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51059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7564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60085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72434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5452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99922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08330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562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2_Title 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1E55A12D-11E0-437B-89DE-E19CBD7991A6}"/>
              </a:ext>
            </a:extLst>
          </p:cNvPr>
          <p:cNvSpPr>
            <a:spLocks noGrp="1"/>
          </p:cNvSpPr>
          <p:nvPr>
            <p:ph type="title" hasCustomPrompt="1"/>
          </p:nvPr>
        </p:nvSpPr>
        <p:spPr>
          <a:xfrm>
            <a:off x="1418479" y="1686997"/>
            <a:ext cx="10146612" cy="1647411"/>
          </a:xfrm>
          <a:prstGeom prst="rect">
            <a:avLst/>
          </a:prstGeom>
          <a:effectLst/>
        </p:spPr>
        <p:txBody>
          <a:bodyPr>
            <a:normAutofit/>
          </a:bodyPr>
          <a:lstStyle>
            <a:lvl1pPr>
              <a:defRPr sz="10600" b="1" i="0">
                <a:solidFill>
                  <a:schemeClr val="accent1"/>
                </a:solidFill>
                <a:latin typeface="+mj-lt"/>
                <a:ea typeface="Montserrat Black" charset="0"/>
                <a:cs typeface="Montserrat Black" charset="0"/>
              </a:defRPr>
            </a:lvl1pPr>
          </a:lstStyle>
          <a:p>
            <a:r>
              <a:rPr lang="en-US"/>
              <a:t>Agenda</a:t>
            </a:r>
          </a:p>
        </p:txBody>
      </p:sp>
    </p:spTree>
    <p:extLst>
      <p:ext uri="{BB962C8B-B14F-4D97-AF65-F5344CB8AC3E}">
        <p14:creationId xmlns:p14="http://schemas.microsoft.com/office/powerpoint/2010/main" val="861220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Interior_headlin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6" y="437013"/>
            <a:ext cx="11698204" cy="1069057"/>
          </a:xfrm>
        </p:spPr>
        <p:txBody>
          <a:bodyPr anchor="t"/>
          <a:lstStyle>
            <a:lvl1pPr>
              <a:lnSpc>
                <a:spcPts val="3720"/>
              </a:lnSpc>
              <a:defRPr/>
            </a:lvl1pPr>
          </a:lstStyle>
          <a:p>
            <a:r>
              <a:rPr lang="en-US"/>
              <a:t>Headline here</a:t>
            </a:r>
            <a:br>
              <a:rPr lang="en-US"/>
            </a:br>
            <a:r>
              <a:rPr lang="en-US"/>
              <a:t>for two lines</a:t>
            </a:r>
          </a:p>
        </p:txBody>
      </p:sp>
      <p:sp>
        <p:nvSpPr>
          <p:cNvPr id="19" name="Slide Number Placeholder 1">
            <a:extLst>
              <a:ext uri="{FF2B5EF4-FFF2-40B4-BE49-F238E27FC236}">
                <a16:creationId xmlns:a16="http://schemas.microsoft.com/office/drawing/2014/main" id="{AB9FF2FD-31F1-2048-A5E9-4C9B310FDE10}"/>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Tree>
    <p:extLst>
      <p:ext uri="{BB962C8B-B14F-4D97-AF65-F5344CB8AC3E}">
        <p14:creationId xmlns:p14="http://schemas.microsoft.com/office/powerpoint/2010/main" val="367862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_SpringMounta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sp>
        <p:nvSpPr>
          <p:cNvPr id="8" name="Rectangle 7">
            <a:extLst>
              <a:ext uri="{FF2B5EF4-FFF2-40B4-BE49-F238E27FC236}">
                <a16:creationId xmlns:a16="http://schemas.microsoft.com/office/drawing/2014/main" id="{C7BF8E0F-C822-CAF0-EED7-59BBCC9CA64A}"/>
              </a:ext>
            </a:extLst>
          </p:cNvPr>
          <p:cNvSpPr/>
          <p:nvPr userDrawn="1"/>
        </p:nvSpPr>
        <p:spPr>
          <a:xfrm>
            <a:off x="0" y="1"/>
            <a:ext cx="12192000" cy="6852154"/>
          </a:xfrm>
          <a:prstGeom prst="rect">
            <a:avLst/>
          </a:prstGeom>
          <a:gradFill flip="none" rotWithShape="1">
            <a:gsLst>
              <a:gs pos="0">
                <a:schemeClr val="bg1">
                  <a:lumMod val="10000"/>
                  <a:alpha val="79000"/>
                </a:schemeClr>
              </a:gs>
              <a:gs pos="53000">
                <a:schemeClr val="bg1">
                  <a:lumMod val="50000"/>
                  <a:alpha val="24000"/>
                </a:schemeClr>
              </a:gs>
              <a:gs pos="100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24DF442-B0C8-30DA-4D00-CB8B997F24F7}"/>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4" name="Picture 3" descr="Text, logo&#10;&#10;Description automatically generated">
            <a:extLst>
              <a:ext uri="{FF2B5EF4-FFF2-40B4-BE49-F238E27FC236}">
                <a16:creationId xmlns:a16="http://schemas.microsoft.com/office/drawing/2014/main" id="{6F2C88EA-BB7E-645C-1CB9-A7CBB6AC29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7" name="Text Placeholder 27">
            <a:extLst>
              <a:ext uri="{FF2B5EF4-FFF2-40B4-BE49-F238E27FC236}">
                <a16:creationId xmlns:a16="http://schemas.microsoft.com/office/drawing/2014/main" id="{3A266727-B3F4-4F82-04D4-4C89A5E7CE08}"/>
              </a:ext>
            </a:extLst>
          </p:cNvPr>
          <p:cNvSpPr>
            <a:spLocks noGrp="1"/>
          </p:cNvSpPr>
          <p:nvPr>
            <p:ph type="body" sz="quarter" idx="13" hasCustomPrompt="1"/>
          </p:nvPr>
        </p:nvSpPr>
        <p:spPr>
          <a:xfrm>
            <a:off x="749300" y="2478502"/>
            <a:ext cx="6802437" cy="446088"/>
          </a:xfrm>
          <a:prstGeom prst="rect">
            <a:avLst/>
          </a:prstGeom>
        </p:spPr>
        <p:txBody>
          <a:bodyPr/>
          <a:lstStyle>
            <a:lvl1pPr marL="0" indent="0">
              <a:buNone/>
              <a:defRPr sz="2000" b="1" i="0" spc="30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9" name="Text Placeholder 29">
            <a:extLst>
              <a:ext uri="{FF2B5EF4-FFF2-40B4-BE49-F238E27FC236}">
                <a16:creationId xmlns:a16="http://schemas.microsoft.com/office/drawing/2014/main" id="{3156CB0F-A053-2790-A7C6-17E923AC105B}"/>
              </a:ext>
            </a:extLst>
          </p:cNvPr>
          <p:cNvSpPr>
            <a:spLocks noGrp="1"/>
          </p:cNvSpPr>
          <p:nvPr>
            <p:ph type="body" sz="quarter" idx="14" hasCustomPrompt="1"/>
          </p:nvPr>
        </p:nvSpPr>
        <p:spPr>
          <a:xfrm>
            <a:off x="749300" y="4389706"/>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11" name="Text Placeholder 6">
            <a:extLst>
              <a:ext uri="{FF2B5EF4-FFF2-40B4-BE49-F238E27FC236}">
                <a16:creationId xmlns:a16="http://schemas.microsoft.com/office/drawing/2014/main" id="{723C0E5D-22B7-7528-E699-D579EAEA6CFF}"/>
              </a:ext>
            </a:extLst>
          </p:cNvPr>
          <p:cNvSpPr>
            <a:spLocks noGrp="1"/>
          </p:cNvSpPr>
          <p:nvPr>
            <p:ph type="body" sz="quarter" idx="15" hasCustomPrompt="1"/>
          </p:nvPr>
        </p:nvSpPr>
        <p:spPr>
          <a:xfrm>
            <a:off x="749300" y="2924302"/>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15491169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Interior_full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5" y="437013"/>
            <a:ext cx="11490223" cy="1009649"/>
          </a:xfrm>
        </p:spPr>
        <p:txBody>
          <a:bodyPr anchor="t"/>
          <a:lstStyle>
            <a:lvl1pPr>
              <a:lnSpc>
                <a:spcPts val="3720"/>
              </a:lnSpc>
              <a:defRPr/>
            </a:lvl1pPr>
          </a:lstStyle>
          <a:p>
            <a:r>
              <a:rPr lang="en-US"/>
              <a:t>Headline here</a:t>
            </a:r>
            <a:br>
              <a:rPr lang="en-US"/>
            </a:br>
            <a:r>
              <a:rPr lang="en-US"/>
              <a:t>for two lines</a:t>
            </a:r>
          </a:p>
        </p:txBody>
      </p:sp>
      <p:sp>
        <p:nvSpPr>
          <p:cNvPr id="21" name="Slide Number Placeholder 1">
            <a:extLst>
              <a:ext uri="{FF2B5EF4-FFF2-40B4-BE49-F238E27FC236}">
                <a16:creationId xmlns:a16="http://schemas.microsoft.com/office/drawing/2014/main" id="{DEFEC0BA-CF11-8944-B2F7-93D3BF821018}"/>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4" name="Text Placeholder 3">
            <a:extLst>
              <a:ext uri="{FF2B5EF4-FFF2-40B4-BE49-F238E27FC236}">
                <a16:creationId xmlns:a16="http://schemas.microsoft.com/office/drawing/2014/main" id="{A8FE103C-E28F-8E4E-94F4-4B35C6E3040B}"/>
              </a:ext>
            </a:extLst>
          </p:cNvPr>
          <p:cNvSpPr>
            <a:spLocks noGrp="1"/>
          </p:cNvSpPr>
          <p:nvPr>
            <p:ph type="body" sz="quarter" idx="10" hasCustomPrompt="1"/>
          </p:nvPr>
        </p:nvSpPr>
        <p:spPr>
          <a:xfrm>
            <a:off x="493713" y="1587500"/>
            <a:ext cx="11490325" cy="4546600"/>
          </a:xfrm>
        </p:spPr>
        <p:txBody>
          <a:bodyPr>
            <a:normAutofit/>
          </a:bodyPr>
          <a:lstStyle>
            <a:lvl1pPr marL="0" indent="0">
              <a:buNone/>
              <a:defRPr sz="1800"/>
            </a:lvl1pPr>
            <a:lvl3pPr marL="914400" indent="0">
              <a:buNone/>
              <a:defRPr sz="1800"/>
            </a:lvl3pPr>
            <a:lvl4pPr marL="1371600" indent="0">
              <a:buNone/>
              <a:defRPr/>
            </a:lvl4pPr>
            <a:lvl5pPr marL="1828800" indent="0">
              <a:buNone/>
              <a:defRPr/>
            </a:lvl5pPr>
          </a:lstStyle>
          <a:p>
            <a:pPr lvl="0"/>
            <a:r>
              <a:rPr lang="en-US"/>
              <a:t>Body copy here. And here and here.</a:t>
            </a:r>
          </a:p>
        </p:txBody>
      </p:sp>
    </p:spTree>
    <p:extLst>
      <p:ext uri="{BB962C8B-B14F-4D97-AF65-F5344CB8AC3E}">
        <p14:creationId xmlns:p14="http://schemas.microsoft.com/office/powerpoint/2010/main" val="2618866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Background_mountain">
    <p:spTree>
      <p:nvGrpSpPr>
        <p:cNvPr id="1" name=""/>
        <p:cNvGrpSpPr/>
        <p:nvPr/>
      </p:nvGrpSpPr>
      <p:grpSpPr>
        <a:xfrm>
          <a:off x="0" y="0"/>
          <a:ext cx="0" cy="0"/>
          <a:chOff x="0" y="0"/>
          <a:chExt cx="0" cy="0"/>
        </a:xfrm>
      </p:grpSpPr>
      <p:pic>
        <p:nvPicPr>
          <p:cNvPr id="10" name="Picture 9" descr="A close up of a flower&#10;&#10;Description automatically generated with low confidence">
            <a:extLst>
              <a:ext uri="{FF2B5EF4-FFF2-40B4-BE49-F238E27FC236}">
                <a16:creationId xmlns:a16="http://schemas.microsoft.com/office/drawing/2014/main" id="{B25A6EBC-30E6-224E-866F-6F22D7B3DB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CCC6571-05B0-6542-AA45-3B84FE031661}"/>
              </a:ext>
            </a:extLst>
          </p:cNvPr>
          <p:cNvSpPr/>
          <p:nvPr userDrawn="1"/>
        </p:nvSpPr>
        <p:spPr>
          <a:xfrm>
            <a:off x="0" y="6387330"/>
            <a:ext cx="12192000" cy="4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3642ADCE-29A5-7145-853F-C771E910153D}"/>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tx2"/>
                </a:solidFill>
              </a:rPr>
              <a:pPr/>
              <a:t>‹#›</a:t>
            </a:fld>
            <a:endParaRPr lang="en-US">
              <a:solidFill>
                <a:schemeClr val="tx2"/>
              </a:solidFill>
            </a:endParaRPr>
          </a:p>
        </p:txBody>
      </p:sp>
      <p:pic>
        <p:nvPicPr>
          <p:cNvPr id="14" name="Picture 13">
            <a:extLst>
              <a:ext uri="{FF2B5EF4-FFF2-40B4-BE49-F238E27FC236}">
                <a16:creationId xmlns:a16="http://schemas.microsoft.com/office/drawing/2014/main" id="{DDBDA294-6794-614E-A86D-C3F24E6D28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9563" y="6400083"/>
            <a:ext cx="1946487" cy="417105"/>
          </a:xfrm>
          <a:prstGeom prst="rect">
            <a:avLst/>
          </a:prstGeom>
        </p:spPr>
      </p:pic>
      <p:sp>
        <p:nvSpPr>
          <p:cNvPr id="13" name="Rectangle 12">
            <a:extLst>
              <a:ext uri="{FF2B5EF4-FFF2-40B4-BE49-F238E27FC236}">
                <a16:creationId xmlns:a16="http://schemas.microsoft.com/office/drawing/2014/main" id="{064F2264-6A53-DD4D-9218-93092F498D5D}"/>
              </a:ext>
            </a:extLst>
          </p:cNvPr>
          <p:cNvSpPr/>
          <p:nvPr userDrawn="1"/>
        </p:nvSpPr>
        <p:spPr>
          <a:xfrm>
            <a:off x="305244" y="6549986"/>
            <a:ext cx="1625766" cy="200055"/>
          </a:xfrm>
          <a:prstGeom prst="rect">
            <a:avLst/>
          </a:prstGeom>
        </p:spPr>
        <p:txBody>
          <a:bodyPr wrap="none">
            <a:spAutoFit/>
          </a:bodyPr>
          <a:lstStyle/>
          <a:p>
            <a:r>
              <a:rPr lang="en-US" sz="700">
                <a:solidFill>
                  <a:schemeClr val="tx2"/>
                </a:solidFill>
                <a:latin typeface="Arial" panose="020B0604020202020204" pitchFamily="34" charset="0"/>
                <a:cs typeface="Arial" panose="020B0604020202020204" pitchFamily="34" charset="0"/>
              </a:rPr>
              <a:t>© 2022 Waystar. All rights reserved.</a:t>
            </a:r>
          </a:p>
        </p:txBody>
      </p:sp>
    </p:spTree>
    <p:extLst>
      <p:ext uri="{BB962C8B-B14F-4D97-AF65-F5344CB8AC3E}">
        <p14:creationId xmlns:p14="http://schemas.microsoft.com/office/powerpoint/2010/main" val="24066856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Agenda_Summer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F85C-BA28-3105-6A87-E46ADD0571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516" y="647700"/>
            <a:ext cx="5290016" cy="5499245"/>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4426EB57-4CE9-9E17-1305-36CFDAA28182}"/>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6844942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2">
            <a:alpha val="238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25837" y="946702"/>
            <a:ext cx="9152697" cy="1249845"/>
          </a:xfrm>
          <a:prstGeom prst="rect">
            <a:avLst/>
          </a:prstGeom>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2">
            <a:alpha val="238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25837" y="946702"/>
            <a:ext cx="9152697" cy="1249845"/>
          </a:xfrm>
          <a:prstGeom prst="rect">
            <a:avLst/>
          </a:prstGeom>
        </p:spPr>
        <p:txBody>
          <a:bodyPr/>
          <a:lstStyle/>
          <a:p>
            <a:r>
              <a:rPr lang="en-US"/>
              <a:t>Click to edit Master title style</a:t>
            </a:r>
          </a:p>
        </p:txBody>
      </p:sp>
      <p:sp>
        <p:nvSpPr>
          <p:cNvPr id="7" name="Title 5">
            <a:extLst>
              <a:ext uri="{FF2B5EF4-FFF2-40B4-BE49-F238E27FC236}">
                <a16:creationId xmlns:a16="http://schemas.microsoft.com/office/drawing/2014/main" id="{EA26C2A8-D4D4-E4C4-376A-EB1A9617F6ED}"/>
              </a:ext>
            </a:extLst>
          </p:cNvPr>
          <p:cNvSpPr txBox="1">
            <a:spLocks/>
          </p:cNvSpPr>
          <p:nvPr userDrawn="1"/>
        </p:nvSpPr>
        <p:spPr>
          <a:xfrm rot="16200000">
            <a:off x="-2660500" y="2903391"/>
            <a:ext cx="6307812" cy="501029"/>
          </a:xfrm>
          <a:prstGeom prst="rect">
            <a:avLst/>
          </a:prstGeom>
          <a:effectLst/>
        </p:spPr>
        <p:txBody>
          <a:bodyPr vert="horz" lIns="0" tIns="192024" rIns="0" bIns="0" rtlCol="0" anchor="t" anchorCtr="0">
            <a:noAutofit/>
          </a:bodyPr>
          <a:lstStyle>
            <a:lvl1pPr algn="ctr" defTabSz="914318" rtl="0" eaLnBrk="1" latinLnBrk="0" hangingPunct="1">
              <a:lnSpc>
                <a:spcPct val="80000"/>
              </a:lnSpc>
              <a:spcBef>
                <a:spcPct val="0"/>
              </a:spcBef>
              <a:buNone/>
              <a:defRPr sz="1050" b="1" i="0" kern="1200" spc="600" baseline="0">
                <a:solidFill>
                  <a:schemeClr val="accent1"/>
                </a:solidFill>
                <a:latin typeface="+mj-lt"/>
                <a:ea typeface="Montserrat" charset="0"/>
                <a:cs typeface="Montserrat" charset="0"/>
              </a:defRPr>
            </a:lvl1pPr>
          </a:lstStyle>
          <a:p>
            <a:r>
              <a:rPr lang="en-US" sz="1000"/>
              <a:t>TITLE OF WEBINAR HERE</a:t>
            </a:r>
          </a:p>
        </p:txBody>
      </p:sp>
    </p:spTree>
    <p:extLst>
      <p:ext uri="{BB962C8B-B14F-4D97-AF65-F5344CB8AC3E}">
        <p14:creationId xmlns:p14="http://schemas.microsoft.com/office/powerpoint/2010/main" val="310521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4A036D-E832-411F-9875-DEB6CE8074DB}"/>
              </a:ext>
            </a:extLst>
          </p:cNvPr>
          <p:cNvSpPr>
            <a:spLocks noGrp="1"/>
          </p:cNvSpPr>
          <p:nvPr>
            <p:ph type="title" hasCustomPrompt="1"/>
          </p:nvPr>
        </p:nvSpPr>
        <p:spPr>
          <a:xfrm rot="16200000">
            <a:off x="-2660500" y="2903391"/>
            <a:ext cx="6307812" cy="501029"/>
          </a:xfrm>
          <a:prstGeom prst="rect">
            <a:avLst/>
          </a:prstGeom>
        </p:spPr>
        <p:txBody>
          <a:bodyPr/>
          <a:lstStyle>
            <a:lvl1pPr algn="ctr">
              <a:defRPr sz="1050" spc="600">
                <a:solidFill>
                  <a:schemeClr val="accent1"/>
                </a:solidFill>
              </a:defRPr>
            </a:lvl1pPr>
          </a:lstStyle>
          <a:p>
            <a:r>
              <a:rPr lang="en-US"/>
              <a:t>TITLE OF WEBINAR HERE</a:t>
            </a:r>
          </a:p>
        </p:txBody>
      </p:sp>
      <p:pic>
        <p:nvPicPr>
          <p:cNvPr id="3" name="Picture 2" descr="Logo&#10;&#10;Description automatically generated">
            <a:extLst>
              <a:ext uri="{FF2B5EF4-FFF2-40B4-BE49-F238E27FC236}">
                <a16:creationId xmlns:a16="http://schemas.microsoft.com/office/drawing/2014/main" id="{3DF4E5DE-665D-FF70-20E3-46C85622C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4" t="10665" r="78188"/>
          <a:stretch/>
        </p:blipFill>
        <p:spPr>
          <a:xfrm>
            <a:off x="11221321" y="5955495"/>
            <a:ext cx="727788" cy="704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1406F6-A9DA-642E-D30F-4F8F6D88CDFE}"/>
              </a:ext>
            </a:extLst>
          </p:cNvPr>
          <p:cNvPicPr>
            <a:picLocks noChangeAspect="1"/>
          </p:cNvPicPr>
          <p:nvPr userDrawn="1"/>
        </p:nvPicPr>
        <p:blipFill>
          <a:blip r:embed="rId2">
            <a:extLst>
              <a:ext uri="{28A0092B-C50C-407E-A947-70E740481C1C}">
                <a14:useLocalDpi xmlns:a14="http://schemas.microsoft.com/office/drawing/2010/main" val="0"/>
              </a:ext>
            </a:extLst>
          </a:blip>
          <a:srcRect t="4039" b="4039"/>
          <a:stretch/>
        </p:blipFill>
        <p:spPr>
          <a:xfrm rot="10800000">
            <a:off x="1001028" y="1"/>
            <a:ext cx="11190972" cy="6858000"/>
          </a:xfrm>
          <a:prstGeom prst="rect">
            <a:avLst/>
          </a:prstGeom>
        </p:spPr>
      </p:pic>
      <p:sp>
        <p:nvSpPr>
          <p:cNvPr id="7" name="Title 5">
            <a:extLst>
              <a:ext uri="{FF2B5EF4-FFF2-40B4-BE49-F238E27FC236}">
                <a16:creationId xmlns:a16="http://schemas.microsoft.com/office/drawing/2014/main" id="{F6E7F1B5-2C0C-7905-12BF-EAF2B1D245D0}"/>
              </a:ext>
            </a:extLst>
          </p:cNvPr>
          <p:cNvSpPr>
            <a:spLocks noGrp="1"/>
          </p:cNvSpPr>
          <p:nvPr>
            <p:ph type="title"/>
          </p:nvPr>
        </p:nvSpPr>
        <p:spPr>
          <a:xfrm>
            <a:off x="2025837" y="3026044"/>
            <a:ext cx="9152697" cy="1249845"/>
          </a:xfrm>
          <a:prstGeom prst="rect">
            <a:avLst/>
          </a:prstGeom>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8340122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extBox 6">
            <a:extLst>
              <a:ext uri="{FF2B5EF4-FFF2-40B4-BE49-F238E27FC236}">
                <a16:creationId xmlns:a16="http://schemas.microsoft.com/office/drawing/2014/main" id="{1B0C36DA-8C40-3A61-44B2-834E822D5650}"/>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2883358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2028825" y="946702"/>
            <a:ext cx="4067176" cy="1750146"/>
          </a:xfrm>
          <a:prstGeom prst="rect">
            <a:avLst/>
          </a:prstGeom>
        </p:spPr>
        <p:txBody>
          <a:bodyPr/>
          <a:lstStyle/>
          <a:p>
            <a:r>
              <a:rPr lang="en-US"/>
              <a:t>Click to edit Master title style</a:t>
            </a:r>
          </a:p>
        </p:txBody>
      </p:sp>
      <p:sp>
        <p:nvSpPr>
          <p:cNvPr id="5" name="TextBox 4">
            <a:extLst>
              <a:ext uri="{FF2B5EF4-FFF2-40B4-BE49-F238E27FC236}">
                <a16:creationId xmlns:a16="http://schemas.microsoft.com/office/drawing/2014/main" id="{FCE18FDF-04A4-A849-C06F-BE5B3350F35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4091988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prstGeom prst="rect">
            <a:avLst/>
          </a:prstGeom>
          <a:effectLst>
            <a:outerShdw blurRad="762000" dist="381000" dir="5400000" algn="t" rotWithShape="0">
              <a:prstClr val="black">
                <a:alpha val="30000"/>
              </a:prstClr>
            </a:outerShdw>
          </a:effectLst>
        </p:spPr>
        <p:txBody>
          <a:bodyPr/>
          <a:lstStyle>
            <a:lvl1pPr algn="ctr">
              <a:defRPr sz="9600" b="1" i="0">
                <a:latin typeface="+mj-lt"/>
                <a:ea typeface="Montserrat Black" charset="0"/>
                <a:cs typeface="Montserrat Black" charset="0"/>
              </a:defRPr>
            </a:lvl1pPr>
          </a:lstStyle>
          <a:p>
            <a:r>
              <a:rPr lang="en-US"/>
              <a:t>Click to edit</a:t>
            </a:r>
          </a:p>
        </p:txBody>
      </p:sp>
      <p:sp>
        <p:nvSpPr>
          <p:cNvPr id="6" name="TextBox 5">
            <a:extLst>
              <a:ext uri="{FF2B5EF4-FFF2-40B4-BE49-F238E27FC236}">
                <a16:creationId xmlns:a16="http://schemas.microsoft.com/office/drawing/2014/main" id="{D73C9AAA-2F3D-6DCA-2436-50767BACFE5F}"/>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995059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_SpringMountain_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EC7C52-C021-29B3-637C-F1D5FC5E410B}"/>
              </a:ext>
            </a:extLst>
          </p:cNvPr>
          <p:cNvPicPr>
            <a:picLocks noChangeAspect="1"/>
          </p:cNvPicPr>
          <p:nvPr userDrawn="1"/>
        </p:nvPicPr>
        <p:blipFill>
          <a:blip r:embed="rId2"/>
          <a:srcRect/>
          <a:stretch/>
        </p:blipFill>
        <p:spPr>
          <a:xfrm>
            <a:off x="-1" y="0"/>
            <a:ext cx="12192000" cy="6858000"/>
          </a:xfrm>
          <a:prstGeom prst="rect">
            <a:avLst/>
          </a:prstGeom>
        </p:spPr>
      </p:pic>
      <p:sp>
        <p:nvSpPr>
          <p:cNvPr id="22" name="Rectangle 21">
            <a:extLst>
              <a:ext uri="{FF2B5EF4-FFF2-40B4-BE49-F238E27FC236}">
                <a16:creationId xmlns:a16="http://schemas.microsoft.com/office/drawing/2014/main" id="{7828EC0C-8757-7718-D559-0DE608AA1982}"/>
              </a:ext>
            </a:extLst>
          </p:cNvPr>
          <p:cNvSpPr/>
          <p:nvPr userDrawn="1"/>
        </p:nvSpPr>
        <p:spPr>
          <a:xfrm rot="10800000">
            <a:off x="-1" y="-3"/>
            <a:ext cx="12192000" cy="6858001"/>
          </a:xfrm>
          <a:prstGeom prst="rect">
            <a:avLst/>
          </a:prstGeom>
          <a:gradFill flip="none" rotWithShape="1">
            <a:gsLst>
              <a:gs pos="3000">
                <a:schemeClr val="bg1">
                  <a:lumMod val="10000"/>
                  <a:alpha val="79000"/>
                </a:schemeClr>
              </a:gs>
              <a:gs pos="47000">
                <a:schemeClr val="bg1">
                  <a:lumMod val="50000"/>
                  <a:alpha val="24000"/>
                </a:schemeClr>
              </a:gs>
              <a:gs pos="66000">
                <a:schemeClr val="bg2">
                  <a:alpha val="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83B52A7-58C8-E015-DC2A-1B9381789FBD}"/>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17" name="Picture 16" descr="Text, logo&#10;&#10;Description automatically generated">
            <a:extLst>
              <a:ext uri="{FF2B5EF4-FFF2-40B4-BE49-F238E27FC236}">
                <a16:creationId xmlns:a16="http://schemas.microsoft.com/office/drawing/2014/main" id="{82AD0DC2-C147-8EA8-7743-166F392CB8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8" name="Text Placeholder 27">
            <a:extLst>
              <a:ext uri="{FF2B5EF4-FFF2-40B4-BE49-F238E27FC236}">
                <a16:creationId xmlns:a16="http://schemas.microsoft.com/office/drawing/2014/main" id="{36742F24-7CA0-717F-20D7-DAF3548D4EB0}"/>
              </a:ext>
            </a:extLst>
          </p:cNvPr>
          <p:cNvSpPr>
            <a:spLocks noGrp="1"/>
          </p:cNvSpPr>
          <p:nvPr>
            <p:ph type="body" sz="quarter" idx="13" hasCustomPrompt="1"/>
          </p:nvPr>
        </p:nvSpPr>
        <p:spPr>
          <a:xfrm>
            <a:off x="749300" y="2405350"/>
            <a:ext cx="6802437" cy="446088"/>
          </a:xfrm>
          <a:prstGeom prst="rect">
            <a:avLst/>
          </a:prstGeom>
        </p:spPr>
        <p:txBody>
          <a:bodyPr/>
          <a:lstStyle>
            <a:lvl1pPr marL="0" indent="0">
              <a:buNone/>
              <a:defRPr sz="2000" b="1" i="0" spc="30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19" name="Text Placeholder 29">
            <a:extLst>
              <a:ext uri="{FF2B5EF4-FFF2-40B4-BE49-F238E27FC236}">
                <a16:creationId xmlns:a16="http://schemas.microsoft.com/office/drawing/2014/main" id="{EE9984A8-AC30-36E6-711C-89D5D1A67562}"/>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20" name="Text Placeholder 6">
            <a:extLst>
              <a:ext uri="{FF2B5EF4-FFF2-40B4-BE49-F238E27FC236}">
                <a16:creationId xmlns:a16="http://schemas.microsoft.com/office/drawing/2014/main" id="{4B0077CD-64DE-DFFA-8C73-2A38660234C9}"/>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3483659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48A14BFA-E505-173D-5038-047B79502AE2}"/>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122091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669FE158-9437-EFDB-183B-88E3F19A2CB9}"/>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8180120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extBox 5">
            <a:extLst>
              <a:ext uri="{FF2B5EF4-FFF2-40B4-BE49-F238E27FC236}">
                <a16:creationId xmlns:a16="http://schemas.microsoft.com/office/drawing/2014/main" id="{9A2CC0D4-29FB-E0AA-15A4-E960DBCE0E6A}"/>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371459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579C2611-4C66-7B22-FB09-EB1B985D8EF2}"/>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128147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06375"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78D5385D-F761-5BEF-426D-FC453D3AFFB8}"/>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222862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24E820AC-60D4-A859-ED09-F43828975AD9}"/>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00878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06375"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extBox 2">
            <a:extLst>
              <a:ext uri="{FF2B5EF4-FFF2-40B4-BE49-F238E27FC236}">
                <a16:creationId xmlns:a16="http://schemas.microsoft.com/office/drawing/2014/main" id="{AB1DC153-7F73-CC61-C5A1-10F67EDA266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862007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3D62B8BC-B7B9-839A-5DE2-168D89B9FA33}"/>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717611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extBox 5">
            <a:extLst>
              <a:ext uri="{FF2B5EF4-FFF2-40B4-BE49-F238E27FC236}">
                <a16:creationId xmlns:a16="http://schemas.microsoft.com/office/drawing/2014/main" id="{5999F451-6722-1176-A5E7-A3DA1C491E2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143212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7F2E6987-6D98-862B-EE1F-FF02C6542780}"/>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61903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_Sl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B48CFC-12AD-D120-BC9F-7114DE033B1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57145" y="647700"/>
            <a:ext cx="5438856" cy="552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37508"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Tree>
    <p:extLst>
      <p:ext uri="{BB962C8B-B14F-4D97-AF65-F5344CB8AC3E}">
        <p14:creationId xmlns:p14="http://schemas.microsoft.com/office/powerpoint/2010/main" val="2171289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A4572ED9-F154-0801-825F-53D193D103D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147683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06375"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B3296518-7127-C8CC-1C5F-0FCF7BC790A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3" name="TextBox 2">
            <a:extLst>
              <a:ext uri="{FF2B5EF4-FFF2-40B4-BE49-F238E27FC236}">
                <a16:creationId xmlns:a16="http://schemas.microsoft.com/office/drawing/2014/main" id="{67738739-CDB5-1F2E-221D-82E0A4F5C60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extBox 6">
            <a:extLst>
              <a:ext uri="{FF2B5EF4-FFF2-40B4-BE49-F238E27FC236}">
                <a16:creationId xmlns:a16="http://schemas.microsoft.com/office/drawing/2014/main" id="{9A48BBEB-BAC4-D968-4AF6-95B558510CC1}"/>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41723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1711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04226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43185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21095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B48CFC-12AD-D120-BC9F-7114DE033B1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0" y="6146945"/>
            <a:ext cx="121920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57145" y="647700"/>
            <a:ext cx="5438856" cy="552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37508"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Tree>
    <p:extLst>
      <p:ext uri="{BB962C8B-B14F-4D97-AF65-F5344CB8AC3E}">
        <p14:creationId xmlns:p14="http://schemas.microsoft.com/office/powerpoint/2010/main" val="2597493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15557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51059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7564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60085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72434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5452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99922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08330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562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2_Title 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1E55A12D-11E0-437B-89DE-E19CBD7991A6}"/>
              </a:ext>
            </a:extLst>
          </p:cNvPr>
          <p:cNvSpPr>
            <a:spLocks noGrp="1"/>
          </p:cNvSpPr>
          <p:nvPr>
            <p:ph type="title" hasCustomPrompt="1"/>
          </p:nvPr>
        </p:nvSpPr>
        <p:spPr>
          <a:xfrm>
            <a:off x="1418479" y="1686997"/>
            <a:ext cx="10146612" cy="1647411"/>
          </a:xfrm>
          <a:prstGeom prst="rect">
            <a:avLst/>
          </a:prstGeom>
          <a:effectLst/>
        </p:spPr>
        <p:txBody>
          <a:bodyPr>
            <a:normAutofit/>
          </a:bodyPr>
          <a:lstStyle>
            <a:lvl1pPr>
              <a:defRPr sz="10600" b="1" i="0">
                <a:solidFill>
                  <a:schemeClr val="accent1"/>
                </a:solidFill>
                <a:latin typeface="+mj-lt"/>
                <a:ea typeface="Montserrat Black" charset="0"/>
                <a:cs typeface="Montserrat Black" charset="0"/>
              </a:defRPr>
            </a:lvl1pPr>
          </a:lstStyle>
          <a:p>
            <a:r>
              <a:rPr lang="en-US"/>
              <a:t>Agenda</a:t>
            </a:r>
          </a:p>
        </p:txBody>
      </p:sp>
    </p:spTree>
    <p:extLst>
      <p:ext uri="{BB962C8B-B14F-4D97-AF65-F5344CB8AC3E}">
        <p14:creationId xmlns:p14="http://schemas.microsoft.com/office/powerpoint/2010/main" val="861220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_LightOrang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57144" y="647700"/>
            <a:ext cx="10741339"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accent1"/>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cxnSp>
        <p:nvCxnSpPr>
          <p:cNvPr id="7" name="Straight Connector 6">
            <a:extLst>
              <a:ext uri="{FF2B5EF4-FFF2-40B4-BE49-F238E27FC236}">
                <a16:creationId xmlns:a16="http://schemas.microsoft.com/office/drawing/2014/main" id="{2F227B4F-17C4-7D64-D43C-4F930AF99931}"/>
              </a:ext>
            </a:extLst>
          </p:cNvPr>
          <p:cNvCxnSpPr>
            <a:cxnSpLocks/>
          </p:cNvCxnSpPr>
          <p:nvPr userDrawn="1"/>
        </p:nvCxnSpPr>
        <p:spPr>
          <a:xfrm flipV="1">
            <a:off x="6096000" y="1783080"/>
            <a:ext cx="0" cy="32918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920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Interior_headlin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6" y="437013"/>
            <a:ext cx="11698204" cy="1069057"/>
          </a:xfrm>
        </p:spPr>
        <p:txBody>
          <a:bodyPr anchor="t"/>
          <a:lstStyle>
            <a:lvl1pPr>
              <a:lnSpc>
                <a:spcPts val="3720"/>
              </a:lnSpc>
              <a:defRPr/>
            </a:lvl1pPr>
          </a:lstStyle>
          <a:p>
            <a:r>
              <a:rPr lang="en-US"/>
              <a:t>Headline here</a:t>
            </a:r>
            <a:br>
              <a:rPr lang="en-US"/>
            </a:br>
            <a:r>
              <a:rPr lang="en-US"/>
              <a:t>for two lines</a:t>
            </a:r>
          </a:p>
        </p:txBody>
      </p:sp>
      <p:sp>
        <p:nvSpPr>
          <p:cNvPr id="19" name="Slide Number Placeholder 1">
            <a:extLst>
              <a:ext uri="{FF2B5EF4-FFF2-40B4-BE49-F238E27FC236}">
                <a16:creationId xmlns:a16="http://schemas.microsoft.com/office/drawing/2014/main" id="{AB9FF2FD-31F1-2048-A5E9-4C9B310FDE10}"/>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Tree>
    <p:extLst>
      <p:ext uri="{BB962C8B-B14F-4D97-AF65-F5344CB8AC3E}">
        <p14:creationId xmlns:p14="http://schemas.microsoft.com/office/powerpoint/2010/main" val="36786238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Interior_full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5" y="437013"/>
            <a:ext cx="11490223" cy="1009649"/>
          </a:xfrm>
        </p:spPr>
        <p:txBody>
          <a:bodyPr anchor="t"/>
          <a:lstStyle>
            <a:lvl1pPr>
              <a:lnSpc>
                <a:spcPts val="3720"/>
              </a:lnSpc>
              <a:defRPr/>
            </a:lvl1pPr>
          </a:lstStyle>
          <a:p>
            <a:r>
              <a:rPr lang="en-US"/>
              <a:t>Headline here</a:t>
            </a:r>
            <a:br>
              <a:rPr lang="en-US"/>
            </a:br>
            <a:r>
              <a:rPr lang="en-US"/>
              <a:t>for two lines</a:t>
            </a:r>
          </a:p>
        </p:txBody>
      </p:sp>
      <p:sp>
        <p:nvSpPr>
          <p:cNvPr id="21" name="Slide Number Placeholder 1">
            <a:extLst>
              <a:ext uri="{FF2B5EF4-FFF2-40B4-BE49-F238E27FC236}">
                <a16:creationId xmlns:a16="http://schemas.microsoft.com/office/drawing/2014/main" id="{DEFEC0BA-CF11-8944-B2F7-93D3BF821018}"/>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4" name="Text Placeholder 3">
            <a:extLst>
              <a:ext uri="{FF2B5EF4-FFF2-40B4-BE49-F238E27FC236}">
                <a16:creationId xmlns:a16="http://schemas.microsoft.com/office/drawing/2014/main" id="{A8FE103C-E28F-8E4E-94F4-4B35C6E3040B}"/>
              </a:ext>
            </a:extLst>
          </p:cNvPr>
          <p:cNvSpPr>
            <a:spLocks noGrp="1"/>
          </p:cNvSpPr>
          <p:nvPr>
            <p:ph type="body" sz="quarter" idx="10" hasCustomPrompt="1"/>
          </p:nvPr>
        </p:nvSpPr>
        <p:spPr>
          <a:xfrm>
            <a:off x="493713" y="1587500"/>
            <a:ext cx="11490325" cy="4546600"/>
          </a:xfrm>
        </p:spPr>
        <p:txBody>
          <a:bodyPr>
            <a:normAutofit/>
          </a:bodyPr>
          <a:lstStyle>
            <a:lvl1pPr marL="0" indent="0">
              <a:buNone/>
              <a:defRPr sz="1800"/>
            </a:lvl1pPr>
            <a:lvl3pPr marL="914400" indent="0">
              <a:buNone/>
              <a:defRPr sz="1800"/>
            </a:lvl3pPr>
            <a:lvl4pPr marL="1371600" indent="0">
              <a:buNone/>
              <a:defRPr/>
            </a:lvl4pPr>
            <a:lvl5pPr marL="1828800" indent="0">
              <a:buNone/>
              <a:defRPr/>
            </a:lvl5pPr>
          </a:lstStyle>
          <a:p>
            <a:pPr lvl="0"/>
            <a:r>
              <a:rPr lang="en-US"/>
              <a:t>Body copy here. And here and here.</a:t>
            </a:r>
          </a:p>
        </p:txBody>
      </p:sp>
    </p:spTree>
    <p:extLst>
      <p:ext uri="{BB962C8B-B14F-4D97-AF65-F5344CB8AC3E}">
        <p14:creationId xmlns:p14="http://schemas.microsoft.com/office/powerpoint/2010/main" val="2618866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Background_mountain">
    <p:spTree>
      <p:nvGrpSpPr>
        <p:cNvPr id="1" name=""/>
        <p:cNvGrpSpPr/>
        <p:nvPr/>
      </p:nvGrpSpPr>
      <p:grpSpPr>
        <a:xfrm>
          <a:off x="0" y="0"/>
          <a:ext cx="0" cy="0"/>
          <a:chOff x="0" y="0"/>
          <a:chExt cx="0" cy="0"/>
        </a:xfrm>
      </p:grpSpPr>
      <p:pic>
        <p:nvPicPr>
          <p:cNvPr id="10" name="Picture 9" descr="A close up of a flower&#10;&#10;Description automatically generated with low confidence">
            <a:extLst>
              <a:ext uri="{FF2B5EF4-FFF2-40B4-BE49-F238E27FC236}">
                <a16:creationId xmlns:a16="http://schemas.microsoft.com/office/drawing/2014/main" id="{B25A6EBC-30E6-224E-866F-6F22D7B3DB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CCC6571-05B0-6542-AA45-3B84FE031661}"/>
              </a:ext>
            </a:extLst>
          </p:cNvPr>
          <p:cNvSpPr/>
          <p:nvPr userDrawn="1"/>
        </p:nvSpPr>
        <p:spPr>
          <a:xfrm>
            <a:off x="0" y="6387330"/>
            <a:ext cx="12192000" cy="4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3642ADCE-29A5-7145-853F-C771E910153D}"/>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tx2"/>
                </a:solidFill>
              </a:rPr>
              <a:pPr/>
              <a:t>‹#›</a:t>
            </a:fld>
            <a:endParaRPr lang="en-US">
              <a:solidFill>
                <a:schemeClr val="tx2"/>
              </a:solidFill>
            </a:endParaRPr>
          </a:p>
        </p:txBody>
      </p:sp>
      <p:pic>
        <p:nvPicPr>
          <p:cNvPr id="14" name="Picture 13">
            <a:extLst>
              <a:ext uri="{FF2B5EF4-FFF2-40B4-BE49-F238E27FC236}">
                <a16:creationId xmlns:a16="http://schemas.microsoft.com/office/drawing/2014/main" id="{DDBDA294-6794-614E-A86D-C3F24E6D28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9563" y="6400083"/>
            <a:ext cx="1946487" cy="417105"/>
          </a:xfrm>
          <a:prstGeom prst="rect">
            <a:avLst/>
          </a:prstGeom>
        </p:spPr>
      </p:pic>
      <p:sp>
        <p:nvSpPr>
          <p:cNvPr id="13" name="Rectangle 12">
            <a:extLst>
              <a:ext uri="{FF2B5EF4-FFF2-40B4-BE49-F238E27FC236}">
                <a16:creationId xmlns:a16="http://schemas.microsoft.com/office/drawing/2014/main" id="{064F2264-6A53-DD4D-9218-93092F498D5D}"/>
              </a:ext>
            </a:extLst>
          </p:cNvPr>
          <p:cNvSpPr/>
          <p:nvPr userDrawn="1"/>
        </p:nvSpPr>
        <p:spPr>
          <a:xfrm>
            <a:off x="305244" y="6549986"/>
            <a:ext cx="1625766" cy="200055"/>
          </a:xfrm>
          <a:prstGeom prst="rect">
            <a:avLst/>
          </a:prstGeom>
        </p:spPr>
        <p:txBody>
          <a:bodyPr wrap="none">
            <a:spAutoFit/>
          </a:bodyPr>
          <a:lstStyle/>
          <a:p>
            <a:r>
              <a:rPr lang="en-US" sz="700">
                <a:solidFill>
                  <a:schemeClr val="tx2"/>
                </a:solidFill>
                <a:latin typeface="Arial" panose="020B0604020202020204" pitchFamily="34" charset="0"/>
                <a:cs typeface="Arial" panose="020B0604020202020204" pitchFamily="34" charset="0"/>
              </a:rPr>
              <a:t>© 2022 Waystar. All rights reserved.</a:t>
            </a:r>
          </a:p>
        </p:txBody>
      </p:sp>
    </p:spTree>
    <p:extLst>
      <p:ext uri="{BB962C8B-B14F-4D97-AF65-F5344CB8AC3E}">
        <p14:creationId xmlns:p14="http://schemas.microsoft.com/office/powerpoint/2010/main" val="24066856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Agenda_Summer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F85C-BA28-3105-6A87-E46ADD0571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516" y="647700"/>
            <a:ext cx="5290016" cy="5499245"/>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4426EB57-4CE9-9E17-1305-36CFDAA28182}"/>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6844942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Interior_Blank">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29EAC474-4AF2-94CE-73A5-98D92CE2FB82}"/>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Tree>
    <p:extLst>
      <p:ext uri="{BB962C8B-B14F-4D97-AF65-F5344CB8AC3E}">
        <p14:creationId xmlns:p14="http://schemas.microsoft.com/office/powerpoint/2010/main" val="25467157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Interior_Blank">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2" name="TextBox 1">
            <a:extLst>
              <a:ext uri="{FF2B5EF4-FFF2-40B4-BE49-F238E27FC236}">
                <a16:creationId xmlns:a16="http://schemas.microsoft.com/office/drawing/2014/main" id="{E97FA077-C52C-1C2B-A718-5A051EC7EB06}"/>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Title 4">
            <a:extLst>
              <a:ext uri="{FF2B5EF4-FFF2-40B4-BE49-F238E27FC236}">
                <a16:creationId xmlns:a16="http://schemas.microsoft.com/office/drawing/2014/main" id="{29EAC474-4AF2-94CE-73A5-98D92CE2FB82}"/>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Tree>
    <p:extLst>
      <p:ext uri="{BB962C8B-B14F-4D97-AF65-F5344CB8AC3E}">
        <p14:creationId xmlns:p14="http://schemas.microsoft.com/office/powerpoint/2010/main" val="25467157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Title_SummerMountai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D342F7-AD90-78BC-D48A-7520D1833B84}"/>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
        <p:nvSpPr>
          <p:cNvPr id="30" name="Text Placeholder 29">
            <a:extLst>
              <a:ext uri="{FF2B5EF4-FFF2-40B4-BE49-F238E27FC236}">
                <a16:creationId xmlns:a16="http://schemas.microsoft.com/office/drawing/2014/main" id="{665CF727-7AA2-F425-0F4C-5C020F72E92C}"/>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7" name="Text Placeholder 6">
            <a:extLst>
              <a:ext uri="{FF2B5EF4-FFF2-40B4-BE49-F238E27FC236}">
                <a16:creationId xmlns:a16="http://schemas.microsoft.com/office/drawing/2014/main" id="{138238D7-3E55-824A-9840-CE549669526B}"/>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591150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Interior_CenterAligne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3F82206D-6323-504B-F50F-C7B01338F95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95780BDE-FF89-7D91-7644-55D0283B1293}"/>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60C953A2-12D3-718D-8D7E-BFBA57B6DAA2}"/>
              </a:ext>
            </a:extLst>
          </p:cNvPr>
          <p:cNvSpPr>
            <a:spLocks noGrp="1"/>
          </p:cNvSpPr>
          <p:nvPr>
            <p:ph type="body" sz="quarter" idx="10" hasCustomPrompt="1"/>
          </p:nvPr>
        </p:nvSpPr>
        <p:spPr>
          <a:xfrm>
            <a:off x="664280" y="571927"/>
            <a:ext cx="10853738" cy="446088"/>
          </a:xfrm>
          <a:prstGeom prst="rect">
            <a:avLst/>
          </a:prstGeom>
        </p:spPr>
        <p:txBody>
          <a:bodyPr/>
          <a:lstStyle>
            <a:lvl1pPr marL="0" indent="0" algn="ctr">
              <a:buNone/>
              <a:defRPr sz="1800" b="1" spc="300">
                <a:solidFill>
                  <a:schemeClr val="accent1"/>
                </a:solidFill>
                <a:latin typeface="Montserrat" pitchFamily="2" charset="77"/>
              </a:defRPr>
            </a:lvl1pPr>
          </a:lstStyle>
          <a:p>
            <a:pPr lvl="0"/>
            <a:r>
              <a:rPr lang="en-US"/>
              <a:t>EYEBROW GOES HERE</a:t>
            </a:r>
          </a:p>
        </p:txBody>
      </p:sp>
      <p:sp>
        <p:nvSpPr>
          <p:cNvPr id="13" name="Text Placeholder 12">
            <a:extLst>
              <a:ext uri="{FF2B5EF4-FFF2-40B4-BE49-F238E27FC236}">
                <a16:creationId xmlns:a16="http://schemas.microsoft.com/office/drawing/2014/main" id="{B2CCCECF-8EA6-797E-344D-72F2DD633AD3}"/>
              </a:ext>
            </a:extLst>
          </p:cNvPr>
          <p:cNvSpPr>
            <a:spLocks noGrp="1"/>
          </p:cNvSpPr>
          <p:nvPr>
            <p:ph type="body" sz="quarter" idx="11" hasCustomPrompt="1"/>
          </p:nvPr>
        </p:nvSpPr>
        <p:spPr>
          <a:xfrm>
            <a:off x="0" y="1018015"/>
            <a:ext cx="12192000" cy="516845"/>
          </a:xfrm>
          <a:prstGeom prst="rect">
            <a:avLst/>
          </a:prstGeom>
        </p:spPr>
        <p:txBody>
          <a:bodyPr/>
          <a:lstStyle>
            <a:lvl1pPr marL="0" indent="0" algn="ctr">
              <a:buNone/>
              <a:defRPr sz="3600" b="1">
                <a:latin typeface="Montserrat" pitchFamily="2" charset="77"/>
              </a:defRPr>
            </a:lvl1pPr>
          </a:lstStyle>
          <a:p>
            <a:pPr lvl="0"/>
            <a:r>
              <a:rPr lang="en-US" sz="3600" b="1">
                <a:latin typeface="Montserrat" pitchFamily="2" charset="77"/>
              </a:rPr>
              <a:t>Headline goes here</a:t>
            </a:r>
            <a:endParaRPr lang="en-US"/>
          </a:p>
        </p:txBody>
      </p:sp>
      <p:sp>
        <p:nvSpPr>
          <p:cNvPr id="16" name="Text Placeholder 15">
            <a:extLst>
              <a:ext uri="{FF2B5EF4-FFF2-40B4-BE49-F238E27FC236}">
                <a16:creationId xmlns:a16="http://schemas.microsoft.com/office/drawing/2014/main" id="{12DED5AD-6CB0-A959-7421-0B2F98BA4FA3}"/>
              </a:ext>
            </a:extLst>
          </p:cNvPr>
          <p:cNvSpPr>
            <a:spLocks noGrp="1"/>
          </p:cNvSpPr>
          <p:nvPr>
            <p:ph type="body" sz="quarter" idx="12" hasCustomPrompt="1"/>
          </p:nvPr>
        </p:nvSpPr>
        <p:spPr>
          <a:xfrm>
            <a:off x="1128713" y="1635301"/>
            <a:ext cx="9901237" cy="330200"/>
          </a:xfrm>
          <a:prstGeom prst="rect">
            <a:avLst/>
          </a:prstGeom>
        </p:spPr>
        <p:txBody>
          <a:bodyPr/>
          <a:lstStyle>
            <a:lvl1pPr marL="0" indent="0" algn="ctr">
              <a:buNone/>
              <a:defRPr sz="1800">
                <a:latin typeface="Montserrat"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Optional: Include a so-what</a:t>
            </a:r>
            <a:r>
              <a:rPr kumimoji="0" lang="en-US" sz="1800" b="0" i="0" u="none" strike="noStrike" kern="1200" cap="none" spc="0" normalizeH="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 statement here</a:t>
            </a:r>
            <a:endPar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endParaRPr>
          </a:p>
        </p:txBody>
      </p:sp>
    </p:spTree>
    <p:extLst>
      <p:ext uri="{BB962C8B-B14F-4D97-AF65-F5344CB8AC3E}">
        <p14:creationId xmlns:p14="http://schemas.microsoft.com/office/powerpoint/2010/main" val="34207784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2">
            <a:alpha val="238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25837" y="946702"/>
            <a:ext cx="9152697" cy="1249845"/>
          </a:xfrm>
          <a:prstGeom prst="rect">
            <a:avLst/>
          </a:prstGeom>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2">
            <a:alpha val="238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25837" y="946702"/>
            <a:ext cx="9152697" cy="1249845"/>
          </a:xfrm>
          <a:prstGeom prst="rect">
            <a:avLst/>
          </a:prstGeom>
        </p:spPr>
        <p:txBody>
          <a:bodyPr/>
          <a:lstStyle/>
          <a:p>
            <a:r>
              <a:rPr lang="en-US"/>
              <a:t>Click to edit Master title style</a:t>
            </a:r>
          </a:p>
        </p:txBody>
      </p:sp>
      <p:sp>
        <p:nvSpPr>
          <p:cNvPr id="7" name="Title 5">
            <a:extLst>
              <a:ext uri="{FF2B5EF4-FFF2-40B4-BE49-F238E27FC236}">
                <a16:creationId xmlns:a16="http://schemas.microsoft.com/office/drawing/2014/main" id="{EA26C2A8-D4D4-E4C4-376A-EB1A9617F6ED}"/>
              </a:ext>
            </a:extLst>
          </p:cNvPr>
          <p:cNvSpPr txBox="1">
            <a:spLocks/>
          </p:cNvSpPr>
          <p:nvPr userDrawn="1"/>
        </p:nvSpPr>
        <p:spPr>
          <a:xfrm rot="16200000">
            <a:off x="-2660500" y="2903391"/>
            <a:ext cx="6307812" cy="501029"/>
          </a:xfrm>
          <a:prstGeom prst="rect">
            <a:avLst/>
          </a:prstGeom>
          <a:effectLst/>
        </p:spPr>
        <p:txBody>
          <a:bodyPr vert="horz" lIns="0" tIns="192024" rIns="0" bIns="0" rtlCol="0" anchor="t" anchorCtr="0">
            <a:noAutofit/>
          </a:bodyPr>
          <a:lstStyle>
            <a:lvl1pPr algn="ctr" defTabSz="914318" rtl="0" eaLnBrk="1" latinLnBrk="0" hangingPunct="1">
              <a:lnSpc>
                <a:spcPct val="80000"/>
              </a:lnSpc>
              <a:spcBef>
                <a:spcPct val="0"/>
              </a:spcBef>
              <a:buNone/>
              <a:defRPr sz="1050" b="1" i="0" kern="1200" spc="600" baseline="0">
                <a:solidFill>
                  <a:schemeClr val="accent1"/>
                </a:solidFill>
                <a:latin typeface="+mj-lt"/>
                <a:ea typeface="Montserrat" charset="0"/>
                <a:cs typeface="Montserrat" charset="0"/>
              </a:defRPr>
            </a:lvl1pPr>
          </a:lstStyle>
          <a:p>
            <a:r>
              <a:rPr lang="en-US" sz="1000"/>
              <a:t>TITLE OF WEBINAR HERE</a:t>
            </a:r>
          </a:p>
        </p:txBody>
      </p:sp>
    </p:spTree>
    <p:extLst>
      <p:ext uri="{BB962C8B-B14F-4D97-AF65-F5344CB8AC3E}">
        <p14:creationId xmlns:p14="http://schemas.microsoft.com/office/powerpoint/2010/main" val="310521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Whit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accent1"/>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cxnSp>
        <p:nvCxnSpPr>
          <p:cNvPr id="7" name="Straight Connector 6">
            <a:extLst>
              <a:ext uri="{FF2B5EF4-FFF2-40B4-BE49-F238E27FC236}">
                <a16:creationId xmlns:a16="http://schemas.microsoft.com/office/drawing/2014/main" id="{2F227B4F-17C4-7D64-D43C-4F930AF99931}"/>
              </a:ext>
            </a:extLst>
          </p:cNvPr>
          <p:cNvCxnSpPr>
            <a:cxnSpLocks/>
          </p:cNvCxnSpPr>
          <p:nvPr userDrawn="1"/>
        </p:nvCxnSpPr>
        <p:spPr>
          <a:xfrm flipV="1">
            <a:off x="6096000" y="1783080"/>
            <a:ext cx="0" cy="32918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8564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4A036D-E832-411F-9875-DEB6CE8074DB}"/>
              </a:ext>
            </a:extLst>
          </p:cNvPr>
          <p:cNvSpPr>
            <a:spLocks noGrp="1"/>
          </p:cNvSpPr>
          <p:nvPr>
            <p:ph type="title" hasCustomPrompt="1"/>
          </p:nvPr>
        </p:nvSpPr>
        <p:spPr>
          <a:xfrm rot="16200000">
            <a:off x="-2660500" y="2903391"/>
            <a:ext cx="6307812" cy="501029"/>
          </a:xfrm>
          <a:prstGeom prst="rect">
            <a:avLst/>
          </a:prstGeom>
        </p:spPr>
        <p:txBody>
          <a:bodyPr/>
          <a:lstStyle>
            <a:lvl1pPr algn="ctr">
              <a:defRPr sz="1050" spc="600">
                <a:solidFill>
                  <a:schemeClr val="accent1"/>
                </a:solidFill>
              </a:defRPr>
            </a:lvl1pPr>
          </a:lstStyle>
          <a:p>
            <a:r>
              <a:rPr lang="en-US"/>
              <a:t>TITLE OF WEBINAR HERE</a:t>
            </a:r>
          </a:p>
        </p:txBody>
      </p:sp>
      <p:pic>
        <p:nvPicPr>
          <p:cNvPr id="3" name="Picture 2" descr="Logo&#10;&#10;Description automatically generated">
            <a:extLst>
              <a:ext uri="{FF2B5EF4-FFF2-40B4-BE49-F238E27FC236}">
                <a16:creationId xmlns:a16="http://schemas.microsoft.com/office/drawing/2014/main" id="{3DF4E5DE-665D-FF70-20E3-46C85622C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4" t="10665" r="78188"/>
          <a:stretch/>
        </p:blipFill>
        <p:spPr>
          <a:xfrm>
            <a:off x="11221321" y="5955495"/>
            <a:ext cx="727788" cy="704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1406F6-A9DA-642E-D30F-4F8F6D88CDFE}"/>
              </a:ext>
            </a:extLst>
          </p:cNvPr>
          <p:cNvPicPr>
            <a:picLocks noChangeAspect="1"/>
          </p:cNvPicPr>
          <p:nvPr userDrawn="1"/>
        </p:nvPicPr>
        <p:blipFill>
          <a:blip r:embed="rId2">
            <a:extLst>
              <a:ext uri="{28A0092B-C50C-407E-A947-70E740481C1C}">
                <a14:useLocalDpi xmlns:a14="http://schemas.microsoft.com/office/drawing/2010/main" val="0"/>
              </a:ext>
            </a:extLst>
          </a:blip>
          <a:srcRect t="4039" b="4039"/>
          <a:stretch/>
        </p:blipFill>
        <p:spPr>
          <a:xfrm rot="10800000">
            <a:off x="1001028" y="1"/>
            <a:ext cx="11190972" cy="6858000"/>
          </a:xfrm>
          <a:prstGeom prst="rect">
            <a:avLst/>
          </a:prstGeom>
        </p:spPr>
      </p:pic>
      <p:sp>
        <p:nvSpPr>
          <p:cNvPr id="7" name="Title 5">
            <a:extLst>
              <a:ext uri="{FF2B5EF4-FFF2-40B4-BE49-F238E27FC236}">
                <a16:creationId xmlns:a16="http://schemas.microsoft.com/office/drawing/2014/main" id="{F6E7F1B5-2C0C-7905-12BF-EAF2B1D245D0}"/>
              </a:ext>
            </a:extLst>
          </p:cNvPr>
          <p:cNvSpPr>
            <a:spLocks noGrp="1"/>
          </p:cNvSpPr>
          <p:nvPr>
            <p:ph type="title"/>
          </p:nvPr>
        </p:nvSpPr>
        <p:spPr>
          <a:xfrm>
            <a:off x="2025837" y="3026044"/>
            <a:ext cx="9152697" cy="1249845"/>
          </a:xfrm>
          <a:prstGeom prst="rect">
            <a:avLst/>
          </a:prstGeom>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8340122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extBox 6">
            <a:extLst>
              <a:ext uri="{FF2B5EF4-FFF2-40B4-BE49-F238E27FC236}">
                <a16:creationId xmlns:a16="http://schemas.microsoft.com/office/drawing/2014/main" id="{1B0C36DA-8C40-3A61-44B2-834E822D5650}"/>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2883358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2028825" y="946702"/>
            <a:ext cx="4067176" cy="1750146"/>
          </a:xfrm>
          <a:prstGeom prst="rect">
            <a:avLst/>
          </a:prstGeom>
        </p:spPr>
        <p:txBody>
          <a:bodyPr/>
          <a:lstStyle/>
          <a:p>
            <a:r>
              <a:rPr lang="en-US"/>
              <a:t>Click to edit Master title style</a:t>
            </a:r>
          </a:p>
        </p:txBody>
      </p:sp>
      <p:sp>
        <p:nvSpPr>
          <p:cNvPr id="5" name="TextBox 4">
            <a:extLst>
              <a:ext uri="{FF2B5EF4-FFF2-40B4-BE49-F238E27FC236}">
                <a16:creationId xmlns:a16="http://schemas.microsoft.com/office/drawing/2014/main" id="{FCE18FDF-04A4-A849-C06F-BE5B3350F35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4091988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prstGeom prst="rect">
            <a:avLst/>
          </a:prstGeom>
          <a:effectLst>
            <a:outerShdw blurRad="762000" dist="381000" dir="5400000" algn="t" rotWithShape="0">
              <a:prstClr val="black">
                <a:alpha val="30000"/>
              </a:prstClr>
            </a:outerShdw>
          </a:effectLst>
        </p:spPr>
        <p:txBody>
          <a:bodyPr/>
          <a:lstStyle>
            <a:lvl1pPr algn="ctr">
              <a:defRPr sz="9600" b="1" i="0">
                <a:latin typeface="+mj-lt"/>
                <a:ea typeface="Montserrat Black" charset="0"/>
                <a:cs typeface="Montserrat Black" charset="0"/>
              </a:defRPr>
            </a:lvl1pPr>
          </a:lstStyle>
          <a:p>
            <a:r>
              <a:rPr lang="en-US"/>
              <a:t>Click to edit</a:t>
            </a:r>
          </a:p>
        </p:txBody>
      </p:sp>
      <p:sp>
        <p:nvSpPr>
          <p:cNvPr id="6" name="TextBox 5">
            <a:extLst>
              <a:ext uri="{FF2B5EF4-FFF2-40B4-BE49-F238E27FC236}">
                <a16:creationId xmlns:a16="http://schemas.microsoft.com/office/drawing/2014/main" id="{D73C9AAA-2F3D-6DCA-2436-50767BACFE5F}"/>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995059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48A14BFA-E505-173D-5038-047B79502AE2}"/>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122091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669FE158-9437-EFDB-183B-88E3F19A2CB9}"/>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8180120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extBox 5">
            <a:extLst>
              <a:ext uri="{FF2B5EF4-FFF2-40B4-BE49-F238E27FC236}">
                <a16:creationId xmlns:a16="http://schemas.microsoft.com/office/drawing/2014/main" id="{9A2CC0D4-29FB-E0AA-15A4-E960DBCE0E6A}"/>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371459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579C2611-4C66-7B22-FB09-EB1B985D8EF2}"/>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128147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06375"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78D5385D-F761-5BEF-426D-FC453D3AFFB8}"/>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222862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_Summer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F85C-BA28-3105-6A87-E46ADD0571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516" y="647700"/>
            <a:ext cx="5290016" cy="5499245"/>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4426EB57-4CE9-9E17-1305-36CFDAA28182}"/>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0080068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24E820AC-60D4-A859-ED09-F43828975AD9}"/>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00878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06375"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extBox 2">
            <a:extLst>
              <a:ext uri="{FF2B5EF4-FFF2-40B4-BE49-F238E27FC236}">
                <a16:creationId xmlns:a16="http://schemas.microsoft.com/office/drawing/2014/main" id="{AB1DC153-7F73-CC61-C5A1-10F67EDA266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862007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3D62B8BC-B7B9-839A-5DE2-168D89B9FA33}"/>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717611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extBox 5">
            <a:extLst>
              <a:ext uri="{FF2B5EF4-FFF2-40B4-BE49-F238E27FC236}">
                <a16:creationId xmlns:a16="http://schemas.microsoft.com/office/drawing/2014/main" id="{5999F451-6722-1176-A5E7-A3DA1C491E2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143212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7F2E6987-6D98-862B-EE1F-FF02C6542780}"/>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61903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A4572ED9-F154-0801-825F-53D193D103D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147683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06375"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B3296518-7127-C8CC-1C5F-0FCF7BC790A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3" name="TextBox 2">
            <a:extLst>
              <a:ext uri="{FF2B5EF4-FFF2-40B4-BE49-F238E27FC236}">
                <a16:creationId xmlns:a16="http://schemas.microsoft.com/office/drawing/2014/main" id="{67738739-CDB5-1F2E-221D-82E0A4F5C60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extBox 6">
            <a:extLst>
              <a:ext uri="{FF2B5EF4-FFF2-40B4-BE49-F238E27FC236}">
                <a16:creationId xmlns:a16="http://schemas.microsoft.com/office/drawing/2014/main" id="{9A48BBEB-BAC4-D968-4AF6-95B558510CC1}"/>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_SummerMountain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A13F8-4AB9-6B48-E6F8-8CF1883F1A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32" y="647700"/>
            <a:ext cx="5319065" cy="5524500"/>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F5F98EA7-76AC-7B82-501F-75F18E4B8569}"/>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4995693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41723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1711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04226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43185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21095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15557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51059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7564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60085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72434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_Spring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A13F8-4AB9-6B48-E6F8-8CF1883F1A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32" y="685800"/>
            <a:ext cx="5319065" cy="5461145"/>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777DA779-8F34-1FBF-2870-378A8C0558EC}"/>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42915952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5452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99922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08330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562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Title 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1E55A12D-11E0-437B-89DE-E19CBD7991A6}"/>
              </a:ext>
            </a:extLst>
          </p:cNvPr>
          <p:cNvSpPr>
            <a:spLocks noGrp="1"/>
          </p:cNvSpPr>
          <p:nvPr>
            <p:ph type="title" hasCustomPrompt="1"/>
          </p:nvPr>
        </p:nvSpPr>
        <p:spPr>
          <a:xfrm>
            <a:off x="1418479" y="1686997"/>
            <a:ext cx="10146612" cy="1647411"/>
          </a:xfrm>
          <a:prstGeom prst="rect">
            <a:avLst/>
          </a:prstGeom>
          <a:effectLst/>
        </p:spPr>
        <p:txBody>
          <a:bodyPr>
            <a:normAutofit/>
          </a:bodyPr>
          <a:lstStyle>
            <a:lvl1pPr>
              <a:defRPr sz="10600" b="1" i="0">
                <a:solidFill>
                  <a:schemeClr val="accent1"/>
                </a:solidFill>
                <a:latin typeface="+mj-lt"/>
                <a:ea typeface="Montserrat Black" charset="0"/>
                <a:cs typeface="Montserrat Black" charset="0"/>
              </a:defRPr>
            </a:lvl1pPr>
          </a:lstStyle>
          <a:p>
            <a:r>
              <a:rPr lang="en-US"/>
              <a:t>Agenda</a:t>
            </a:r>
          </a:p>
        </p:txBody>
      </p:sp>
    </p:spTree>
    <p:extLst>
      <p:ext uri="{BB962C8B-B14F-4D97-AF65-F5344CB8AC3E}">
        <p14:creationId xmlns:p14="http://schemas.microsoft.com/office/powerpoint/2010/main" val="861220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Interior_headlin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6" y="437013"/>
            <a:ext cx="11698204" cy="1069057"/>
          </a:xfrm>
        </p:spPr>
        <p:txBody>
          <a:bodyPr anchor="t"/>
          <a:lstStyle>
            <a:lvl1pPr>
              <a:lnSpc>
                <a:spcPts val="3720"/>
              </a:lnSpc>
              <a:defRPr/>
            </a:lvl1pPr>
          </a:lstStyle>
          <a:p>
            <a:r>
              <a:rPr lang="en-US"/>
              <a:t>Headline here</a:t>
            </a:r>
            <a:br>
              <a:rPr lang="en-US"/>
            </a:br>
            <a:r>
              <a:rPr lang="en-US"/>
              <a:t>for two lines</a:t>
            </a:r>
          </a:p>
        </p:txBody>
      </p:sp>
      <p:sp>
        <p:nvSpPr>
          <p:cNvPr id="19" name="Slide Number Placeholder 1">
            <a:extLst>
              <a:ext uri="{FF2B5EF4-FFF2-40B4-BE49-F238E27FC236}">
                <a16:creationId xmlns:a16="http://schemas.microsoft.com/office/drawing/2014/main" id="{AB9FF2FD-31F1-2048-A5E9-4C9B310FDE10}"/>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Tree>
    <p:extLst>
      <p:ext uri="{BB962C8B-B14F-4D97-AF65-F5344CB8AC3E}">
        <p14:creationId xmlns:p14="http://schemas.microsoft.com/office/powerpoint/2010/main" val="36786238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Interior_full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5" y="437013"/>
            <a:ext cx="11490223" cy="1009649"/>
          </a:xfrm>
        </p:spPr>
        <p:txBody>
          <a:bodyPr anchor="t"/>
          <a:lstStyle>
            <a:lvl1pPr>
              <a:lnSpc>
                <a:spcPts val="3720"/>
              </a:lnSpc>
              <a:defRPr/>
            </a:lvl1pPr>
          </a:lstStyle>
          <a:p>
            <a:r>
              <a:rPr lang="en-US"/>
              <a:t>Headline here</a:t>
            </a:r>
            <a:br>
              <a:rPr lang="en-US"/>
            </a:br>
            <a:r>
              <a:rPr lang="en-US"/>
              <a:t>for two lines</a:t>
            </a:r>
          </a:p>
        </p:txBody>
      </p:sp>
      <p:sp>
        <p:nvSpPr>
          <p:cNvPr id="21" name="Slide Number Placeholder 1">
            <a:extLst>
              <a:ext uri="{FF2B5EF4-FFF2-40B4-BE49-F238E27FC236}">
                <a16:creationId xmlns:a16="http://schemas.microsoft.com/office/drawing/2014/main" id="{DEFEC0BA-CF11-8944-B2F7-93D3BF821018}"/>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4" name="Text Placeholder 3">
            <a:extLst>
              <a:ext uri="{FF2B5EF4-FFF2-40B4-BE49-F238E27FC236}">
                <a16:creationId xmlns:a16="http://schemas.microsoft.com/office/drawing/2014/main" id="{A8FE103C-E28F-8E4E-94F4-4B35C6E3040B}"/>
              </a:ext>
            </a:extLst>
          </p:cNvPr>
          <p:cNvSpPr>
            <a:spLocks noGrp="1"/>
          </p:cNvSpPr>
          <p:nvPr>
            <p:ph type="body" sz="quarter" idx="10" hasCustomPrompt="1"/>
          </p:nvPr>
        </p:nvSpPr>
        <p:spPr>
          <a:xfrm>
            <a:off x="493713" y="1587500"/>
            <a:ext cx="11490325" cy="4546600"/>
          </a:xfrm>
        </p:spPr>
        <p:txBody>
          <a:bodyPr>
            <a:normAutofit/>
          </a:bodyPr>
          <a:lstStyle>
            <a:lvl1pPr marL="0" indent="0">
              <a:buNone/>
              <a:defRPr sz="1800"/>
            </a:lvl1pPr>
            <a:lvl3pPr marL="914400" indent="0">
              <a:buNone/>
              <a:defRPr sz="1800"/>
            </a:lvl3pPr>
            <a:lvl4pPr marL="1371600" indent="0">
              <a:buNone/>
              <a:defRPr/>
            </a:lvl4pPr>
            <a:lvl5pPr marL="1828800" indent="0">
              <a:buNone/>
              <a:defRPr/>
            </a:lvl5pPr>
          </a:lstStyle>
          <a:p>
            <a:pPr lvl="0"/>
            <a:r>
              <a:rPr lang="en-US"/>
              <a:t>Body copy here. And here and here.</a:t>
            </a:r>
          </a:p>
        </p:txBody>
      </p:sp>
    </p:spTree>
    <p:extLst>
      <p:ext uri="{BB962C8B-B14F-4D97-AF65-F5344CB8AC3E}">
        <p14:creationId xmlns:p14="http://schemas.microsoft.com/office/powerpoint/2010/main" val="26188663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Background_mountain">
    <p:spTree>
      <p:nvGrpSpPr>
        <p:cNvPr id="1" name=""/>
        <p:cNvGrpSpPr/>
        <p:nvPr/>
      </p:nvGrpSpPr>
      <p:grpSpPr>
        <a:xfrm>
          <a:off x="0" y="0"/>
          <a:ext cx="0" cy="0"/>
          <a:chOff x="0" y="0"/>
          <a:chExt cx="0" cy="0"/>
        </a:xfrm>
      </p:grpSpPr>
      <p:pic>
        <p:nvPicPr>
          <p:cNvPr id="10" name="Picture 9" descr="A close up of a flower&#10;&#10;Description automatically generated with low confidence">
            <a:extLst>
              <a:ext uri="{FF2B5EF4-FFF2-40B4-BE49-F238E27FC236}">
                <a16:creationId xmlns:a16="http://schemas.microsoft.com/office/drawing/2014/main" id="{B25A6EBC-30E6-224E-866F-6F22D7B3DB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CCC6571-05B0-6542-AA45-3B84FE031661}"/>
              </a:ext>
            </a:extLst>
          </p:cNvPr>
          <p:cNvSpPr/>
          <p:nvPr userDrawn="1"/>
        </p:nvSpPr>
        <p:spPr>
          <a:xfrm>
            <a:off x="0" y="6387330"/>
            <a:ext cx="12192000" cy="4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3642ADCE-29A5-7145-853F-C771E910153D}"/>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tx2"/>
                </a:solidFill>
              </a:rPr>
              <a:pPr/>
              <a:t>‹#›</a:t>
            </a:fld>
            <a:endParaRPr lang="en-US">
              <a:solidFill>
                <a:schemeClr val="tx2"/>
              </a:solidFill>
            </a:endParaRPr>
          </a:p>
        </p:txBody>
      </p:sp>
      <p:pic>
        <p:nvPicPr>
          <p:cNvPr id="14" name="Picture 13">
            <a:extLst>
              <a:ext uri="{FF2B5EF4-FFF2-40B4-BE49-F238E27FC236}">
                <a16:creationId xmlns:a16="http://schemas.microsoft.com/office/drawing/2014/main" id="{DDBDA294-6794-614E-A86D-C3F24E6D28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9563" y="6400083"/>
            <a:ext cx="1946487" cy="417105"/>
          </a:xfrm>
          <a:prstGeom prst="rect">
            <a:avLst/>
          </a:prstGeom>
        </p:spPr>
      </p:pic>
      <p:sp>
        <p:nvSpPr>
          <p:cNvPr id="13" name="Rectangle 12">
            <a:extLst>
              <a:ext uri="{FF2B5EF4-FFF2-40B4-BE49-F238E27FC236}">
                <a16:creationId xmlns:a16="http://schemas.microsoft.com/office/drawing/2014/main" id="{064F2264-6A53-DD4D-9218-93092F498D5D}"/>
              </a:ext>
            </a:extLst>
          </p:cNvPr>
          <p:cNvSpPr/>
          <p:nvPr userDrawn="1"/>
        </p:nvSpPr>
        <p:spPr>
          <a:xfrm>
            <a:off x="305244" y="6549986"/>
            <a:ext cx="1625766" cy="200055"/>
          </a:xfrm>
          <a:prstGeom prst="rect">
            <a:avLst/>
          </a:prstGeom>
        </p:spPr>
        <p:txBody>
          <a:bodyPr wrap="none">
            <a:spAutoFit/>
          </a:bodyPr>
          <a:lstStyle/>
          <a:p>
            <a:r>
              <a:rPr lang="en-US" sz="700">
                <a:solidFill>
                  <a:schemeClr val="tx2"/>
                </a:solidFill>
                <a:latin typeface="Arial" panose="020B0604020202020204" pitchFamily="34" charset="0"/>
                <a:cs typeface="Arial" panose="020B0604020202020204" pitchFamily="34" charset="0"/>
              </a:rPr>
              <a:t>© 2022 Waystar. All rights reserved.</a:t>
            </a:r>
          </a:p>
        </p:txBody>
      </p:sp>
    </p:spTree>
    <p:extLst>
      <p:ext uri="{BB962C8B-B14F-4D97-AF65-F5344CB8AC3E}">
        <p14:creationId xmlns:p14="http://schemas.microsoft.com/office/powerpoint/2010/main" val="24066856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Interior_Blank">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29EAC474-4AF2-94CE-73A5-98D92CE2FB82}"/>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Tree>
    <p:extLst>
      <p:ext uri="{BB962C8B-B14F-4D97-AF65-F5344CB8AC3E}">
        <p14:creationId xmlns:p14="http://schemas.microsoft.com/office/powerpoint/2010/main" val="25467157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Title_SummerMountai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D342F7-AD90-78BC-D48A-7520D1833B84}"/>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
        <p:nvSpPr>
          <p:cNvPr id="30" name="Text Placeholder 29">
            <a:extLst>
              <a:ext uri="{FF2B5EF4-FFF2-40B4-BE49-F238E27FC236}">
                <a16:creationId xmlns:a16="http://schemas.microsoft.com/office/drawing/2014/main" id="{665CF727-7AA2-F425-0F4C-5C020F72E92C}"/>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7" name="Text Placeholder 6">
            <a:extLst>
              <a:ext uri="{FF2B5EF4-FFF2-40B4-BE49-F238E27FC236}">
                <a16:creationId xmlns:a16="http://schemas.microsoft.com/office/drawing/2014/main" id="{138238D7-3E55-824A-9840-CE549669526B}"/>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59115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DuotoneMounta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C24DF442-B0C8-30DA-4D00-CB8B997F24F7}"/>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4" name="Picture 3" descr="Text, logo&#10;&#10;Description automatically generated">
            <a:extLst>
              <a:ext uri="{FF2B5EF4-FFF2-40B4-BE49-F238E27FC236}">
                <a16:creationId xmlns:a16="http://schemas.microsoft.com/office/drawing/2014/main" id="{6F2C88EA-BB7E-645C-1CB9-A7CBB6AC29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7" name="Text Placeholder 27">
            <a:extLst>
              <a:ext uri="{FF2B5EF4-FFF2-40B4-BE49-F238E27FC236}">
                <a16:creationId xmlns:a16="http://schemas.microsoft.com/office/drawing/2014/main" id="{3A266727-B3F4-4F82-04D4-4C89A5E7CE08}"/>
              </a:ext>
            </a:extLst>
          </p:cNvPr>
          <p:cNvSpPr>
            <a:spLocks noGrp="1"/>
          </p:cNvSpPr>
          <p:nvPr>
            <p:ph type="body" sz="quarter" idx="13" hasCustomPrompt="1"/>
          </p:nvPr>
        </p:nvSpPr>
        <p:spPr>
          <a:xfrm>
            <a:off x="749300" y="2405350"/>
            <a:ext cx="6802437" cy="446088"/>
          </a:xfrm>
          <a:prstGeom prst="rect">
            <a:avLst/>
          </a:prstGeom>
        </p:spPr>
        <p:txBody>
          <a:bodyPr/>
          <a:lstStyle>
            <a:lvl1pPr marL="0" indent="0">
              <a:buNone/>
              <a:defRPr sz="2000" b="1" i="0" spc="300">
                <a:solidFill>
                  <a:schemeClr val="accent1"/>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9" name="Text Placeholder 29">
            <a:extLst>
              <a:ext uri="{FF2B5EF4-FFF2-40B4-BE49-F238E27FC236}">
                <a16:creationId xmlns:a16="http://schemas.microsoft.com/office/drawing/2014/main" id="{3156CB0F-A053-2790-A7C6-17E923AC105B}"/>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11" name="Text Placeholder 6">
            <a:extLst>
              <a:ext uri="{FF2B5EF4-FFF2-40B4-BE49-F238E27FC236}">
                <a16:creationId xmlns:a16="http://schemas.microsoft.com/office/drawing/2014/main" id="{723C0E5D-22B7-7528-E699-D579EAEA6CFF}"/>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3291119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_SpringMountain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A13F8-4AB9-6B48-E6F8-8CF1883F1A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32" y="685800"/>
            <a:ext cx="5319065" cy="5524500"/>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4B31BE5D-8D3F-F6BF-8AB6-A97200606096}"/>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314530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_Summer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F85C-BA28-3105-6A87-E46ADD0571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516" y="647700"/>
            <a:ext cx="5290016" cy="5499245"/>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4426EB57-4CE9-9E17-1305-36CFDAA28182}"/>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008006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_SummerMountain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A13F8-4AB9-6B48-E6F8-8CF1883F1A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32" y="647700"/>
            <a:ext cx="5319065" cy="5524500"/>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F5F98EA7-76AC-7B82-501F-75F18E4B8569}"/>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499569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_Spring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A13F8-4AB9-6B48-E6F8-8CF1883F1A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32" y="685800"/>
            <a:ext cx="5319065" cy="5461145"/>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777DA779-8F34-1FBF-2870-378A8C0558EC}"/>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4291595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_SpringMountain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A13F8-4AB9-6B48-E6F8-8CF1883F1A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32" y="685800"/>
            <a:ext cx="5319065" cy="5524500"/>
          </a:xfrm>
          <a:prstGeom prst="rect">
            <a:avLst/>
          </a:prstGeom>
        </p:spPr>
      </p:pic>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7449131" y="2582933"/>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93225"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
        <p:nvSpPr>
          <p:cNvPr id="6" name="TextBox 5">
            <a:extLst>
              <a:ext uri="{FF2B5EF4-FFF2-40B4-BE49-F238E27FC236}">
                <a16:creationId xmlns:a16="http://schemas.microsoft.com/office/drawing/2014/main" id="{4B31BE5D-8D3F-F6BF-8AB6-A97200606096}"/>
              </a:ext>
            </a:extLst>
          </p:cNvPr>
          <p:cNvSpPr txBox="1"/>
          <p:nvPr userDrawn="1"/>
        </p:nvSpPr>
        <p:spPr>
          <a:xfrm rot="16200000">
            <a:off x="10986333" y="5211347"/>
            <a:ext cx="159717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31453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_Yellow">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1" cy="6858000"/>
          </a:xfrm>
          <a:prstGeom prst="rect">
            <a:avLst/>
          </a:prstGeom>
        </p:spPr>
      </p:pic>
      <p:sp>
        <p:nvSpPr>
          <p:cNvPr id="13" name="Text Placeholder 12">
            <a:extLst>
              <a:ext uri="{FF2B5EF4-FFF2-40B4-BE49-F238E27FC236}">
                <a16:creationId xmlns:a16="http://schemas.microsoft.com/office/drawing/2014/main" id="{8D4FA795-95FE-336B-4018-3C8E6FA1B95C}"/>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pic>
        <p:nvPicPr>
          <p:cNvPr id="2" name="Picture 1">
            <a:extLst>
              <a:ext uri="{FF2B5EF4-FFF2-40B4-BE49-F238E27FC236}">
                <a16:creationId xmlns:a16="http://schemas.microsoft.com/office/drawing/2014/main" id="{CFBF43C3-1D8D-FD13-61C2-5A236A1F7B0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Tree>
    <p:extLst>
      <p:ext uri="{BB962C8B-B14F-4D97-AF65-F5344CB8AC3E}">
        <p14:creationId xmlns:p14="http://schemas.microsoft.com/office/powerpoint/2010/main" val="725521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Oran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E294D05-097C-1DCA-E1D3-E56DC6DEC6B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4" name="Text Placeholder 12">
            <a:extLst>
              <a:ext uri="{FF2B5EF4-FFF2-40B4-BE49-F238E27FC236}">
                <a16:creationId xmlns:a16="http://schemas.microsoft.com/office/drawing/2014/main" id="{EDC3017B-5A99-82E3-3C12-814EDC16A7C2}"/>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1856312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_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464D5F2E-A16E-81B9-8DDA-666763E1218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4" name="Text Placeholder 12">
            <a:extLst>
              <a:ext uri="{FF2B5EF4-FFF2-40B4-BE49-F238E27FC236}">
                <a16:creationId xmlns:a16="http://schemas.microsoft.com/office/drawing/2014/main" id="{3CDF295D-9E23-E42F-4CC7-90C6EE8C4DAB}"/>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2221491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5E907CFD-6FBB-A2D2-DE9C-CAFA04C97998}"/>
              </a:ext>
            </a:extLst>
          </p:cNvPr>
          <p:cNvSpPr/>
          <p:nvPr userDrawn="1"/>
        </p:nvSpPr>
        <p:spPr>
          <a:xfrm>
            <a:off x="1" y="2537460"/>
            <a:ext cx="12191999" cy="4320539"/>
          </a:xfrm>
          <a:prstGeom prst="rect">
            <a:avLst/>
          </a:prstGeom>
          <a:gradFill flip="none" rotWithShape="1">
            <a:gsLst>
              <a:gs pos="0">
                <a:schemeClr val="bg1">
                  <a:lumMod val="10000"/>
                  <a:alpha val="84116"/>
                </a:schemeClr>
              </a:gs>
              <a:gs pos="22000">
                <a:schemeClr val="bg1">
                  <a:lumMod val="50000"/>
                  <a:alpha val="18000"/>
                </a:schemeClr>
              </a:gs>
              <a:gs pos="55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pic>
        <p:nvPicPr>
          <p:cNvPr id="2" name="Picture 1">
            <a:extLst>
              <a:ext uri="{FF2B5EF4-FFF2-40B4-BE49-F238E27FC236}">
                <a16:creationId xmlns:a16="http://schemas.microsoft.com/office/drawing/2014/main" id="{EFDA1588-3286-7F45-1712-DAE86C08EE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4" name="Text Placeholder 12">
            <a:extLst>
              <a:ext uri="{FF2B5EF4-FFF2-40B4-BE49-F238E27FC236}">
                <a16:creationId xmlns:a16="http://schemas.microsoft.com/office/drawing/2014/main" id="{0F44E7D2-275D-EC18-C31A-9AD45AAB8BC8}"/>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1327970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5E907CFD-6FBB-A2D2-DE9C-CAFA04C97998}"/>
              </a:ext>
            </a:extLst>
          </p:cNvPr>
          <p:cNvSpPr/>
          <p:nvPr userDrawn="1"/>
        </p:nvSpPr>
        <p:spPr>
          <a:xfrm>
            <a:off x="1" y="2537460"/>
            <a:ext cx="12191999" cy="4320539"/>
          </a:xfrm>
          <a:prstGeom prst="rect">
            <a:avLst/>
          </a:prstGeom>
          <a:gradFill flip="none" rotWithShape="1">
            <a:gsLst>
              <a:gs pos="0">
                <a:schemeClr val="bg1">
                  <a:lumMod val="10000"/>
                  <a:alpha val="84116"/>
                </a:schemeClr>
              </a:gs>
              <a:gs pos="22000">
                <a:schemeClr val="bg1">
                  <a:lumMod val="50000"/>
                  <a:alpha val="18000"/>
                </a:schemeClr>
              </a:gs>
              <a:gs pos="55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FDA1588-3286-7F45-1712-DAE86C08EE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4" name="Text Placeholder 12">
            <a:extLst>
              <a:ext uri="{FF2B5EF4-FFF2-40B4-BE49-F238E27FC236}">
                <a16:creationId xmlns:a16="http://schemas.microsoft.com/office/drawing/2014/main" id="{0F44E7D2-275D-EC18-C31A-9AD45AAB8BC8}"/>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132797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Summer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973DC-B921-31AC-37B3-C88ED499F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1" y="0"/>
            <a:ext cx="12202391" cy="6863845"/>
          </a:xfrm>
          <a:prstGeom prst="rect">
            <a:avLst/>
          </a:prstGeom>
        </p:spPr>
      </p:pic>
      <p:sp>
        <p:nvSpPr>
          <p:cNvPr id="4" name="Rectangle 3">
            <a:extLst>
              <a:ext uri="{FF2B5EF4-FFF2-40B4-BE49-F238E27FC236}">
                <a16:creationId xmlns:a16="http://schemas.microsoft.com/office/drawing/2014/main" id="{FF0DFE98-5BC9-4417-281A-ED702F1A6271}"/>
              </a:ext>
            </a:extLst>
          </p:cNvPr>
          <p:cNvSpPr/>
          <p:nvPr userDrawn="1"/>
        </p:nvSpPr>
        <p:spPr>
          <a:xfrm>
            <a:off x="0" y="0"/>
            <a:ext cx="12192000" cy="6858000"/>
          </a:xfrm>
          <a:prstGeom prst="rect">
            <a:avLst/>
          </a:prstGeom>
          <a:gradFill flip="none" rotWithShape="1">
            <a:gsLst>
              <a:gs pos="16000">
                <a:schemeClr val="bg1">
                  <a:lumMod val="10000"/>
                  <a:alpha val="79000"/>
                </a:schemeClr>
              </a:gs>
              <a:gs pos="31000">
                <a:schemeClr val="bg1">
                  <a:lumMod val="50000"/>
                  <a:alpha val="24000"/>
                </a:schemeClr>
              </a:gs>
              <a:gs pos="55000">
                <a:schemeClr val="bg2">
                  <a:alpha val="0"/>
                </a:schemeClr>
              </a:gs>
            </a:gsLst>
            <a:lin ang="189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28" name="Text Placeholder 27">
            <a:extLst>
              <a:ext uri="{FF2B5EF4-FFF2-40B4-BE49-F238E27FC236}">
                <a16:creationId xmlns:a16="http://schemas.microsoft.com/office/drawing/2014/main" id="{8A89F887-F80D-0F35-8701-86910613C2A3}"/>
              </a:ext>
            </a:extLst>
          </p:cNvPr>
          <p:cNvSpPr>
            <a:spLocks noGrp="1"/>
          </p:cNvSpPr>
          <p:nvPr>
            <p:ph type="body" sz="quarter" idx="13" hasCustomPrompt="1"/>
          </p:nvPr>
        </p:nvSpPr>
        <p:spPr>
          <a:xfrm>
            <a:off x="749300" y="2405350"/>
            <a:ext cx="6802437" cy="446088"/>
          </a:xfrm>
          <a:prstGeom prst="rect">
            <a:avLst/>
          </a:prstGeom>
        </p:spPr>
        <p:txBody>
          <a:bodyPr/>
          <a:lstStyle>
            <a:lvl1pPr marL="0" indent="0">
              <a:buNone/>
              <a:defRPr sz="2000" b="1" i="0" spc="300">
                <a:solidFill>
                  <a:schemeClr val="accent1"/>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30" name="Text Placeholder 29">
            <a:extLst>
              <a:ext uri="{FF2B5EF4-FFF2-40B4-BE49-F238E27FC236}">
                <a16:creationId xmlns:a16="http://schemas.microsoft.com/office/drawing/2014/main" id="{665CF727-7AA2-F425-0F4C-5C020F72E92C}"/>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7" name="Text Placeholder 6">
            <a:extLst>
              <a:ext uri="{FF2B5EF4-FFF2-40B4-BE49-F238E27FC236}">
                <a16:creationId xmlns:a16="http://schemas.microsoft.com/office/drawing/2014/main" id="{138238D7-3E55-824A-9840-CE549669526B}"/>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200659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_Te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68F6999B-A4E3-B8B0-10DE-6AAC5F8F135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3" name="Text Placeholder 12">
            <a:extLst>
              <a:ext uri="{FF2B5EF4-FFF2-40B4-BE49-F238E27FC236}">
                <a16:creationId xmlns:a16="http://schemas.microsoft.com/office/drawing/2014/main" id="{4385B782-E09F-8215-797A-A929ACFDB95C}"/>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1101267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9C3573B2-C352-295A-AF35-5899BFCEE8F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3" name="Text Placeholder 12">
            <a:extLst>
              <a:ext uri="{FF2B5EF4-FFF2-40B4-BE49-F238E27FC236}">
                <a16:creationId xmlns:a16="http://schemas.microsoft.com/office/drawing/2014/main" id="{5CC1062F-BB87-E6BD-9AF3-8E7C103216E9}"/>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4154765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Gre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70DC34B6-9470-57D3-658C-D1D7E949A5E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52479" y="5840730"/>
            <a:ext cx="3213592" cy="696278"/>
          </a:xfrm>
          <a:prstGeom prst="rect">
            <a:avLst/>
          </a:prstGeom>
        </p:spPr>
      </p:pic>
      <p:sp>
        <p:nvSpPr>
          <p:cNvPr id="3" name="Text Placeholder 12">
            <a:extLst>
              <a:ext uri="{FF2B5EF4-FFF2-40B4-BE49-F238E27FC236}">
                <a16:creationId xmlns:a16="http://schemas.microsoft.com/office/drawing/2014/main" id="{9D8E60AF-1F69-A856-96A8-DFDA013541AF}"/>
              </a:ext>
            </a:extLst>
          </p:cNvPr>
          <p:cNvSpPr>
            <a:spLocks noGrp="1"/>
          </p:cNvSpPr>
          <p:nvPr>
            <p:ph type="body" sz="quarter" idx="10" hasCustomPrompt="1"/>
          </p:nvPr>
        </p:nvSpPr>
        <p:spPr>
          <a:xfrm>
            <a:off x="1647333" y="2952453"/>
            <a:ext cx="8897332" cy="953093"/>
          </a:xfrm>
          <a:prstGeom prst="rect">
            <a:avLst/>
          </a:prstGeom>
        </p:spPr>
        <p:txBody>
          <a:bodyPr/>
          <a:lstStyle>
            <a:lvl1pPr marL="0" indent="0" algn="ctr">
              <a:buNone/>
              <a:defRPr sz="6000" b="1" i="0">
                <a:solidFill>
                  <a:schemeClr val="bg2"/>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273051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Light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604E2-99DC-E830-72D3-7ABFD5D3DDD2}"/>
              </a:ext>
            </a:extLst>
          </p:cNvPr>
          <p:cNvSpPr/>
          <p:nvPr userDrawn="1"/>
        </p:nvSpPr>
        <p:spPr>
          <a:xfrm>
            <a:off x="0" y="0"/>
            <a:ext cx="12192000" cy="6858000"/>
          </a:xfrm>
          <a:prstGeom prst="rect">
            <a:avLst/>
          </a:prstGeom>
          <a:solidFill>
            <a:srgbClr val="FF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pic>
        <p:nvPicPr>
          <p:cNvPr id="6" name="Picture 5">
            <a:extLst>
              <a:ext uri="{FF2B5EF4-FFF2-40B4-BE49-F238E27FC236}">
                <a16:creationId xmlns:a16="http://schemas.microsoft.com/office/drawing/2014/main" id="{8AAF31BF-4A81-447D-8A2F-B53161D21B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52479" y="5836233"/>
            <a:ext cx="3223509" cy="689520"/>
          </a:xfrm>
          <a:prstGeom prst="rect">
            <a:avLst/>
          </a:prstGeom>
        </p:spPr>
      </p:pic>
      <p:sp>
        <p:nvSpPr>
          <p:cNvPr id="3" name="Text Placeholder 12">
            <a:extLst>
              <a:ext uri="{FF2B5EF4-FFF2-40B4-BE49-F238E27FC236}">
                <a16:creationId xmlns:a16="http://schemas.microsoft.com/office/drawing/2014/main" id="{9D8E60AF-1F69-A856-96A8-DFDA013541AF}"/>
              </a:ext>
            </a:extLst>
          </p:cNvPr>
          <p:cNvSpPr>
            <a:spLocks noGrp="1"/>
          </p:cNvSpPr>
          <p:nvPr>
            <p:ph type="body" sz="quarter" idx="10" hasCustomPrompt="1"/>
          </p:nvPr>
        </p:nvSpPr>
        <p:spPr>
          <a:xfrm>
            <a:off x="1647333" y="3015466"/>
            <a:ext cx="8897332" cy="827067"/>
          </a:xfrm>
          <a:prstGeom prst="rect">
            <a:avLst/>
          </a:prstGeom>
        </p:spPr>
        <p:txBody>
          <a:bodyPr/>
          <a:lstStyle>
            <a:lvl1pPr marL="0" indent="0" algn="ctr">
              <a:buNone/>
              <a:defRPr sz="6000" b="1" i="0">
                <a:solidFill>
                  <a:schemeClr val="accent1"/>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1592121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Light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604E2-99DC-E830-72D3-7ABFD5D3DDD2}"/>
              </a:ext>
            </a:extLst>
          </p:cNvPr>
          <p:cNvSpPr/>
          <p:nvPr userDrawn="1"/>
        </p:nvSpPr>
        <p:spPr>
          <a:xfrm>
            <a:off x="0" y="0"/>
            <a:ext cx="12192000" cy="6858000"/>
          </a:xfrm>
          <a:prstGeom prst="rect">
            <a:avLst/>
          </a:prstGeom>
          <a:solidFill>
            <a:srgbClr val="FF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a:extLst>
              <a:ext uri="{FF2B5EF4-FFF2-40B4-BE49-F238E27FC236}">
                <a16:creationId xmlns:a16="http://schemas.microsoft.com/office/drawing/2014/main" id="{8AAF31BF-4A81-447D-8A2F-B53161D21B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52479" y="5836233"/>
            <a:ext cx="3223509" cy="689520"/>
          </a:xfrm>
          <a:prstGeom prst="rect">
            <a:avLst/>
          </a:prstGeom>
        </p:spPr>
      </p:pic>
      <p:sp>
        <p:nvSpPr>
          <p:cNvPr id="3" name="Text Placeholder 12">
            <a:extLst>
              <a:ext uri="{FF2B5EF4-FFF2-40B4-BE49-F238E27FC236}">
                <a16:creationId xmlns:a16="http://schemas.microsoft.com/office/drawing/2014/main" id="{9D8E60AF-1F69-A856-96A8-DFDA013541AF}"/>
              </a:ext>
            </a:extLst>
          </p:cNvPr>
          <p:cNvSpPr>
            <a:spLocks noGrp="1"/>
          </p:cNvSpPr>
          <p:nvPr>
            <p:ph type="body" sz="quarter" idx="10" hasCustomPrompt="1"/>
          </p:nvPr>
        </p:nvSpPr>
        <p:spPr>
          <a:xfrm>
            <a:off x="1647333" y="3015466"/>
            <a:ext cx="8897332" cy="827067"/>
          </a:xfrm>
          <a:prstGeom prst="rect">
            <a:avLst/>
          </a:prstGeom>
        </p:spPr>
        <p:txBody>
          <a:bodyPr/>
          <a:lstStyle>
            <a:lvl1pPr marL="0" indent="0" algn="ctr">
              <a:buNone/>
              <a:defRPr sz="6000" b="1" i="0">
                <a:solidFill>
                  <a:schemeClr val="accent1"/>
                </a:solidFill>
                <a:latin typeface="Montserrat" pitchFamily="2" charset="77"/>
              </a:defRPr>
            </a:lvl1pPr>
          </a:lstStyle>
          <a:p>
            <a:pPr lvl="0"/>
            <a:r>
              <a:rPr lang="en-US"/>
              <a:t>Divider slide title</a:t>
            </a:r>
          </a:p>
        </p:txBody>
      </p:sp>
    </p:spTree>
    <p:extLst>
      <p:ext uri="{BB962C8B-B14F-4D97-AF65-F5344CB8AC3E}">
        <p14:creationId xmlns:p14="http://schemas.microsoft.com/office/powerpoint/2010/main" val="159212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ior_Blank">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2" name="TextBox 1">
            <a:extLst>
              <a:ext uri="{FF2B5EF4-FFF2-40B4-BE49-F238E27FC236}">
                <a16:creationId xmlns:a16="http://schemas.microsoft.com/office/drawing/2014/main" id="{E97FA077-C52C-1C2B-A718-5A051EC7EB06}"/>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Title 4">
            <a:extLst>
              <a:ext uri="{FF2B5EF4-FFF2-40B4-BE49-F238E27FC236}">
                <a16:creationId xmlns:a16="http://schemas.microsoft.com/office/drawing/2014/main" id="{29EAC474-4AF2-94CE-73A5-98D92CE2FB82}"/>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Tree>
    <p:extLst>
      <p:ext uri="{BB962C8B-B14F-4D97-AF65-F5344CB8AC3E}">
        <p14:creationId xmlns:p14="http://schemas.microsoft.com/office/powerpoint/2010/main" val="4216169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_CenterAligne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3F82206D-6323-504B-F50F-C7B01338F95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95780BDE-FF89-7D91-7644-55D0283B1293}"/>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60C953A2-12D3-718D-8D7E-BFBA57B6DAA2}"/>
              </a:ext>
            </a:extLst>
          </p:cNvPr>
          <p:cNvSpPr>
            <a:spLocks noGrp="1"/>
          </p:cNvSpPr>
          <p:nvPr>
            <p:ph type="body" sz="quarter" idx="10" hasCustomPrompt="1"/>
          </p:nvPr>
        </p:nvSpPr>
        <p:spPr>
          <a:xfrm>
            <a:off x="664280" y="571927"/>
            <a:ext cx="10853738" cy="446088"/>
          </a:xfrm>
          <a:prstGeom prst="rect">
            <a:avLst/>
          </a:prstGeom>
        </p:spPr>
        <p:txBody>
          <a:bodyPr/>
          <a:lstStyle>
            <a:lvl1pPr marL="0" indent="0" algn="ctr">
              <a:buNone/>
              <a:defRPr sz="1800" b="1" spc="300">
                <a:solidFill>
                  <a:schemeClr val="accent1"/>
                </a:solidFill>
                <a:latin typeface="Montserrat" pitchFamily="2" charset="77"/>
              </a:defRPr>
            </a:lvl1pPr>
          </a:lstStyle>
          <a:p>
            <a:pPr lvl="0"/>
            <a:r>
              <a:rPr lang="en-US"/>
              <a:t>EYEBROW GOES HERE</a:t>
            </a:r>
          </a:p>
        </p:txBody>
      </p:sp>
      <p:sp>
        <p:nvSpPr>
          <p:cNvPr id="13" name="Text Placeholder 12">
            <a:extLst>
              <a:ext uri="{FF2B5EF4-FFF2-40B4-BE49-F238E27FC236}">
                <a16:creationId xmlns:a16="http://schemas.microsoft.com/office/drawing/2014/main" id="{B2CCCECF-8EA6-797E-344D-72F2DD633AD3}"/>
              </a:ext>
            </a:extLst>
          </p:cNvPr>
          <p:cNvSpPr>
            <a:spLocks noGrp="1"/>
          </p:cNvSpPr>
          <p:nvPr>
            <p:ph type="body" sz="quarter" idx="11" hasCustomPrompt="1"/>
          </p:nvPr>
        </p:nvSpPr>
        <p:spPr>
          <a:xfrm>
            <a:off x="0" y="1018015"/>
            <a:ext cx="12192000" cy="516845"/>
          </a:xfrm>
          <a:prstGeom prst="rect">
            <a:avLst/>
          </a:prstGeom>
        </p:spPr>
        <p:txBody>
          <a:bodyPr/>
          <a:lstStyle>
            <a:lvl1pPr marL="0" indent="0" algn="ctr">
              <a:buNone/>
              <a:defRPr sz="3600" b="1">
                <a:latin typeface="Montserrat" pitchFamily="2" charset="77"/>
              </a:defRPr>
            </a:lvl1pPr>
          </a:lstStyle>
          <a:p>
            <a:pPr lvl="0"/>
            <a:r>
              <a:rPr lang="en-US" sz="3600" b="1">
                <a:latin typeface="Montserrat" pitchFamily="2" charset="77"/>
              </a:rPr>
              <a:t>Headline goes here</a:t>
            </a:r>
            <a:endParaRPr lang="en-US"/>
          </a:p>
        </p:txBody>
      </p:sp>
      <p:sp>
        <p:nvSpPr>
          <p:cNvPr id="16" name="Text Placeholder 15">
            <a:extLst>
              <a:ext uri="{FF2B5EF4-FFF2-40B4-BE49-F238E27FC236}">
                <a16:creationId xmlns:a16="http://schemas.microsoft.com/office/drawing/2014/main" id="{12DED5AD-6CB0-A959-7421-0B2F98BA4FA3}"/>
              </a:ext>
            </a:extLst>
          </p:cNvPr>
          <p:cNvSpPr>
            <a:spLocks noGrp="1"/>
          </p:cNvSpPr>
          <p:nvPr>
            <p:ph type="body" sz="quarter" idx="12" hasCustomPrompt="1"/>
          </p:nvPr>
        </p:nvSpPr>
        <p:spPr>
          <a:xfrm>
            <a:off x="1128713" y="1635301"/>
            <a:ext cx="9901237" cy="330200"/>
          </a:xfrm>
          <a:prstGeom prst="rect">
            <a:avLst/>
          </a:prstGeom>
        </p:spPr>
        <p:txBody>
          <a:bodyPr/>
          <a:lstStyle>
            <a:lvl1pPr marL="0" indent="0" algn="ctr">
              <a:buNone/>
              <a:defRPr sz="1800" b="0" i="0">
                <a:latin typeface="Montserrat"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Optional: Include a so-what</a:t>
            </a:r>
            <a:r>
              <a:rPr kumimoji="0" lang="en-US" sz="1800" b="0" i="0" u="none" strike="noStrike" kern="1200" cap="none" spc="0" normalizeH="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 statement here</a:t>
            </a:r>
            <a:endPar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endParaRPr>
          </a:p>
        </p:txBody>
      </p:sp>
    </p:spTree>
    <p:extLst>
      <p:ext uri="{BB962C8B-B14F-4D97-AF65-F5344CB8AC3E}">
        <p14:creationId xmlns:p14="http://schemas.microsoft.com/office/powerpoint/2010/main" val="3848817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_CenterAligned_w/Copy">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3F82206D-6323-504B-F50F-C7B01338F95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95780BDE-FF89-7D91-7644-55D0283B1293}"/>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60C953A2-12D3-718D-8D7E-BFBA57B6DAA2}"/>
              </a:ext>
            </a:extLst>
          </p:cNvPr>
          <p:cNvSpPr>
            <a:spLocks noGrp="1"/>
          </p:cNvSpPr>
          <p:nvPr>
            <p:ph type="body" sz="quarter" idx="10" hasCustomPrompt="1"/>
          </p:nvPr>
        </p:nvSpPr>
        <p:spPr>
          <a:xfrm>
            <a:off x="664280" y="571927"/>
            <a:ext cx="10853738" cy="446088"/>
          </a:xfrm>
          <a:prstGeom prst="rect">
            <a:avLst/>
          </a:prstGeom>
        </p:spPr>
        <p:txBody>
          <a:bodyPr/>
          <a:lstStyle>
            <a:lvl1pPr marL="0" indent="0" algn="ctr">
              <a:buNone/>
              <a:defRPr sz="1800" b="1" spc="300">
                <a:solidFill>
                  <a:schemeClr val="accent1"/>
                </a:solidFill>
                <a:latin typeface="Montserrat" pitchFamily="2" charset="77"/>
              </a:defRPr>
            </a:lvl1pPr>
          </a:lstStyle>
          <a:p>
            <a:pPr lvl="0"/>
            <a:r>
              <a:rPr lang="en-US"/>
              <a:t>EYEBROW GOES HERE</a:t>
            </a:r>
          </a:p>
        </p:txBody>
      </p:sp>
      <p:sp>
        <p:nvSpPr>
          <p:cNvPr id="13" name="Text Placeholder 12">
            <a:extLst>
              <a:ext uri="{FF2B5EF4-FFF2-40B4-BE49-F238E27FC236}">
                <a16:creationId xmlns:a16="http://schemas.microsoft.com/office/drawing/2014/main" id="{B2CCCECF-8EA6-797E-344D-72F2DD633AD3}"/>
              </a:ext>
            </a:extLst>
          </p:cNvPr>
          <p:cNvSpPr>
            <a:spLocks noGrp="1"/>
          </p:cNvSpPr>
          <p:nvPr>
            <p:ph type="body" sz="quarter" idx="11" hasCustomPrompt="1"/>
          </p:nvPr>
        </p:nvSpPr>
        <p:spPr>
          <a:xfrm>
            <a:off x="0" y="1018015"/>
            <a:ext cx="12192000" cy="516845"/>
          </a:xfrm>
          <a:prstGeom prst="rect">
            <a:avLst/>
          </a:prstGeom>
        </p:spPr>
        <p:txBody>
          <a:bodyPr/>
          <a:lstStyle>
            <a:lvl1pPr marL="0" indent="0" algn="ctr">
              <a:buNone/>
              <a:defRPr sz="3600" b="1">
                <a:latin typeface="Montserrat" pitchFamily="2" charset="77"/>
              </a:defRPr>
            </a:lvl1pPr>
          </a:lstStyle>
          <a:p>
            <a:pPr lvl="0"/>
            <a:r>
              <a:rPr lang="en-US" sz="3600" b="1">
                <a:latin typeface="Montserrat" pitchFamily="2" charset="77"/>
              </a:rPr>
              <a:t>Headline goes here</a:t>
            </a:r>
            <a:endParaRPr lang="en-US"/>
          </a:p>
        </p:txBody>
      </p:sp>
      <p:sp>
        <p:nvSpPr>
          <p:cNvPr id="16" name="Text Placeholder 15">
            <a:extLst>
              <a:ext uri="{FF2B5EF4-FFF2-40B4-BE49-F238E27FC236}">
                <a16:creationId xmlns:a16="http://schemas.microsoft.com/office/drawing/2014/main" id="{12DED5AD-6CB0-A959-7421-0B2F98BA4FA3}"/>
              </a:ext>
            </a:extLst>
          </p:cNvPr>
          <p:cNvSpPr>
            <a:spLocks noGrp="1"/>
          </p:cNvSpPr>
          <p:nvPr>
            <p:ph type="body" sz="quarter" idx="12" hasCustomPrompt="1"/>
          </p:nvPr>
        </p:nvSpPr>
        <p:spPr>
          <a:xfrm>
            <a:off x="1128713" y="1635301"/>
            <a:ext cx="9901237" cy="330200"/>
          </a:xfrm>
          <a:prstGeom prst="rect">
            <a:avLst/>
          </a:prstGeom>
        </p:spPr>
        <p:txBody>
          <a:bodyPr/>
          <a:lstStyle>
            <a:lvl1pPr marL="0" indent="0" algn="ctr">
              <a:buNone/>
              <a:defRPr sz="1800" b="0" i="0">
                <a:latin typeface="Montserrat"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Optional: Include a so-what</a:t>
            </a:r>
            <a:r>
              <a:rPr kumimoji="0" lang="en-US" sz="1800" b="0" i="0" u="none" strike="noStrike" kern="1200" cap="none" spc="0" normalizeH="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 statement here</a:t>
            </a:r>
            <a:endPar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8DBA4540-191A-22A9-4F04-A0A925D8188D}"/>
              </a:ext>
            </a:extLst>
          </p:cNvPr>
          <p:cNvSpPr>
            <a:spLocks noGrp="1"/>
          </p:cNvSpPr>
          <p:nvPr>
            <p:ph type="body" sz="quarter" idx="13" hasCustomPrompt="1"/>
          </p:nvPr>
        </p:nvSpPr>
        <p:spPr>
          <a:xfrm>
            <a:off x="1550778" y="2166304"/>
            <a:ext cx="4290339" cy="3779838"/>
          </a:xfrm>
          <a:prstGeom prst="rect">
            <a:avLst/>
          </a:prstGeom>
        </p:spPr>
        <p:txBody>
          <a:bodyPr numCol="1"/>
          <a:lstStyle>
            <a:lvl1pPr marL="0" indent="0">
              <a:buNone/>
              <a:defRPr sz="1400">
                <a:latin typeface="Montserrat" pitchFamily="2" charset="77"/>
              </a:defRPr>
            </a:lvl1pPr>
          </a:lstStyle>
          <a:p>
            <a:pPr lvl="0"/>
            <a:r>
              <a:rPr lang="en-US"/>
              <a:t>Body text can be placed here.</a:t>
            </a:r>
          </a:p>
        </p:txBody>
      </p:sp>
      <p:sp>
        <p:nvSpPr>
          <p:cNvPr id="8" name="Text Placeholder 5">
            <a:extLst>
              <a:ext uri="{FF2B5EF4-FFF2-40B4-BE49-F238E27FC236}">
                <a16:creationId xmlns:a16="http://schemas.microsoft.com/office/drawing/2014/main" id="{41BE709C-FF4E-7B2F-F8AA-A8E9FEBBA279}"/>
              </a:ext>
            </a:extLst>
          </p:cNvPr>
          <p:cNvSpPr>
            <a:spLocks noGrp="1"/>
          </p:cNvSpPr>
          <p:nvPr>
            <p:ph type="body" sz="quarter" idx="14" hasCustomPrompt="1"/>
          </p:nvPr>
        </p:nvSpPr>
        <p:spPr>
          <a:xfrm>
            <a:off x="6183738" y="2166304"/>
            <a:ext cx="4290339" cy="3779838"/>
          </a:xfrm>
          <a:prstGeom prst="rect">
            <a:avLst/>
          </a:prstGeom>
        </p:spPr>
        <p:txBody>
          <a:bodyPr numCol="1"/>
          <a:lstStyle>
            <a:lvl1pPr marL="285750" indent="-285750">
              <a:buClr>
                <a:schemeClr val="accent1"/>
              </a:buClr>
              <a:buFont typeface="Arial" panose="020B0604020202020204" pitchFamily="34" charset="0"/>
              <a:buChar char="•"/>
              <a:defRPr sz="1400">
                <a:latin typeface="Montserrat" pitchFamily="2" charset="77"/>
              </a:defRPr>
            </a:lvl1pPr>
          </a:lstStyle>
          <a:p>
            <a:pPr lvl="0"/>
            <a:r>
              <a:rPr lang="en-US"/>
              <a:t>List of items can be placed here.</a:t>
            </a:r>
          </a:p>
          <a:p>
            <a:pPr lvl="0"/>
            <a:endParaRPr lang="en-US"/>
          </a:p>
          <a:p>
            <a:pPr lvl="0"/>
            <a:endParaRPr lang="en-US"/>
          </a:p>
        </p:txBody>
      </p:sp>
    </p:spTree>
    <p:extLst>
      <p:ext uri="{BB962C8B-B14F-4D97-AF65-F5344CB8AC3E}">
        <p14:creationId xmlns:p14="http://schemas.microsoft.com/office/powerpoint/2010/main" val="3229681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ior_CenterAligne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3F82206D-6323-504B-F50F-C7B01338F95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95780BDE-FF89-7D91-7644-55D0283B1293}"/>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60C953A2-12D3-718D-8D7E-BFBA57B6DAA2}"/>
              </a:ext>
            </a:extLst>
          </p:cNvPr>
          <p:cNvSpPr>
            <a:spLocks noGrp="1"/>
          </p:cNvSpPr>
          <p:nvPr>
            <p:ph type="body" sz="quarter" idx="10" hasCustomPrompt="1"/>
          </p:nvPr>
        </p:nvSpPr>
        <p:spPr>
          <a:xfrm>
            <a:off x="664280" y="571927"/>
            <a:ext cx="10853738" cy="446088"/>
          </a:xfrm>
          <a:prstGeom prst="rect">
            <a:avLst/>
          </a:prstGeom>
        </p:spPr>
        <p:txBody>
          <a:bodyPr/>
          <a:lstStyle>
            <a:lvl1pPr marL="0" indent="0" algn="ctr">
              <a:buNone/>
              <a:defRPr sz="1800" b="1" spc="300">
                <a:solidFill>
                  <a:schemeClr val="accent1"/>
                </a:solidFill>
                <a:latin typeface="Montserrat" pitchFamily="2" charset="77"/>
              </a:defRPr>
            </a:lvl1pPr>
          </a:lstStyle>
          <a:p>
            <a:pPr lvl="0"/>
            <a:r>
              <a:rPr lang="en-US"/>
              <a:t>EYEBROW GOES HERE</a:t>
            </a:r>
          </a:p>
        </p:txBody>
      </p:sp>
      <p:sp>
        <p:nvSpPr>
          <p:cNvPr id="13" name="Text Placeholder 12">
            <a:extLst>
              <a:ext uri="{FF2B5EF4-FFF2-40B4-BE49-F238E27FC236}">
                <a16:creationId xmlns:a16="http://schemas.microsoft.com/office/drawing/2014/main" id="{B2CCCECF-8EA6-797E-344D-72F2DD633AD3}"/>
              </a:ext>
            </a:extLst>
          </p:cNvPr>
          <p:cNvSpPr>
            <a:spLocks noGrp="1"/>
          </p:cNvSpPr>
          <p:nvPr>
            <p:ph type="body" sz="quarter" idx="11" hasCustomPrompt="1"/>
          </p:nvPr>
        </p:nvSpPr>
        <p:spPr>
          <a:xfrm>
            <a:off x="0" y="1018015"/>
            <a:ext cx="12192000" cy="516845"/>
          </a:xfrm>
          <a:prstGeom prst="rect">
            <a:avLst/>
          </a:prstGeom>
        </p:spPr>
        <p:txBody>
          <a:bodyPr/>
          <a:lstStyle>
            <a:lvl1pPr marL="0" indent="0" algn="ctr">
              <a:buNone/>
              <a:defRPr sz="3600" b="1">
                <a:latin typeface="Montserrat" pitchFamily="2" charset="77"/>
              </a:defRPr>
            </a:lvl1pPr>
          </a:lstStyle>
          <a:p>
            <a:pPr lvl="0"/>
            <a:r>
              <a:rPr lang="en-US" sz="3600" b="1">
                <a:latin typeface="Montserrat" pitchFamily="2" charset="77"/>
              </a:rPr>
              <a:t>Headline goes here</a:t>
            </a:r>
            <a:endParaRPr lang="en-US"/>
          </a:p>
        </p:txBody>
      </p:sp>
      <p:sp>
        <p:nvSpPr>
          <p:cNvPr id="16" name="Text Placeholder 15">
            <a:extLst>
              <a:ext uri="{FF2B5EF4-FFF2-40B4-BE49-F238E27FC236}">
                <a16:creationId xmlns:a16="http://schemas.microsoft.com/office/drawing/2014/main" id="{12DED5AD-6CB0-A959-7421-0B2F98BA4FA3}"/>
              </a:ext>
            </a:extLst>
          </p:cNvPr>
          <p:cNvSpPr>
            <a:spLocks noGrp="1"/>
          </p:cNvSpPr>
          <p:nvPr>
            <p:ph type="body" sz="quarter" idx="12" hasCustomPrompt="1"/>
          </p:nvPr>
        </p:nvSpPr>
        <p:spPr>
          <a:xfrm>
            <a:off x="1128713" y="1635301"/>
            <a:ext cx="9901237" cy="330200"/>
          </a:xfrm>
          <a:prstGeom prst="rect">
            <a:avLst/>
          </a:prstGeom>
        </p:spPr>
        <p:txBody>
          <a:bodyPr/>
          <a:lstStyle>
            <a:lvl1pPr marL="0" indent="0" algn="ctr">
              <a:buNone/>
              <a:defRPr sz="1800">
                <a:latin typeface="Montserrat"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Optional: Include a so-what</a:t>
            </a:r>
            <a:r>
              <a:rPr kumimoji="0" lang="en-US" sz="1800" b="0" i="0" u="none" strike="noStrike" kern="1200" cap="none" spc="0" normalizeH="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 statement here</a:t>
            </a:r>
            <a:endPar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endParaRPr>
          </a:p>
        </p:txBody>
      </p:sp>
    </p:spTree>
    <p:extLst>
      <p:ext uri="{BB962C8B-B14F-4D97-AF65-F5344CB8AC3E}">
        <p14:creationId xmlns:p14="http://schemas.microsoft.com/office/powerpoint/2010/main" val="3848817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erior_CenterAligned_w/Copy">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3F82206D-6323-504B-F50F-C7B01338F95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95780BDE-FF89-7D91-7644-55D0283B1293}"/>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60C953A2-12D3-718D-8D7E-BFBA57B6DAA2}"/>
              </a:ext>
            </a:extLst>
          </p:cNvPr>
          <p:cNvSpPr>
            <a:spLocks noGrp="1"/>
          </p:cNvSpPr>
          <p:nvPr>
            <p:ph type="body" sz="quarter" idx="10" hasCustomPrompt="1"/>
          </p:nvPr>
        </p:nvSpPr>
        <p:spPr>
          <a:xfrm>
            <a:off x="664280" y="571927"/>
            <a:ext cx="10853738" cy="446088"/>
          </a:xfrm>
          <a:prstGeom prst="rect">
            <a:avLst/>
          </a:prstGeom>
        </p:spPr>
        <p:txBody>
          <a:bodyPr/>
          <a:lstStyle>
            <a:lvl1pPr marL="0" indent="0" algn="ctr">
              <a:buNone/>
              <a:defRPr sz="1800" b="1" spc="300">
                <a:solidFill>
                  <a:schemeClr val="accent1"/>
                </a:solidFill>
                <a:latin typeface="Montserrat" pitchFamily="2" charset="77"/>
              </a:defRPr>
            </a:lvl1pPr>
          </a:lstStyle>
          <a:p>
            <a:pPr lvl="0"/>
            <a:r>
              <a:rPr lang="en-US"/>
              <a:t>EYEBROW GOES HERE</a:t>
            </a:r>
          </a:p>
        </p:txBody>
      </p:sp>
      <p:sp>
        <p:nvSpPr>
          <p:cNvPr id="13" name="Text Placeholder 12">
            <a:extLst>
              <a:ext uri="{FF2B5EF4-FFF2-40B4-BE49-F238E27FC236}">
                <a16:creationId xmlns:a16="http://schemas.microsoft.com/office/drawing/2014/main" id="{B2CCCECF-8EA6-797E-344D-72F2DD633AD3}"/>
              </a:ext>
            </a:extLst>
          </p:cNvPr>
          <p:cNvSpPr>
            <a:spLocks noGrp="1"/>
          </p:cNvSpPr>
          <p:nvPr>
            <p:ph type="body" sz="quarter" idx="11" hasCustomPrompt="1"/>
          </p:nvPr>
        </p:nvSpPr>
        <p:spPr>
          <a:xfrm>
            <a:off x="0" y="1018015"/>
            <a:ext cx="12192000" cy="516845"/>
          </a:xfrm>
          <a:prstGeom prst="rect">
            <a:avLst/>
          </a:prstGeom>
        </p:spPr>
        <p:txBody>
          <a:bodyPr/>
          <a:lstStyle>
            <a:lvl1pPr marL="0" indent="0" algn="ctr">
              <a:buNone/>
              <a:defRPr sz="3600" b="1">
                <a:latin typeface="Montserrat" pitchFamily="2" charset="77"/>
              </a:defRPr>
            </a:lvl1pPr>
          </a:lstStyle>
          <a:p>
            <a:pPr lvl="0"/>
            <a:r>
              <a:rPr lang="en-US" sz="3600" b="1">
                <a:latin typeface="Montserrat" pitchFamily="2" charset="77"/>
              </a:rPr>
              <a:t>Headline goes here</a:t>
            </a:r>
            <a:endParaRPr lang="en-US"/>
          </a:p>
        </p:txBody>
      </p:sp>
      <p:sp>
        <p:nvSpPr>
          <p:cNvPr id="16" name="Text Placeholder 15">
            <a:extLst>
              <a:ext uri="{FF2B5EF4-FFF2-40B4-BE49-F238E27FC236}">
                <a16:creationId xmlns:a16="http://schemas.microsoft.com/office/drawing/2014/main" id="{12DED5AD-6CB0-A959-7421-0B2F98BA4FA3}"/>
              </a:ext>
            </a:extLst>
          </p:cNvPr>
          <p:cNvSpPr>
            <a:spLocks noGrp="1"/>
          </p:cNvSpPr>
          <p:nvPr>
            <p:ph type="body" sz="quarter" idx="12" hasCustomPrompt="1"/>
          </p:nvPr>
        </p:nvSpPr>
        <p:spPr>
          <a:xfrm>
            <a:off x="1128713" y="1635301"/>
            <a:ext cx="9901237" cy="330200"/>
          </a:xfrm>
          <a:prstGeom prst="rect">
            <a:avLst/>
          </a:prstGeom>
        </p:spPr>
        <p:txBody>
          <a:bodyPr/>
          <a:lstStyle>
            <a:lvl1pPr marL="0" indent="0" algn="ctr">
              <a:buNone/>
              <a:defRPr sz="1800">
                <a:latin typeface="Montserrat"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Optional: Include a so-what</a:t>
            </a:r>
            <a:r>
              <a:rPr kumimoji="0" lang="en-US" sz="1800" b="0" i="0" u="none" strike="noStrike" kern="1200" cap="none" spc="0" normalizeH="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rPr>
              <a:t> statement here</a:t>
            </a:r>
            <a:endParaRPr kumimoji="0" lang="en-US" sz="1800" b="0" i="0" u="none" strike="noStrike" kern="1200" cap="none" spc="0" normalizeH="0" baseline="0" noProof="0">
              <a:ln>
                <a:noFill/>
              </a:ln>
              <a:solidFill>
                <a:srgbClr val="485967"/>
              </a:solidFill>
              <a:effectLst/>
              <a:uLnTx/>
              <a:uFillTx/>
              <a:latin typeface="Montserrat" pitchFamily="2" charset="77"/>
              <a:ea typeface="Open Sans Light" panose="020B030603050402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8DBA4540-191A-22A9-4F04-A0A925D8188D}"/>
              </a:ext>
            </a:extLst>
          </p:cNvPr>
          <p:cNvSpPr>
            <a:spLocks noGrp="1"/>
          </p:cNvSpPr>
          <p:nvPr>
            <p:ph type="body" sz="quarter" idx="13" hasCustomPrompt="1"/>
          </p:nvPr>
        </p:nvSpPr>
        <p:spPr>
          <a:xfrm>
            <a:off x="1550778" y="2166304"/>
            <a:ext cx="4290339" cy="3779838"/>
          </a:xfrm>
          <a:prstGeom prst="rect">
            <a:avLst/>
          </a:prstGeom>
        </p:spPr>
        <p:txBody>
          <a:bodyPr numCol="1"/>
          <a:lstStyle>
            <a:lvl1pPr marL="0" indent="0">
              <a:buNone/>
              <a:defRPr sz="1400">
                <a:latin typeface="Montserrat" pitchFamily="2" charset="77"/>
              </a:defRPr>
            </a:lvl1pPr>
          </a:lstStyle>
          <a:p>
            <a:pPr lvl="0"/>
            <a:r>
              <a:rPr lang="en-US"/>
              <a:t>Body text can be placed here.</a:t>
            </a:r>
          </a:p>
        </p:txBody>
      </p:sp>
      <p:sp>
        <p:nvSpPr>
          <p:cNvPr id="8" name="Text Placeholder 5">
            <a:extLst>
              <a:ext uri="{FF2B5EF4-FFF2-40B4-BE49-F238E27FC236}">
                <a16:creationId xmlns:a16="http://schemas.microsoft.com/office/drawing/2014/main" id="{41BE709C-FF4E-7B2F-F8AA-A8E9FEBBA279}"/>
              </a:ext>
            </a:extLst>
          </p:cNvPr>
          <p:cNvSpPr>
            <a:spLocks noGrp="1"/>
          </p:cNvSpPr>
          <p:nvPr>
            <p:ph type="body" sz="quarter" idx="14" hasCustomPrompt="1"/>
          </p:nvPr>
        </p:nvSpPr>
        <p:spPr>
          <a:xfrm>
            <a:off x="6183738" y="2166304"/>
            <a:ext cx="4290339" cy="3779838"/>
          </a:xfrm>
          <a:prstGeom prst="rect">
            <a:avLst/>
          </a:prstGeom>
        </p:spPr>
        <p:txBody>
          <a:bodyPr numCol="1"/>
          <a:lstStyle>
            <a:lvl1pPr marL="285750" indent="-285750">
              <a:buClr>
                <a:schemeClr val="accent1"/>
              </a:buClr>
              <a:buFont typeface="System Font Regular"/>
              <a:buChar char="+"/>
              <a:defRPr sz="1400">
                <a:latin typeface="Montserrat" pitchFamily="2" charset="77"/>
              </a:defRPr>
            </a:lvl1pPr>
          </a:lstStyle>
          <a:p>
            <a:pPr lvl="0"/>
            <a:r>
              <a:rPr lang="en-US"/>
              <a:t>List of items can be placed here.</a:t>
            </a:r>
          </a:p>
          <a:p>
            <a:pPr marL="285750" marR="0" lvl="0" indent="-285750" algn="l" defTabSz="914217" rtl="0" eaLnBrk="1" fontAlgn="auto" latinLnBrk="0" hangingPunct="1">
              <a:lnSpc>
                <a:spcPct val="90000"/>
              </a:lnSpc>
              <a:spcBef>
                <a:spcPts val="1000"/>
              </a:spcBef>
              <a:spcAft>
                <a:spcPts val="0"/>
              </a:spcAft>
              <a:buClr>
                <a:schemeClr val="accent1"/>
              </a:buClr>
              <a:buSzTx/>
              <a:buFont typeface="System Font Regular"/>
              <a:buChar char="+"/>
              <a:tabLst/>
              <a:defRPr/>
            </a:pPr>
            <a:r>
              <a:rPr lang="en-US"/>
              <a:t>List of items can be placed here.</a:t>
            </a:r>
          </a:p>
          <a:p>
            <a:pPr marL="285750" marR="0" lvl="0" indent="-285750" algn="l" defTabSz="914217" rtl="0" eaLnBrk="1" fontAlgn="auto" latinLnBrk="0" hangingPunct="1">
              <a:lnSpc>
                <a:spcPct val="90000"/>
              </a:lnSpc>
              <a:spcBef>
                <a:spcPts val="1000"/>
              </a:spcBef>
              <a:spcAft>
                <a:spcPts val="0"/>
              </a:spcAft>
              <a:buClr>
                <a:schemeClr val="accent1"/>
              </a:buClr>
              <a:buSzTx/>
              <a:buFont typeface="System Font Regular"/>
              <a:buChar char="+"/>
              <a:tabLst/>
              <a:defRPr/>
            </a:pPr>
            <a:r>
              <a:rPr lang="en-US"/>
              <a:t>List of items can be placed here.</a:t>
            </a:r>
          </a:p>
          <a:p>
            <a:pPr marL="285750" marR="0" lvl="0" indent="-285750" algn="l" defTabSz="914217" rtl="0" eaLnBrk="1" fontAlgn="auto" latinLnBrk="0" hangingPunct="1">
              <a:lnSpc>
                <a:spcPct val="90000"/>
              </a:lnSpc>
              <a:spcBef>
                <a:spcPts val="1000"/>
              </a:spcBef>
              <a:spcAft>
                <a:spcPts val="0"/>
              </a:spcAft>
              <a:buClr>
                <a:schemeClr val="accent1"/>
              </a:buClr>
              <a:buSzTx/>
              <a:buFont typeface="System Font Regular"/>
              <a:buChar char="+"/>
              <a:tabLst/>
              <a:defRPr/>
            </a:pPr>
            <a:r>
              <a:rPr lang="en-US"/>
              <a:t>List of items can be placed here.</a:t>
            </a:r>
          </a:p>
          <a:p>
            <a:pPr marL="285750" marR="0" lvl="0" indent="-285750" algn="l" defTabSz="914217" rtl="0" eaLnBrk="1" fontAlgn="auto" latinLnBrk="0" hangingPunct="1">
              <a:lnSpc>
                <a:spcPct val="90000"/>
              </a:lnSpc>
              <a:spcBef>
                <a:spcPts val="1000"/>
              </a:spcBef>
              <a:spcAft>
                <a:spcPts val="0"/>
              </a:spcAft>
              <a:buClr>
                <a:schemeClr val="accent1"/>
              </a:buClr>
              <a:buSzTx/>
              <a:buFont typeface="System Font Regular"/>
              <a:buChar char="+"/>
              <a:tabLst/>
              <a:defRPr/>
            </a:pPr>
            <a:r>
              <a:rPr lang="en-US"/>
              <a:t>List of items can be placed here.</a:t>
            </a:r>
          </a:p>
          <a:p>
            <a:pPr lvl="0"/>
            <a:endParaRPr lang="en-US"/>
          </a:p>
          <a:p>
            <a:pPr lvl="0"/>
            <a:endParaRPr lang="en-US"/>
          </a:p>
        </p:txBody>
      </p:sp>
    </p:spTree>
    <p:extLst>
      <p:ext uri="{BB962C8B-B14F-4D97-AF65-F5344CB8AC3E}">
        <p14:creationId xmlns:p14="http://schemas.microsoft.com/office/powerpoint/2010/main" val="3229681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SummerMountain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ectangle 7">
            <a:extLst>
              <a:ext uri="{FF2B5EF4-FFF2-40B4-BE49-F238E27FC236}">
                <a16:creationId xmlns:a16="http://schemas.microsoft.com/office/drawing/2014/main" id="{C7BF8E0F-C822-CAF0-EED7-59BBCC9CA64A}"/>
              </a:ext>
            </a:extLst>
          </p:cNvPr>
          <p:cNvSpPr/>
          <p:nvPr userDrawn="1"/>
        </p:nvSpPr>
        <p:spPr>
          <a:xfrm>
            <a:off x="0" y="1"/>
            <a:ext cx="12192000" cy="6857999"/>
          </a:xfrm>
          <a:prstGeom prst="rect">
            <a:avLst/>
          </a:prstGeom>
          <a:gradFill flip="none" rotWithShape="1">
            <a:gsLst>
              <a:gs pos="0">
                <a:schemeClr val="bg1">
                  <a:lumMod val="10000"/>
                  <a:alpha val="79000"/>
                </a:schemeClr>
              </a:gs>
              <a:gs pos="53000">
                <a:schemeClr val="bg1">
                  <a:lumMod val="50000"/>
                  <a:alpha val="24000"/>
                </a:schemeClr>
              </a:gs>
              <a:gs pos="100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2" name="TextBox 1">
            <a:extLst>
              <a:ext uri="{FF2B5EF4-FFF2-40B4-BE49-F238E27FC236}">
                <a16:creationId xmlns:a16="http://schemas.microsoft.com/office/drawing/2014/main" id="{C24DF442-B0C8-30DA-4D00-CB8B997F24F7}"/>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4" name="Picture 3" descr="Text, logo&#10;&#10;Description automatically generated">
            <a:extLst>
              <a:ext uri="{FF2B5EF4-FFF2-40B4-BE49-F238E27FC236}">
                <a16:creationId xmlns:a16="http://schemas.microsoft.com/office/drawing/2014/main" id="{6F2C88EA-BB7E-645C-1CB9-A7CBB6AC29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7" name="Text Placeholder 27">
            <a:extLst>
              <a:ext uri="{FF2B5EF4-FFF2-40B4-BE49-F238E27FC236}">
                <a16:creationId xmlns:a16="http://schemas.microsoft.com/office/drawing/2014/main" id="{3A266727-B3F4-4F82-04D4-4C89A5E7CE08}"/>
              </a:ext>
            </a:extLst>
          </p:cNvPr>
          <p:cNvSpPr>
            <a:spLocks noGrp="1"/>
          </p:cNvSpPr>
          <p:nvPr>
            <p:ph type="body" sz="quarter" idx="13" hasCustomPrompt="1"/>
          </p:nvPr>
        </p:nvSpPr>
        <p:spPr>
          <a:xfrm>
            <a:off x="749300" y="2478502"/>
            <a:ext cx="4255837" cy="446088"/>
          </a:xfrm>
          <a:prstGeom prst="rect">
            <a:avLst/>
          </a:prstGeom>
        </p:spPr>
        <p:txBody>
          <a:bodyPr/>
          <a:lstStyle>
            <a:lvl1pPr marL="0" indent="0">
              <a:buNone/>
              <a:defRPr sz="2000" b="1" i="0" spc="30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9" name="Text Placeholder 29">
            <a:extLst>
              <a:ext uri="{FF2B5EF4-FFF2-40B4-BE49-F238E27FC236}">
                <a16:creationId xmlns:a16="http://schemas.microsoft.com/office/drawing/2014/main" id="{3156CB0F-A053-2790-A7C6-17E923AC105B}"/>
              </a:ext>
            </a:extLst>
          </p:cNvPr>
          <p:cNvSpPr>
            <a:spLocks noGrp="1"/>
          </p:cNvSpPr>
          <p:nvPr>
            <p:ph type="body" sz="quarter" idx="14" hasCustomPrompt="1"/>
          </p:nvPr>
        </p:nvSpPr>
        <p:spPr>
          <a:xfrm>
            <a:off x="749300" y="4389706"/>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11" name="Text Placeholder 6">
            <a:extLst>
              <a:ext uri="{FF2B5EF4-FFF2-40B4-BE49-F238E27FC236}">
                <a16:creationId xmlns:a16="http://schemas.microsoft.com/office/drawing/2014/main" id="{723C0E5D-22B7-7528-E699-D579EAEA6CFF}"/>
              </a:ext>
            </a:extLst>
          </p:cNvPr>
          <p:cNvSpPr>
            <a:spLocks noGrp="1"/>
          </p:cNvSpPr>
          <p:nvPr>
            <p:ph type="body" sz="quarter" idx="15" hasCustomPrompt="1"/>
          </p:nvPr>
        </p:nvSpPr>
        <p:spPr>
          <a:xfrm>
            <a:off x="749300" y="2924302"/>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579144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erior_ModularLayout">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3" name="Slide Number Placeholder 5">
            <a:extLst>
              <a:ext uri="{FF2B5EF4-FFF2-40B4-BE49-F238E27FC236}">
                <a16:creationId xmlns:a16="http://schemas.microsoft.com/office/drawing/2014/main" id="{3D6EA868-8089-5152-1453-D970FE251FCD}"/>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4" name="Title 4">
            <a:extLst>
              <a:ext uri="{FF2B5EF4-FFF2-40B4-BE49-F238E27FC236}">
                <a16:creationId xmlns:a16="http://schemas.microsoft.com/office/drawing/2014/main" id="{3F82206D-6323-504B-F50F-C7B01338F95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95780BDE-FF89-7D91-7644-55D0283B1293}"/>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2" name="Rectangle 1">
            <a:extLst>
              <a:ext uri="{FF2B5EF4-FFF2-40B4-BE49-F238E27FC236}">
                <a16:creationId xmlns:a16="http://schemas.microsoft.com/office/drawing/2014/main" id="{2F4463B0-5145-D334-16CE-BF3D9F4B6478}"/>
              </a:ext>
            </a:extLst>
          </p:cNvPr>
          <p:cNvSpPr/>
          <p:nvPr userDrawn="1"/>
        </p:nvSpPr>
        <p:spPr>
          <a:xfrm>
            <a:off x="6261260" y="-16874"/>
            <a:ext cx="5930739" cy="2781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cxnSp>
        <p:nvCxnSpPr>
          <p:cNvPr id="17" name="Straight Connector 16">
            <a:extLst>
              <a:ext uri="{FF2B5EF4-FFF2-40B4-BE49-F238E27FC236}">
                <a16:creationId xmlns:a16="http://schemas.microsoft.com/office/drawing/2014/main" id="{6AD1F74C-9947-A9B5-1484-89A86E3630C4}"/>
              </a:ext>
            </a:extLst>
          </p:cNvPr>
          <p:cNvCxnSpPr>
            <a:cxnSpLocks/>
          </p:cNvCxnSpPr>
          <p:nvPr userDrawn="1"/>
        </p:nvCxnSpPr>
        <p:spPr>
          <a:xfrm>
            <a:off x="6720236" y="1150645"/>
            <a:ext cx="95639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1">
            <a:extLst>
              <a:ext uri="{FF2B5EF4-FFF2-40B4-BE49-F238E27FC236}">
                <a16:creationId xmlns:a16="http://schemas.microsoft.com/office/drawing/2014/main" id="{74CA2687-F0AF-2E63-9C15-47931A6F8520}"/>
              </a:ext>
            </a:extLst>
          </p:cNvPr>
          <p:cNvSpPr>
            <a:spLocks noGrp="1"/>
          </p:cNvSpPr>
          <p:nvPr>
            <p:ph type="pic" sz="quarter" idx="10"/>
          </p:nvPr>
        </p:nvSpPr>
        <p:spPr>
          <a:xfrm>
            <a:off x="0" y="0"/>
            <a:ext cx="6261100" cy="2763838"/>
          </a:xfrm>
          <a:prstGeom prst="rect">
            <a:avLst/>
          </a:prstGeom>
        </p:spPr>
        <p:txBody>
          <a:bodyPr/>
          <a:lstStyle>
            <a:lvl1pPr marL="0" indent="0">
              <a:buNone/>
              <a:defRPr>
                <a:latin typeface="Montserrat" pitchFamily="2" charset="77"/>
              </a:defRPr>
            </a:lvl1pPr>
          </a:lstStyle>
          <a:p>
            <a:endParaRPr lang="en-US"/>
          </a:p>
        </p:txBody>
      </p:sp>
      <p:sp>
        <p:nvSpPr>
          <p:cNvPr id="24" name="Text Placeholder 23">
            <a:extLst>
              <a:ext uri="{FF2B5EF4-FFF2-40B4-BE49-F238E27FC236}">
                <a16:creationId xmlns:a16="http://schemas.microsoft.com/office/drawing/2014/main" id="{C24A9102-751A-D4BA-9D3B-5EDA08DA5BE3}"/>
              </a:ext>
            </a:extLst>
          </p:cNvPr>
          <p:cNvSpPr>
            <a:spLocks noGrp="1"/>
          </p:cNvSpPr>
          <p:nvPr>
            <p:ph type="body" sz="quarter" idx="11" hasCustomPrompt="1"/>
          </p:nvPr>
        </p:nvSpPr>
        <p:spPr>
          <a:xfrm>
            <a:off x="6610160" y="755650"/>
            <a:ext cx="4362450" cy="395288"/>
          </a:xfrm>
          <a:prstGeom prst="rect">
            <a:avLst/>
          </a:prstGeom>
        </p:spPr>
        <p:txBody>
          <a:bodyPr/>
          <a:lstStyle>
            <a:lvl1pPr marL="0" indent="0">
              <a:buNone/>
              <a:defRPr sz="2000" b="1" spc="300">
                <a:solidFill>
                  <a:schemeClr val="bg2"/>
                </a:solidFill>
                <a:latin typeface="Montserrat" pitchFamily="2" charset="77"/>
              </a:defRPr>
            </a:lvl1pPr>
          </a:lstStyle>
          <a:p>
            <a:pPr lvl="0"/>
            <a:r>
              <a:rPr lang="en-US"/>
              <a:t>EYEBROW COPY</a:t>
            </a:r>
          </a:p>
        </p:txBody>
      </p:sp>
      <p:sp>
        <p:nvSpPr>
          <p:cNvPr id="26" name="Text Placeholder 25">
            <a:extLst>
              <a:ext uri="{FF2B5EF4-FFF2-40B4-BE49-F238E27FC236}">
                <a16:creationId xmlns:a16="http://schemas.microsoft.com/office/drawing/2014/main" id="{43C44307-425A-4CBD-3616-C1287A2A4BB0}"/>
              </a:ext>
            </a:extLst>
          </p:cNvPr>
          <p:cNvSpPr>
            <a:spLocks noGrp="1"/>
          </p:cNvSpPr>
          <p:nvPr>
            <p:ph type="body" sz="quarter" idx="12" hasCustomPrompt="1"/>
          </p:nvPr>
        </p:nvSpPr>
        <p:spPr>
          <a:xfrm>
            <a:off x="6610160" y="1423368"/>
            <a:ext cx="4849813" cy="1000188"/>
          </a:xfrm>
          <a:prstGeom prst="rect">
            <a:avLst/>
          </a:prstGeom>
        </p:spPr>
        <p:txBody>
          <a:bodyPr/>
          <a:lstStyle>
            <a:lvl1pPr marL="0" indent="0">
              <a:buNone/>
              <a:defRPr sz="1800">
                <a:solidFill>
                  <a:schemeClr val="bg2"/>
                </a:solidFill>
                <a:latin typeface="Montserrat" pitchFamily="2" charset="77"/>
              </a:defRPr>
            </a:lvl1pPr>
          </a:lstStyle>
          <a:p>
            <a:pPr lvl="0"/>
            <a:r>
              <a:rPr lang="en-US" sz="1800">
                <a:latin typeface="Montserrat" pitchFamily="2" charset="77"/>
              </a:rPr>
              <a:t>Body copy can go here. Emphasize words by bolding them in white.</a:t>
            </a:r>
            <a:endParaRPr lang="en-US"/>
          </a:p>
        </p:txBody>
      </p:sp>
      <p:sp>
        <p:nvSpPr>
          <p:cNvPr id="28" name="Text Placeholder 27">
            <a:extLst>
              <a:ext uri="{FF2B5EF4-FFF2-40B4-BE49-F238E27FC236}">
                <a16:creationId xmlns:a16="http://schemas.microsoft.com/office/drawing/2014/main" id="{2A034810-ABA5-9AC4-69D5-A09EFDABF895}"/>
              </a:ext>
            </a:extLst>
          </p:cNvPr>
          <p:cNvSpPr>
            <a:spLocks noGrp="1"/>
          </p:cNvSpPr>
          <p:nvPr>
            <p:ph type="body" sz="quarter" idx="13" hasCustomPrompt="1"/>
          </p:nvPr>
        </p:nvSpPr>
        <p:spPr>
          <a:xfrm>
            <a:off x="408119" y="3818548"/>
            <a:ext cx="5066220" cy="1402397"/>
          </a:xfrm>
          <a:prstGeom prst="rect">
            <a:avLst/>
          </a:prstGeom>
        </p:spPr>
        <p:txBody>
          <a:bodyPr/>
          <a:lstStyle>
            <a:lvl1pPr marL="0" indent="0">
              <a:buNone/>
              <a:defRPr sz="4800" b="1">
                <a:solidFill>
                  <a:schemeClr val="tx1"/>
                </a:solidFill>
                <a:latin typeface="Montserrat" pitchFamily="2" charset="77"/>
              </a:defRPr>
            </a:lvl1pPr>
          </a:lstStyle>
          <a:p>
            <a:pPr lvl="0"/>
            <a:r>
              <a:rPr lang="en-US"/>
              <a:t>A bold title can be placed here</a:t>
            </a:r>
          </a:p>
        </p:txBody>
      </p:sp>
      <p:sp>
        <p:nvSpPr>
          <p:cNvPr id="29" name="Text Placeholder 30">
            <a:extLst>
              <a:ext uri="{FF2B5EF4-FFF2-40B4-BE49-F238E27FC236}">
                <a16:creationId xmlns:a16="http://schemas.microsoft.com/office/drawing/2014/main" id="{ECDF9BD2-5273-1642-3AE7-CA05AB4AB2F7}"/>
              </a:ext>
            </a:extLst>
          </p:cNvPr>
          <p:cNvSpPr>
            <a:spLocks noGrp="1"/>
          </p:cNvSpPr>
          <p:nvPr>
            <p:ph type="body" sz="quarter" idx="14" hasCustomPrompt="1"/>
          </p:nvPr>
        </p:nvSpPr>
        <p:spPr>
          <a:xfrm>
            <a:off x="6198608" y="3151680"/>
            <a:ext cx="2270125" cy="685800"/>
          </a:xfrm>
          <a:prstGeom prst="rect">
            <a:avLst/>
          </a:prstGeom>
        </p:spPr>
        <p:txBody>
          <a:bodyPr/>
          <a:lstStyle>
            <a:lvl1pPr marL="0" indent="0" algn="l">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0" name="Text Placeholder 32">
            <a:extLst>
              <a:ext uri="{FF2B5EF4-FFF2-40B4-BE49-F238E27FC236}">
                <a16:creationId xmlns:a16="http://schemas.microsoft.com/office/drawing/2014/main" id="{A0C72654-DA8A-7B0E-45F5-252FC01EB360}"/>
              </a:ext>
            </a:extLst>
          </p:cNvPr>
          <p:cNvSpPr>
            <a:spLocks noGrp="1"/>
          </p:cNvSpPr>
          <p:nvPr>
            <p:ph type="body" sz="quarter" idx="15" hasCustomPrompt="1"/>
          </p:nvPr>
        </p:nvSpPr>
        <p:spPr>
          <a:xfrm>
            <a:off x="6198608" y="3931723"/>
            <a:ext cx="2270125" cy="602824"/>
          </a:xfrm>
          <a:prstGeom prst="rect">
            <a:avLst/>
          </a:prstGeom>
        </p:spPr>
        <p:txBody>
          <a:bodyPr/>
          <a:lstStyle>
            <a:lvl1pPr marL="0" indent="0" algn="l">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
        <p:nvSpPr>
          <p:cNvPr id="31" name="Text Placeholder 30">
            <a:extLst>
              <a:ext uri="{FF2B5EF4-FFF2-40B4-BE49-F238E27FC236}">
                <a16:creationId xmlns:a16="http://schemas.microsoft.com/office/drawing/2014/main" id="{93753824-6F6C-2508-0F8E-CFEA7ABF9739}"/>
              </a:ext>
            </a:extLst>
          </p:cNvPr>
          <p:cNvSpPr>
            <a:spLocks noGrp="1"/>
          </p:cNvSpPr>
          <p:nvPr>
            <p:ph type="body" sz="quarter" idx="16" hasCustomPrompt="1"/>
          </p:nvPr>
        </p:nvSpPr>
        <p:spPr>
          <a:xfrm>
            <a:off x="8893040" y="3151680"/>
            <a:ext cx="2270125" cy="685800"/>
          </a:xfrm>
          <a:prstGeom prst="rect">
            <a:avLst/>
          </a:prstGeom>
        </p:spPr>
        <p:txBody>
          <a:bodyPr/>
          <a:lstStyle>
            <a:lvl1pPr marL="0" indent="0" algn="l">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2" name="Text Placeholder 32">
            <a:extLst>
              <a:ext uri="{FF2B5EF4-FFF2-40B4-BE49-F238E27FC236}">
                <a16:creationId xmlns:a16="http://schemas.microsoft.com/office/drawing/2014/main" id="{DCDCF3D6-D1C6-5436-6B46-72ABBF99CC5A}"/>
              </a:ext>
            </a:extLst>
          </p:cNvPr>
          <p:cNvSpPr>
            <a:spLocks noGrp="1"/>
          </p:cNvSpPr>
          <p:nvPr>
            <p:ph type="body" sz="quarter" idx="17" hasCustomPrompt="1"/>
          </p:nvPr>
        </p:nvSpPr>
        <p:spPr>
          <a:xfrm>
            <a:off x="8893040" y="3931723"/>
            <a:ext cx="2270125" cy="602824"/>
          </a:xfrm>
          <a:prstGeom prst="rect">
            <a:avLst/>
          </a:prstGeom>
        </p:spPr>
        <p:txBody>
          <a:bodyPr/>
          <a:lstStyle>
            <a:lvl1pPr marL="0" indent="0" algn="l">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
        <p:nvSpPr>
          <p:cNvPr id="33" name="Text Placeholder 30">
            <a:extLst>
              <a:ext uri="{FF2B5EF4-FFF2-40B4-BE49-F238E27FC236}">
                <a16:creationId xmlns:a16="http://schemas.microsoft.com/office/drawing/2014/main" id="{39503DA9-39A6-54CE-014B-B1ADBB519EB2}"/>
              </a:ext>
            </a:extLst>
          </p:cNvPr>
          <p:cNvSpPr>
            <a:spLocks noGrp="1"/>
          </p:cNvSpPr>
          <p:nvPr>
            <p:ph type="body" sz="quarter" idx="18" hasCustomPrompt="1"/>
          </p:nvPr>
        </p:nvSpPr>
        <p:spPr>
          <a:xfrm>
            <a:off x="6198608" y="4748832"/>
            <a:ext cx="2270125" cy="685800"/>
          </a:xfrm>
          <a:prstGeom prst="rect">
            <a:avLst/>
          </a:prstGeom>
        </p:spPr>
        <p:txBody>
          <a:bodyPr/>
          <a:lstStyle>
            <a:lvl1pPr marL="0" indent="0" algn="l">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4" name="Text Placeholder 32">
            <a:extLst>
              <a:ext uri="{FF2B5EF4-FFF2-40B4-BE49-F238E27FC236}">
                <a16:creationId xmlns:a16="http://schemas.microsoft.com/office/drawing/2014/main" id="{6FB8CF3B-6A9E-EF27-5B7A-8B95B97EECF5}"/>
              </a:ext>
            </a:extLst>
          </p:cNvPr>
          <p:cNvSpPr>
            <a:spLocks noGrp="1"/>
          </p:cNvSpPr>
          <p:nvPr>
            <p:ph type="body" sz="quarter" idx="19" hasCustomPrompt="1"/>
          </p:nvPr>
        </p:nvSpPr>
        <p:spPr>
          <a:xfrm>
            <a:off x="6198608" y="5528875"/>
            <a:ext cx="2270125" cy="602824"/>
          </a:xfrm>
          <a:prstGeom prst="rect">
            <a:avLst/>
          </a:prstGeom>
        </p:spPr>
        <p:txBody>
          <a:bodyPr/>
          <a:lstStyle>
            <a:lvl1pPr marL="0" indent="0" algn="l">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
        <p:nvSpPr>
          <p:cNvPr id="35" name="Text Placeholder 30">
            <a:extLst>
              <a:ext uri="{FF2B5EF4-FFF2-40B4-BE49-F238E27FC236}">
                <a16:creationId xmlns:a16="http://schemas.microsoft.com/office/drawing/2014/main" id="{0FE9D59E-49A2-4DDA-B6C5-0140CE31DCE8}"/>
              </a:ext>
            </a:extLst>
          </p:cNvPr>
          <p:cNvSpPr>
            <a:spLocks noGrp="1"/>
          </p:cNvSpPr>
          <p:nvPr>
            <p:ph type="body" sz="quarter" idx="20" hasCustomPrompt="1"/>
          </p:nvPr>
        </p:nvSpPr>
        <p:spPr>
          <a:xfrm>
            <a:off x="8893040" y="4748832"/>
            <a:ext cx="2270125" cy="685800"/>
          </a:xfrm>
          <a:prstGeom prst="rect">
            <a:avLst/>
          </a:prstGeom>
        </p:spPr>
        <p:txBody>
          <a:bodyPr/>
          <a:lstStyle>
            <a:lvl1pPr marL="0" indent="0" algn="l">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6" name="Text Placeholder 32">
            <a:extLst>
              <a:ext uri="{FF2B5EF4-FFF2-40B4-BE49-F238E27FC236}">
                <a16:creationId xmlns:a16="http://schemas.microsoft.com/office/drawing/2014/main" id="{99C3E9B0-4839-A32C-91BC-E92B8D65593A}"/>
              </a:ext>
            </a:extLst>
          </p:cNvPr>
          <p:cNvSpPr>
            <a:spLocks noGrp="1"/>
          </p:cNvSpPr>
          <p:nvPr>
            <p:ph type="body" sz="quarter" idx="21" hasCustomPrompt="1"/>
          </p:nvPr>
        </p:nvSpPr>
        <p:spPr>
          <a:xfrm>
            <a:off x="8893040" y="5528875"/>
            <a:ext cx="2270125" cy="602824"/>
          </a:xfrm>
          <a:prstGeom prst="rect">
            <a:avLst/>
          </a:prstGeom>
        </p:spPr>
        <p:txBody>
          <a:bodyPr/>
          <a:lstStyle>
            <a:lvl1pPr marL="0" indent="0" algn="l">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Tree>
    <p:extLst>
      <p:ext uri="{BB962C8B-B14F-4D97-AF65-F5344CB8AC3E}">
        <p14:creationId xmlns:p14="http://schemas.microsoft.com/office/powerpoint/2010/main" val="3801790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erior_Image_RightAligned">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5102167" y="0"/>
            <a:ext cx="7089833" cy="68580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atin typeface="Montserrat" pitchFamily="2" charset="77"/>
              </a:defRPr>
            </a:lvl1pPr>
          </a:lstStyle>
          <a:p>
            <a:endParaRPr lang="en-US"/>
          </a:p>
        </p:txBody>
      </p:sp>
      <p:pic>
        <p:nvPicPr>
          <p:cNvPr id="5" name="Picture 4" descr="Logo&#10;&#10;Description automatically generated">
            <a:extLst>
              <a:ext uri="{FF2B5EF4-FFF2-40B4-BE49-F238E27FC236}">
                <a16:creationId xmlns:a16="http://schemas.microsoft.com/office/drawing/2014/main" id="{9285EE52-922A-40A1-14C4-0B4308E9F4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6" name="Slide Number Placeholder 5">
            <a:extLst>
              <a:ext uri="{FF2B5EF4-FFF2-40B4-BE49-F238E27FC236}">
                <a16:creationId xmlns:a16="http://schemas.microsoft.com/office/drawing/2014/main" id="{A8B70F35-ED90-5DF4-CBCF-456101698764}"/>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8" name="Title 4">
            <a:extLst>
              <a:ext uri="{FF2B5EF4-FFF2-40B4-BE49-F238E27FC236}">
                <a16:creationId xmlns:a16="http://schemas.microsoft.com/office/drawing/2014/main" id="{DA2A535A-2154-9C29-893F-55783C6F0A97}"/>
              </a:ext>
            </a:extLst>
          </p:cNvPr>
          <p:cNvSpPr txBox="1">
            <a:spLocks/>
          </p:cNvSpPr>
          <p:nvPr userDrawn="1"/>
        </p:nvSpPr>
        <p:spPr>
          <a:xfrm rot="16200000">
            <a:off x="-2687967" y="2762861"/>
            <a:ext cx="6236779"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000" spc="300">
                <a:latin typeface="Montserrat" pitchFamily="2" charset="77"/>
              </a:rPr>
              <a:t>WAYSTAR  </a:t>
            </a:r>
            <a:r>
              <a:rPr lang="en-US" sz="1000" spc="300">
                <a:solidFill>
                  <a:schemeClr val="accent1"/>
                </a:solidFill>
                <a:latin typeface="Montserrat" pitchFamily="2" charset="77"/>
              </a:rPr>
              <a:t>|</a:t>
            </a:r>
            <a:r>
              <a:rPr lang="en-US" sz="1000" spc="300">
                <a:latin typeface="Montserrat" pitchFamily="2" charset="77"/>
              </a:rPr>
              <a:t>  SIMPLIFY HEALTHCARE PAYMENTS</a:t>
            </a:r>
          </a:p>
        </p:txBody>
      </p:sp>
      <p:sp>
        <p:nvSpPr>
          <p:cNvPr id="3" name="TextBox 2">
            <a:extLst>
              <a:ext uri="{FF2B5EF4-FFF2-40B4-BE49-F238E27FC236}">
                <a16:creationId xmlns:a16="http://schemas.microsoft.com/office/drawing/2014/main" id="{730A45B0-196F-9723-E6A3-4A50AB45E14C}"/>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Text Placeholder 10">
            <a:extLst>
              <a:ext uri="{FF2B5EF4-FFF2-40B4-BE49-F238E27FC236}">
                <a16:creationId xmlns:a16="http://schemas.microsoft.com/office/drawing/2014/main" id="{8D50981A-2C57-9B1D-9C4E-BC344071D038}"/>
              </a:ext>
            </a:extLst>
          </p:cNvPr>
          <p:cNvSpPr>
            <a:spLocks noGrp="1"/>
          </p:cNvSpPr>
          <p:nvPr>
            <p:ph type="body" sz="quarter" idx="10" hasCustomPrompt="1"/>
          </p:nvPr>
        </p:nvSpPr>
        <p:spPr>
          <a:xfrm>
            <a:off x="979528" y="1308100"/>
            <a:ext cx="3929062" cy="2416175"/>
          </a:xfrm>
          <a:prstGeom prst="rect">
            <a:avLst/>
          </a:prstGeom>
        </p:spPr>
        <p:txBody>
          <a:bodyPr/>
          <a:lstStyle>
            <a:lvl1pPr marL="0" indent="0">
              <a:buNone/>
              <a:defRPr sz="4400" b="1" i="0">
                <a:latin typeface="Montserrat" pitchFamily="2" charset="77"/>
              </a:defRPr>
            </a:lvl1pPr>
          </a:lstStyle>
          <a:p>
            <a:pPr lvl="0"/>
            <a:r>
              <a:rPr lang="en-US" sz="4400" b="1">
                <a:latin typeface="Montserrat"/>
              </a:rPr>
              <a:t>Insert slide headline sentence or phrase here</a:t>
            </a:r>
            <a:endParaRPr lang="en-US"/>
          </a:p>
        </p:txBody>
      </p:sp>
      <p:sp>
        <p:nvSpPr>
          <p:cNvPr id="7" name="Text Placeholder 12">
            <a:extLst>
              <a:ext uri="{FF2B5EF4-FFF2-40B4-BE49-F238E27FC236}">
                <a16:creationId xmlns:a16="http://schemas.microsoft.com/office/drawing/2014/main" id="{032C0EF0-E088-7096-AC5C-AEA1C3F5D2E8}"/>
              </a:ext>
            </a:extLst>
          </p:cNvPr>
          <p:cNvSpPr>
            <a:spLocks noGrp="1"/>
          </p:cNvSpPr>
          <p:nvPr>
            <p:ph type="body" sz="quarter" idx="12" hasCustomPrompt="1"/>
          </p:nvPr>
        </p:nvSpPr>
        <p:spPr>
          <a:xfrm>
            <a:off x="979528" y="4162425"/>
            <a:ext cx="3900487" cy="644525"/>
          </a:xfrm>
          <a:prstGeom prst="rect">
            <a:avLst/>
          </a:prstGeom>
        </p:spPr>
        <p:txBody>
          <a:bodyPr/>
          <a:lstStyle>
            <a:lvl1pPr marL="0" indent="0">
              <a:buNone/>
              <a:defRPr sz="1800" b="1" i="0">
                <a:solidFill>
                  <a:schemeClr val="accent1"/>
                </a:solidFill>
                <a:latin typeface="Montserrat" pitchFamily="2" charset="77"/>
              </a:defRPr>
            </a:lvl1pPr>
          </a:lstStyle>
          <a:p>
            <a:pPr lvl="0"/>
            <a:r>
              <a:rPr lang="en-US"/>
              <a:t>Use bold orange copy to emphasize a key point.</a:t>
            </a:r>
          </a:p>
        </p:txBody>
      </p:sp>
      <p:sp>
        <p:nvSpPr>
          <p:cNvPr id="9" name="Text Placeholder 14">
            <a:extLst>
              <a:ext uri="{FF2B5EF4-FFF2-40B4-BE49-F238E27FC236}">
                <a16:creationId xmlns:a16="http://schemas.microsoft.com/office/drawing/2014/main" id="{20BC55AD-45A5-B0C9-2A5F-E639C3B82022}"/>
              </a:ext>
            </a:extLst>
          </p:cNvPr>
          <p:cNvSpPr>
            <a:spLocks noGrp="1"/>
          </p:cNvSpPr>
          <p:nvPr>
            <p:ph type="body" sz="quarter" idx="13" hasCustomPrompt="1"/>
          </p:nvPr>
        </p:nvSpPr>
        <p:spPr>
          <a:xfrm>
            <a:off x="979528" y="4806950"/>
            <a:ext cx="3370170" cy="641350"/>
          </a:xfrm>
          <a:prstGeom prst="rect">
            <a:avLst/>
          </a:prstGeom>
        </p:spPr>
        <p:txBody>
          <a:bodyPr/>
          <a:lstStyle>
            <a:lvl1pPr marL="0" indent="0">
              <a:lnSpc>
                <a:spcPct val="100000"/>
              </a:lnSpc>
              <a:buNone/>
              <a:defRPr sz="1800">
                <a:solidFill>
                  <a:schemeClr val="tx1"/>
                </a:solidFill>
                <a:latin typeface="Montserrat" pitchFamily="2" charset="77"/>
              </a:defRPr>
            </a:lvl1pPr>
          </a:lstStyle>
          <a:p>
            <a:pPr lvl="0"/>
            <a:r>
              <a:rPr lang="en-US" sz="1800">
                <a:latin typeface="Montserrat" pitchFamily="2" charset="77"/>
              </a:rPr>
              <a:t>Additional explainer text can go here.</a:t>
            </a:r>
            <a:endParaRPr lang="en-US"/>
          </a:p>
        </p:txBody>
      </p:sp>
    </p:spTree>
    <p:extLst>
      <p:ext uri="{BB962C8B-B14F-4D97-AF65-F5344CB8AC3E}">
        <p14:creationId xmlns:p14="http://schemas.microsoft.com/office/powerpoint/2010/main" val="2757365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erior_Image_CenterAligned">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D274C1B-F416-4535-A30F-5AC7BEA62FC9}"/>
              </a:ext>
            </a:extLst>
          </p:cNvPr>
          <p:cNvSpPr>
            <a:spLocks noGrp="1"/>
          </p:cNvSpPr>
          <p:nvPr>
            <p:ph type="pic" sz="quarter" idx="11"/>
          </p:nvPr>
        </p:nvSpPr>
        <p:spPr>
          <a:xfrm>
            <a:off x="2628821" y="87924"/>
            <a:ext cx="6934359" cy="6682152"/>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atin typeface="Montserrat" pitchFamily="2" charset="77"/>
              </a:defRPr>
            </a:lvl1pPr>
          </a:lstStyle>
          <a:p>
            <a:endParaRPr lang="en-US"/>
          </a:p>
        </p:txBody>
      </p:sp>
      <p:pic>
        <p:nvPicPr>
          <p:cNvPr id="5" name="Picture 4" descr="Logo&#10;&#10;Description automatically generated">
            <a:extLst>
              <a:ext uri="{FF2B5EF4-FFF2-40B4-BE49-F238E27FC236}">
                <a16:creationId xmlns:a16="http://schemas.microsoft.com/office/drawing/2014/main" id="{93B9704B-D267-4F9E-6ED5-68846C92D9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6" name="Slide Number Placeholder 5">
            <a:extLst>
              <a:ext uri="{FF2B5EF4-FFF2-40B4-BE49-F238E27FC236}">
                <a16:creationId xmlns:a16="http://schemas.microsoft.com/office/drawing/2014/main" id="{BFD98259-E6AF-C566-7193-8896C3A21E9E}"/>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8" name="Title 4">
            <a:extLst>
              <a:ext uri="{FF2B5EF4-FFF2-40B4-BE49-F238E27FC236}">
                <a16:creationId xmlns:a16="http://schemas.microsoft.com/office/drawing/2014/main" id="{1013F4ED-0F4B-4F14-7683-3E13117F00B3}"/>
              </a:ext>
            </a:extLst>
          </p:cNvPr>
          <p:cNvSpPr txBox="1">
            <a:spLocks/>
          </p:cNvSpPr>
          <p:nvPr userDrawn="1"/>
        </p:nvSpPr>
        <p:spPr>
          <a:xfrm rot="16200000">
            <a:off x="-2687967" y="2762861"/>
            <a:ext cx="6236779"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000" spc="300">
                <a:latin typeface="Montserrat" pitchFamily="2" charset="77"/>
              </a:rPr>
              <a:t>WAYSTAR  </a:t>
            </a:r>
            <a:r>
              <a:rPr lang="en-US" sz="1000" spc="300">
                <a:solidFill>
                  <a:schemeClr val="accent1"/>
                </a:solidFill>
                <a:latin typeface="Montserrat" pitchFamily="2" charset="77"/>
              </a:rPr>
              <a:t>|</a:t>
            </a:r>
            <a:r>
              <a:rPr lang="en-US" sz="1000" spc="300">
                <a:latin typeface="Montserrat" pitchFamily="2" charset="77"/>
              </a:rPr>
              <a:t>  SIMPLIFY HEALTHCARE PAYMENTS</a:t>
            </a:r>
          </a:p>
        </p:txBody>
      </p:sp>
      <p:sp>
        <p:nvSpPr>
          <p:cNvPr id="3" name="TextBox 2">
            <a:extLst>
              <a:ext uri="{FF2B5EF4-FFF2-40B4-BE49-F238E27FC236}">
                <a16:creationId xmlns:a16="http://schemas.microsoft.com/office/drawing/2014/main" id="{0B069DDA-8BEF-5CCA-E159-2F4FD1E5ACE2}"/>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069819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ior_Image_w/Copy">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1ABC818-5E9D-48F2-A020-37EA8A501CC1}"/>
              </a:ext>
            </a:extLst>
          </p:cNvPr>
          <p:cNvSpPr>
            <a:spLocks noGrp="1"/>
          </p:cNvSpPr>
          <p:nvPr>
            <p:ph type="pic" sz="quarter" idx="11"/>
          </p:nvPr>
        </p:nvSpPr>
        <p:spPr>
          <a:xfrm>
            <a:off x="541501" y="667781"/>
            <a:ext cx="5730875" cy="552244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atin typeface="Montserrat" pitchFamily="2" charset="77"/>
              </a:defRPr>
            </a:lvl1pPr>
          </a:lstStyle>
          <a:p>
            <a:endParaRPr lang="en-US"/>
          </a:p>
        </p:txBody>
      </p:sp>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095997" y="647700"/>
            <a:ext cx="5302486" cy="552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7" name="Text Placeholder 6">
            <a:extLst>
              <a:ext uri="{FF2B5EF4-FFF2-40B4-BE49-F238E27FC236}">
                <a16:creationId xmlns:a16="http://schemas.microsoft.com/office/drawing/2014/main" id="{AF4540ED-8997-9C58-88D9-77F30E815D3E}"/>
              </a:ext>
            </a:extLst>
          </p:cNvPr>
          <p:cNvSpPr>
            <a:spLocks noGrp="1"/>
          </p:cNvSpPr>
          <p:nvPr>
            <p:ph type="body" sz="quarter" idx="12" hasCustomPrompt="1"/>
          </p:nvPr>
        </p:nvSpPr>
        <p:spPr>
          <a:xfrm>
            <a:off x="6913677" y="1257300"/>
            <a:ext cx="3667125" cy="857252"/>
          </a:xfrm>
          <a:prstGeom prst="rect">
            <a:avLst/>
          </a:prstGeom>
        </p:spPr>
        <p:txBody>
          <a:bodyPr/>
          <a:lstStyle>
            <a:lvl1pPr marL="0" indent="0" algn="ctr">
              <a:buNone/>
              <a:defRPr sz="6600" b="1">
                <a:solidFill>
                  <a:schemeClr val="bg2"/>
                </a:solidFill>
                <a:latin typeface="Montserrat" pitchFamily="2" charset="77"/>
              </a:defRPr>
            </a:lvl1pPr>
          </a:lstStyle>
          <a:p>
            <a:pPr lvl="0"/>
            <a:r>
              <a:rPr lang="en-US" b="1">
                <a:latin typeface="Montserrat" pitchFamily="2" charset="77"/>
              </a:rPr>
              <a:t>XX%</a:t>
            </a:r>
            <a:endParaRPr lang="en-US"/>
          </a:p>
        </p:txBody>
      </p:sp>
      <p:sp>
        <p:nvSpPr>
          <p:cNvPr id="9" name="Text Placeholder 8">
            <a:extLst>
              <a:ext uri="{FF2B5EF4-FFF2-40B4-BE49-F238E27FC236}">
                <a16:creationId xmlns:a16="http://schemas.microsoft.com/office/drawing/2014/main" id="{4272124C-E4FB-A874-1046-5892477B651A}"/>
              </a:ext>
            </a:extLst>
          </p:cNvPr>
          <p:cNvSpPr>
            <a:spLocks noGrp="1"/>
          </p:cNvSpPr>
          <p:nvPr>
            <p:ph type="body" sz="quarter" idx="13" hasCustomPrompt="1"/>
          </p:nvPr>
        </p:nvSpPr>
        <p:spPr>
          <a:xfrm>
            <a:off x="6866052" y="2224085"/>
            <a:ext cx="3714750" cy="1204915"/>
          </a:xfrm>
          <a:prstGeom prst="rect">
            <a:avLst/>
          </a:prstGeom>
        </p:spPr>
        <p:txBody>
          <a:bodyPr/>
          <a:lstStyle>
            <a:lvl1pPr marL="0" indent="0" algn="ctr">
              <a:lnSpc>
                <a:spcPts val="2160"/>
              </a:lnSpc>
              <a:buNone/>
              <a:defRPr sz="1800">
                <a:solidFill>
                  <a:schemeClr val="bg2"/>
                </a:solidFill>
                <a:latin typeface="Montserrat" pitchFamily="2" charset="77"/>
              </a:defRPr>
            </a:lvl1pPr>
          </a:lstStyle>
          <a:p>
            <a:pPr lvl="0"/>
            <a:r>
              <a:rPr lang="en-US">
                <a:latin typeface="Montserrat" pitchFamily="2" charset="77"/>
              </a:rPr>
              <a:t>Body copy goes here. Emphasize words by bolding in orange.</a:t>
            </a:r>
            <a:endParaRPr lang="en-US"/>
          </a:p>
        </p:txBody>
      </p:sp>
      <p:sp>
        <p:nvSpPr>
          <p:cNvPr id="10" name="Text Placeholder 6">
            <a:extLst>
              <a:ext uri="{FF2B5EF4-FFF2-40B4-BE49-F238E27FC236}">
                <a16:creationId xmlns:a16="http://schemas.microsoft.com/office/drawing/2014/main" id="{1DCE71AF-CB07-2A70-5B1D-24C9158DEED5}"/>
              </a:ext>
            </a:extLst>
          </p:cNvPr>
          <p:cNvSpPr>
            <a:spLocks noGrp="1"/>
          </p:cNvSpPr>
          <p:nvPr>
            <p:ph type="body" sz="quarter" idx="14" hasCustomPrompt="1"/>
          </p:nvPr>
        </p:nvSpPr>
        <p:spPr>
          <a:xfrm>
            <a:off x="6913677" y="3700462"/>
            <a:ext cx="3667125" cy="857252"/>
          </a:xfrm>
          <a:prstGeom prst="rect">
            <a:avLst/>
          </a:prstGeom>
        </p:spPr>
        <p:txBody>
          <a:bodyPr/>
          <a:lstStyle>
            <a:lvl1pPr marL="0" indent="0" algn="ctr">
              <a:buNone/>
              <a:defRPr sz="6600" b="1">
                <a:solidFill>
                  <a:schemeClr val="bg2"/>
                </a:solidFill>
                <a:latin typeface="Montserrat" pitchFamily="2" charset="77"/>
              </a:defRPr>
            </a:lvl1pPr>
          </a:lstStyle>
          <a:p>
            <a:pPr lvl="0"/>
            <a:r>
              <a:rPr lang="en-US" b="1">
                <a:latin typeface="Montserrat" pitchFamily="2" charset="77"/>
              </a:rPr>
              <a:t>XX%</a:t>
            </a:r>
            <a:endParaRPr lang="en-US"/>
          </a:p>
        </p:txBody>
      </p:sp>
      <p:sp>
        <p:nvSpPr>
          <p:cNvPr id="12" name="Text Placeholder 8">
            <a:extLst>
              <a:ext uri="{FF2B5EF4-FFF2-40B4-BE49-F238E27FC236}">
                <a16:creationId xmlns:a16="http://schemas.microsoft.com/office/drawing/2014/main" id="{55DBA528-2765-342C-E776-421E4E855D7B}"/>
              </a:ext>
            </a:extLst>
          </p:cNvPr>
          <p:cNvSpPr>
            <a:spLocks noGrp="1"/>
          </p:cNvSpPr>
          <p:nvPr>
            <p:ph type="body" sz="quarter" idx="15" hasCustomPrompt="1"/>
          </p:nvPr>
        </p:nvSpPr>
        <p:spPr>
          <a:xfrm>
            <a:off x="6866052" y="4667247"/>
            <a:ext cx="3714750" cy="1204915"/>
          </a:xfrm>
          <a:prstGeom prst="rect">
            <a:avLst/>
          </a:prstGeom>
        </p:spPr>
        <p:txBody>
          <a:bodyPr/>
          <a:lstStyle>
            <a:lvl1pPr marL="0" indent="0" algn="ctr">
              <a:lnSpc>
                <a:spcPts val="2160"/>
              </a:lnSpc>
              <a:buNone/>
              <a:defRPr sz="1800">
                <a:solidFill>
                  <a:schemeClr val="bg2"/>
                </a:solidFill>
                <a:latin typeface="Montserrat" pitchFamily="2" charset="77"/>
              </a:defRPr>
            </a:lvl1pPr>
          </a:lstStyle>
          <a:p>
            <a:pPr lvl="0"/>
            <a:r>
              <a:rPr lang="en-US">
                <a:latin typeface="Montserrat" pitchFamily="2" charset="77"/>
              </a:rPr>
              <a:t>Body copy goes here. Emphasize words by bolding in orange.</a:t>
            </a:r>
            <a:endParaRPr lang="en-US"/>
          </a:p>
        </p:txBody>
      </p:sp>
    </p:spTree>
    <p:extLst>
      <p:ext uri="{BB962C8B-B14F-4D97-AF65-F5344CB8AC3E}">
        <p14:creationId xmlns:p14="http://schemas.microsoft.com/office/powerpoint/2010/main" val="200360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erior_Image_FullWidth">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1ABC818-5E9D-48F2-A020-37EA8A501CC1}"/>
              </a:ext>
            </a:extLst>
          </p:cNvPr>
          <p:cNvSpPr>
            <a:spLocks noGrp="1"/>
          </p:cNvSpPr>
          <p:nvPr>
            <p:ph type="pic" sz="quarter" idx="11"/>
          </p:nvPr>
        </p:nvSpPr>
        <p:spPr>
          <a:xfrm>
            <a:off x="708900" y="667780"/>
            <a:ext cx="10774199" cy="5434487"/>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atin typeface="Montserrat" pitchFamily="2" charset="77"/>
              </a:defRPr>
            </a:lvl1pPr>
          </a:lstStyle>
          <a:p>
            <a:endParaRPr lang="en-US"/>
          </a:p>
        </p:txBody>
      </p:sp>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7" name="Text Placeholder 6">
            <a:extLst>
              <a:ext uri="{FF2B5EF4-FFF2-40B4-BE49-F238E27FC236}">
                <a16:creationId xmlns:a16="http://schemas.microsoft.com/office/drawing/2014/main" id="{D9F15A55-335A-AD33-EF45-96D562091CBE}"/>
              </a:ext>
            </a:extLst>
          </p:cNvPr>
          <p:cNvSpPr>
            <a:spLocks noGrp="1"/>
          </p:cNvSpPr>
          <p:nvPr>
            <p:ph type="body" sz="quarter" idx="12" hasCustomPrompt="1"/>
          </p:nvPr>
        </p:nvSpPr>
        <p:spPr>
          <a:xfrm>
            <a:off x="3844049" y="3967195"/>
            <a:ext cx="7271626" cy="1171575"/>
          </a:xfrm>
          <a:prstGeom prst="rect">
            <a:avLst/>
          </a:prstGeom>
        </p:spPr>
        <p:txBody>
          <a:bodyPr/>
          <a:lstStyle>
            <a:lvl1pPr marL="0" indent="0">
              <a:buNone/>
              <a:defRPr sz="7200" b="1">
                <a:solidFill>
                  <a:schemeClr val="bg2"/>
                </a:solidFill>
                <a:latin typeface="Montserrat" pitchFamily="2" charset="77"/>
              </a:defRPr>
            </a:lvl1pPr>
          </a:lstStyle>
          <a:p>
            <a:pPr lvl="0"/>
            <a:r>
              <a:rPr lang="en-US"/>
              <a:t>Headline here</a:t>
            </a:r>
          </a:p>
        </p:txBody>
      </p:sp>
      <p:sp>
        <p:nvSpPr>
          <p:cNvPr id="10" name="Text Placeholder 9">
            <a:extLst>
              <a:ext uri="{FF2B5EF4-FFF2-40B4-BE49-F238E27FC236}">
                <a16:creationId xmlns:a16="http://schemas.microsoft.com/office/drawing/2014/main" id="{71817CC6-051A-C92C-621E-381F61477FAA}"/>
              </a:ext>
            </a:extLst>
          </p:cNvPr>
          <p:cNvSpPr>
            <a:spLocks noGrp="1"/>
          </p:cNvSpPr>
          <p:nvPr>
            <p:ph type="body" sz="quarter" idx="13" hasCustomPrompt="1"/>
          </p:nvPr>
        </p:nvSpPr>
        <p:spPr>
          <a:xfrm>
            <a:off x="8158163" y="5014913"/>
            <a:ext cx="2900362" cy="985837"/>
          </a:xfrm>
          <a:prstGeom prst="rect">
            <a:avLst/>
          </a:prstGeom>
        </p:spPr>
        <p:txBody>
          <a:bodyPr/>
          <a:lstStyle>
            <a:lvl1pPr marL="0" indent="0">
              <a:buNone/>
              <a:defRPr sz="2400" b="1">
                <a:solidFill>
                  <a:schemeClr val="bg2"/>
                </a:solidFill>
                <a:latin typeface="Montserrat" pitchFamily="2" charset="77"/>
              </a:defRPr>
            </a:lvl1pPr>
          </a:lstStyle>
          <a:p>
            <a:pPr lvl="0"/>
            <a:r>
              <a:rPr lang="en-US" sz="2400" b="1">
                <a:latin typeface="Montserrat" pitchFamily="2" charset="77"/>
              </a:rPr>
              <a:t>Sub-head text can go here</a:t>
            </a:r>
            <a:endParaRPr lang="en-US"/>
          </a:p>
        </p:txBody>
      </p:sp>
    </p:spTree>
    <p:extLst>
      <p:ext uri="{BB962C8B-B14F-4D97-AF65-F5344CB8AC3E}">
        <p14:creationId xmlns:p14="http://schemas.microsoft.com/office/powerpoint/2010/main" val="1406324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ior_TallImage_RightAligne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1B2C5E7-8FB6-4D6C-8714-4D257F1BD667}"/>
              </a:ext>
            </a:extLst>
          </p:cNvPr>
          <p:cNvSpPr>
            <a:spLocks noGrp="1"/>
          </p:cNvSpPr>
          <p:nvPr>
            <p:ph type="pic" sz="quarter" idx="11"/>
          </p:nvPr>
        </p:nvSpPr>
        <p:spPr>
          <a:xfrm>
            <a:off x="7048652" y="311049"/>
            <a:ext cx="3434079" cy="6220975"/>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atin typeface="Montserrat" pitchFamily="2" charset="77"/>
              </a:defRPr>
            </a:lvl1pPr>
          </a:lstStyle>
          <a:p>
            <a:endParaRPr lang="en-US"/>
          </a:p>
        </p:txBody>
      </p:sp>
      <p:sp>
        <p:nvSpPr>
          <p:cNvPr id="4" name="Slide Number Placeholder 5">
            <a:extLst>
              <a:ext uri="{FF2B5EF4-FFF2-40B4-BE49-F238E27FC236}">
                <a16:creationId xmlns:a16="http://schemas.microsoft.com/office/drawing/2014/main" id="{151D3DAD-6050-E278-96C5-D666158041D9}"/>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2" name="TextBox 1">
            <a:extLst>
              <a:ext uri="{FF2B5EF4-FFF2-40B4-BE49-F238E27FC236}">
                <a16:creationId xmlns:a16="http://schemas.microsoft.com/office/drawing/2014/main" id="{7E7872B7-B663-8123-5F03-2C0D5249DFCD}"/>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5" name="Title 4">
            <a:extLst>
              <a:ext uri="{FF2B5EF4-FFF2-40B4-BE49-F238E27FC236}">
                <a16:creationId xmlns:a16="http://schemas.microsoft.com/office/drawing/2014/main" id="{D2A96DA2-C6A1-3FD7-AC5D-A8A580936D8C}"/>
              </a:ext>
            </a:extLst>
          </p:cNvPr>
          <p:cNvSpPr txBox="1">
            <a:spLocks/>
          </p:cNvSpPr>
          <p:nvPr userDrawn="1"/>
        </p:nvSpPr>
        <p:spPr>
          <a:xfrm rot="16200000">
            <a:off x="-2687967" y="2762861"/>
            <a:ext cx="6236779"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000" spc="300">
                <a:latin typeface="Montserrat" pitchFamily="2" charset="77"/>
              </a:rPr>
              <a:t>WAYSTAR  </a:t>
            </a:r>
            <a:r>
              <a:rPr lang="en-US" sz="1000" spc="300">
                <a:solidFill>
                  <a:schemeClr val="accent1"/>
                </a:solidFill>
                <a:latin typeface="Montserrat" pitchFamily="2" charset="77"/>
              </a:rPr>
              <a:t>|</a:t>
            </a:r>
            <a:r>
              <a:rPr lang="en-US" sz="1000" spc="300">
                <a:latin typeface="Montserrat" pitchFamily="2" charset="77"/>
              </a:rPr>
              <a:t>  SIMPLIFY HEALTHCARE PAYMENTS</a:t>
            </a:r>
          </a:p>
        </p:txBody>
      </p:sp>
      <p:sp>
        <p:nvSpPr>
          <p:cNvPr id="6" name="Text Placeholder 10">
            <a:extLst>
              <a:ext uri="{FF2B5EF4-FFF2-40B4-BE49-F238E27FC236}">
                <a16:creationId xmlns:a16="http://schemas.microsoft.com/office/drawing/2014/main" id="{8A32E7C3-9CCF-37A4-5BFF-C31455C0CCDF}"/>
              </a:ext>
            </a:extLst>
          </p:cNvPr>
          <p:cNvSpPr>
            <a:spLocks noGrp="1"/>
          </p:cNvSpPr>
          <p:nvPr>
            <p:ph type="body" sz="quarter" idx="10" hasCustomPrompt="1"/>
          </p:nvPr>
        </p:nvSpPr>
        <p:spPr>
          <a:xfrm>
            <a:off x="1214287" y="1308100"/>
            <a:ext cx="3929062" cy="2416175"/>
          </a:xfrm>
          <a:prstGeom prst="rect">
            <a:avLst/>
          </a:prstGeom>
        </p:spPr>
        <p:txBody>
          <a:bodyPr/>
          <a:lstStyle>
            <a:lvl1pPr marL="0" indent="0">
              <a:buNone/>
              <a:defRPr sz="4400" b="1" i="0">
                <a:latin typeface="Montserrat" pitchFamily="2" charset="77"/>
              </a:defRPr>
            </a:lvl1pPr>
          </a:lstStyle>
          <a:p>
            <a:pPr lvl="0"/>
            <a:r>
              <a:rPr lang="en-US" sz="4400" b="1">
                <a:latin typeface="Montserrat"/>
              </a:rPr>
              <a:t>Insert slide headline sentence or phrase here</a:t>
            </a:r>
            <a:endParaRPr lang="en-US"/>
          </a:p>
        </p:txBody>
      </p:sp>
      <p:sp>
        <p:nvSpPr>
          <p:cNvPr id="7" name="Text Placeholder 12">
            <a:extLst>
              <a:ext uri="{FF2B5EF4-FFF2-40B4-BE49-F238E27FC236}">
                <a16:creationId xmlns:a16="http://schemas.microsoft.com/office/drawing/2014/main" id="{CDC33652-134C-27AF-CC0C-049A050E708F}"/>
              </a:ext>
            </a:extLst>
          </p:cNvPr>
          <p:cNvSpPr>
            <a:spLocks noGrp="1"/>
          </p:cNvSpPr>
          <p:nvPr>
            <p:ph type="body" sz="quarter" idx="12" hasCustomPrompt="1"/>
          </p:nvPr>
        </p:nvSpPr>
        <p:spPr>
          <a:xfrm>
            <a:off x="1214287" y="4162425"/>
            <a:ext cx="3900487" cy="644525"/>
          </a:xfrm>
          <a:prstGeom prst="rect">
            <a:avLst/>
          </a:prstGeom>
        </p:spPr>
        <p:txBody>
          <a:bodyPr/>
          <a:lstStyle>
            <a:lvl1pPr marL="0" indent="0">
              <a:buNone/>
              <a:defRPr sz="1800" b="1" i="0">
                <a:solidFill>
                  <a:schemeClr val="accent1"/>
                </a:solidFill>
                <a:latin typeface="Montserrat" pitchFamily="2" charset="77"/>
              </a:defRPr>
            </a:lvl1pPr>
          </a:lstStyle>
          <a:p>
            <a:pPr lvl="0"/>
            <a:r>
              <a:rPr lang="en-US"/>
              <a:t>Use bold orange copy to emphasize a key point.</a:t>
            </a:r>
          </a:p>
        </p:txBody>
      </p:sp>
      <p:sp>
        <p:nvSpPr>
          <p:cNvPr id="8" name="Text Placeholder 14">
            <a:extLst>
              <a:ext uri="{FF2B5EF4-FFF2-40B4-BE49-F238E27FC236}">
                <a16:creationId xmlns:a16="http://schemas.microsoft.com/office/drawing/2014/main" id="{82D8538E-7F77-CA71-2288-53FAB25EDFCD}"/>
              </a:ext>
            </a:extLst>
          </p:cNvPr>
          <p:cNvSpPr>
            <a:spLocks noGrp="1"/>
          </p:cNvSpPr>
          <p:nvPr>
            <p:ph type="body" sz="quarter" idx="13" hasCustomPrompt="1"/>
          </p:nvPr>
        </p:nvSpPr>
        <p:spPr>
          <a:xfrm>
            <a:off x="1214287" y="4806950"/>
            <a:ext cx="3370170" cy="641350"/>
          </a:xfrm>
          <a:prstGeom prst="rect">
            <a:avLst/>
          </a:prstGeom>
        </p:spPr>
        <p:txBody>
          <a:bodyPr/>
          <a:lstStyle>
            <a:lvl1pPr marL="0" indent="0">
              <a:lnSpc>
                <a:spcPct val="100000"/>
              </a:lnSpc>
              <a:buNone/>
              <a:defRPr sz="1800">
                <a:solidFill>
                  <a:schemeClr val="tx1"/>
                </a:solidFill>
                <a:latin typeface="Montserrat" pitchFamily="2" charset="77"/>
              </a:defRPr>
            </a:lvl1pPr>
          </a:lstStyle>
          <a:p>
            <a:pPr lvl="0"/>
            <a:r>
              <a:rPr lang="en-US" sz="1800">
                <a:latin typeface="Montserrat" pitchFamily="2" charset="77"/>
              </a:rPr>
              <a:t>Additional explainer text can go here.</a:t>
            </a:r>
            <a:endParaRPr lang="en-US"/>
          </a:p>
        </p:txBody>
      </p:sp>
    </p:spTree>
    <p:extLst>
      <p:ext uri="{BB962C8B-B14F-4D97-AF65-F5344CB8AC3E}">
        <p14:creationId xmlns:p14="http://schemas.microsoft.com/office/powerpoint/2010/main" val="902565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ior_LightOrange_TwoCol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CB08EE6-AD9E-5DCB-C6C0-15A513846759}"/>
              </a:ext>
            </a:extLst>
          </p:cNvPr>
          <p:cNvSpPr/>
          <p:nvPr userDrawn="1"/>
        </p:nvSpPr>
        <p:spPr>
          <a:xfrm>
            <a:off x="0" y="1"/>
            <a:ext cx="4791456" cy="6857999"/>
          </a:xfrm>
          <a:prstGeom prst="rect">
            <a:avLst/>
          </a:prstGeom>
          <a:solidFill>
            <a:srgbClr val="FF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3" name="Slide Number Placeholder 5">
            <a:extLst>
              <a:ext uri="{FF2B5EF4-FFF2-40B4-BE49-F238E27FC236}">
                <a16:creationId xmlns:a16="http://schemas.microsoft.com/office/drawing/2014/main" id="{EE13BF64-C82E-C36F-D4DF-E8EB3B061057}"/>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7" name="TextBox 6">
            <a:extLst>
              <a:ext uri="{FF2B5EF4-FFF2-40B4-BE49-F238E27FC236}">
                <a16:creationId xmlns:a16="http://schemas.microsoft.com/office/drawing/2014/main" id="{8C161E89-756D-9E89-8212-9E6E28411D1D}"/>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8153CF5E-BC01-9ACA-71FE-2AF4F0875926}"/>
              </a:ext>
            </a:extLst>
          </p:cNvPr>
          <p:cNvSpPr>
            <a:spLocks noGrp="1"/>
          </p:cNvSpPr>
          <p:nvPr>
            <p:ph type="body" sz="quarter" idx="10" hasCustomPrompt="1"/>
          </p:nvPr>
        </p:nvSpPr>
        <p:spPr>
          <a:xfrm>
            <a:off x="559608" y="1358900"/>
            <a:ext cx="3929062" cy="2416175"/>
          </a:xfrm>
          <a:prstGeom prst="rect">
            <a:avLst/>
          </a:prstGeom>
        </p:spPr>
        <p:txBody>
          <a:bodyPr/>
          <a:lstStyle>
            <a:lvl1pPr marL="0" indent="0">
              <a:buNone/>
              <a:defRPr sz="4400" b="1" i="0">
                <a:latin typeface="Montserrat" pitchFamily="2" charset="77"/>
              </a:defRPr>
            </a:lvl1pPr>
          </a:lstStyle>
          <a:p>
            <a:pPr lvl="0"/>
            <a:r>
              <a:rPr lang="en-US" sz="4400" b="1">
                <a:latin typeface="Montserrat"/>
              </a:rPr>
              <a:t>Insert slide headline sentence or phrase here</a:t>
            </a:r>
            <a:endParaRPr lang="en-US"/>
          </a:p>
        </p:txBody>
      </p:sp>
      <p:sp>
        <p:nvSpPr>
          <p:cNvPr id="12" name="Text Placeholder 12">
            <a:extLst>
              <a:ext uri="{FF2B5EF4-FFF2-40B4-BE49-F238E27FC236}">
                <a16:creationId xmlns:a16="http://schemas.microsoft.com/office/drawing/2014/main" id="{A3482405-4CD7-24C1-7C59-19959390D50A}"/>
              </a:ext>
            </a:extLst>
          </p:cNvPr>
          <p:cNvSpPr>
            <a:spLocks noGrp="1"/>
          </p:cNvSpPr>
          <p:nvPr>
            <p:ph type="body" sz="quarter" idx="11" hasCustomPrompt="1"/>
          </p:nvPr>
        </p:nvSpPr>
        <p:spPr>
          <a:xfrm>
            <a:off x="559608" y="4213225"/>
            <a:ext cx="3900487" cy="644525"/>
          </a:xfrm>
          <a:prstGeom prst="rect">
            <a:avLst/>
          </a:prstGeom>
        </p:spPr>
        <p:txBody>
          <a:bodyPr/>
          <a:lstStyle>
            <a:lvl1pPr marL="0" indent="0">
              <a:buNone/>
              <a:defRPr sz="1800" b="1" i="0">
                <a:solidFill>
                  <a:schemeClr val="accent1"/>
                </a:solidFill>
                <a:latin typeface="Montserrat" pitchFamily="2" charset="77"/>
              </a:defRPr>
            </a:lvl1pPr>
          </a:lstStyle>
          <a:p>
            <a:pPr lvl="0"/>
            <a:r>
              <a:rPr lang="en-US"/>
              <a:t>Use bold orange copy to emphasize a key point.</a:t>
            </a:r>
          </a:p>
        </p:txBody>
      </p:sp>
      <p:sp>
        <p:nvSpPr>
          <p:cNvPr id="13" name="Text Placeholder 14">
            <a:extLst>
              <a:ext uri="{FF2B5EF4-FFF2-40B4-BE49-F238E27FC236}">
                <a16:creationId xmlns:a16="http://schemas.microsoft.com/office/drawing/2014/main" id="{4E006FCF-4C39-1E76-14D2-62301F82D679}"/>
              </a:ext>
            </a:extLst>
          </p:cNvPr>
          <p:cNvSpPr>
            <a:spLocks noGrp="1"/>
          </p:cNvSpPr>
          <p:nvPr>
            <p:ph type="body" sz="quarter" idx="12" hasCustomPrompt="1"/>
          </p:nvPr>
        </p:nvSpPr>
        <p:spPr>
          <a:xfrm>
            <a:off x="559608" y="4857750"/>
            <a:ext cx="3370170" cy="641350"/>
          </a:xfrm>
          <a:prstGeom prst="rect">
            <a:avLst/>
          </a:prstGeom>
        </p:spPr>
        <p:txBody>
          <a:bodyPr/>
          <a:lstStyle>
            <a:lvl1pPr marL="0" indent="0">
              <a:lnSpc>
                <a:spcPct val="100000"/>
              </a:lnSpc>
              <a:buNone/>
              <a:defRPr sz="1800">
                <a:solidFill>
                  <a:schemeClr val="tx1"/>
                </a:solidFill>
                <a:latin typeface="Montserrat" pitchFamily="2" charset="77"/>
              </a:defRPr>
            </a:lvl1pPr>
          </a:lstStyle>
          <a:p>
            <a:pPr lvl="0"/>
            <a:r>
              <a:rPr lang="en-US" sz="1800">
                <a:latin typeface="Montserrat" pitchFamily="2" charset="77"/>
              </a:rPr>
              <a:t>Additional explainer text can go here.</a:t>
            </a:r>
            <a:endParaRPr lang="en-US"/>
          </a:p>
        </p:txBody>
      </p:sp>
      <p:sp>
        <p:nvSpPr>
          <p:cNvPr id="2" name="Title 4">
            <a:extLst>
              <a:ext uri="{FF2B5EF4-FFF2-40B4-BE49-F238E27FC236}">
                <a16:creationId xmlns:a16="http://schemas.microsoft.com/office/drawing/2014/main" id="{7313C75D-9549-F5D9-D8B0-954A491A60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Tree>
    <p:extLst>
      <p:ext uri="{BB962C8B-B14F-4D97-AF65-F5344CB8AC3E}">
        <p14:creationId xmlns:p14="http://schemas.microsoft.com/office/powerpoint/2010/main" val="3820745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ior_ImageCenter_w/Stat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4E83F3A-C802-6A5B-5673-F483E2249024}"/>
              </a:ext>
            </a:extLst>
          </p:cNvPr>
          <p:cNvSpPr>
            <a:spLocks noGrp="1"/>
          </p:cNvSpPr>
          <p:nvPr>
            <p:ph type="pic" sz="quarter" idx="10"/>
          </p:nvPr>
        </p:nvSpPr>
        <p:spPr>
          <a:xfrm>
            <a:off x="3438525" y="566532"/>
            <a:ext cx="5407025" cy="5535736"/>
          </a:xfrm>
          <a:prstGeom prst="rect">
            <a:avLst/>
          </a:prstGeom>
        </p:spPr>
        <p:txBody>
          <a:bodyPr/>
          <a:lstStyle>
            <a:lvl1pPr marL="0" indent="0">
              <a:buNone/>
              <a:defRPr>
                <a:latin typeface="Montserrat" pitchFamily="2" charset="77"/>
              </a:defRPr>
            </a:lvl1pPr>
          </a:lstStyle>
          <a:p>
            <a:endParaRPr lang="en-US"/>
          </a:p>
        </p:txBody>
      </p:sp>
      <p:sp>
        <p:nvSpPr>
          <p:cNvPr id="3" name="Slide Number Placeholder 5">
            <a:extLst>
              <a:ext uri="{FF2B5EF4-FFF2-40B4-BE49-F238E27FC236}">
                <a16:creationId xmlns:a16="http://schemas.microsoft.com/office/drawing/2014/main" id="{EE13BF64-C82E-C36F-D4DF-E8EB3B061057}"/>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pic>
        <p:nvPicPr>
          <p:cNvPr id="5" name="Picture 4" descr="Logo&#10;&#10;Description automatically generated">
            <a:extLst>
              <a:ext uri="{FF2B5EF4-FFF2-40B4-BE49-F238E27FC236}">
                <a16:creationId xmlns:a16="http://schemas.microsoft.com/office/drawing/2014/main" id="{8B6E8A50-E71B-525D-F05C-454695D3C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4" name="Title 4">
            <a:extLst>
              <a:ext uri="{FF2B5EF4-FFF2-40B4-BE49-F238E27FC236}">
                <a16:creationId xmlns:a16="http://schemas.microsoft.com/office/drawing/2014/main" id="{ED5D33D6-F52D-60B2-BB4E-FE85A4537735}"/>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7" name="TextBox 6">
            <a:extLst>
              <a:ext uri="{FF2B5EF4-FFF2-40B4-BE49-F238E27FC236}">
                <a16:creationId xmlns:a16="http://schemas.microsoft.com/office/drawing/2014/main" id="{8C161E89-756D-9E89-8212-9E6E28411D1D}"/>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9" name="Rectangle 8">
            <a:extLst>
              <a:ext uri="{FF2B5EF4-FFF2-40B4-BE49-F238E27FC236}">
                <a16:creationId xmlns:a16="http://schemas.microsoft.com/office/drawing/2014/main" id="{F5E65AB3-A23B-DDFE-4C3B-71B99BD4678B}"/>
              </a:ext>
            </a:extLst>
          </p:cNvPr>
          <p:cNvSpPr/>
          <p:nvPr userDrawn="1"/>
        </p:nvSpPr>
        <p:spPr>
          <a:xfrm>
            <a:off x="8834025" y="554810"/>
            <a:ext cx="2462879" cy="5535819"/>
          </a:xfrm>
          <a:prstGeom prst="rect">
            <a:avLst/>
          </a:prstGeom>
          <a:solidFill>
            <a:srgbClr val="FF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6" name="Rectangle 15">
            <a:extLst>
              <a:ext uri="{FF2B5EF4-FFF2-40B4-BE49-F238E27FC236}">
                <a16:creationId xmlns:a16="http://schemas.microsoft.com/office/drawing/2014/main" id="{0CB08EE6-AD9E-5DCB-C6C0-15A513846759}"/>
              </a:ext>
            </a:extLst>
          </p:cNvPr>
          <p:cNvSpPr/>
          <p:nvPr userDrawn="1"/>
        </p:nvSpPr>
        <p:spPr>
          <a:xfrm>
            <a:off x="726065" y="549893"/>
            <a:ext cx="2712359" cy="5535819"/>
          </a:xfrm>
          <a:prstGeom prst="rect">
            <a:avLst/>
          </a:prstGeom>
          <a:solidFill>
            <a:srgbClr val="FF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28" name="Text Placeholder 27">
            <a:extLst>
              <a:ext uri="{FF2B5EF4-FFF2-40B4-BE49-F238E27FC236}">
                <a16:creationId xmlns:a16="http://schemas.microsoft.com/office/drawing/2014/main" id="{1AA79E89-5389-F9AB-8E12-07A0CAC8454D}"/>
              </a:ext>
            </a:extLst>
          </p:cNvPr>
          <p:cNvSpPr>
            <a:spLocks noGrp="1"/>
          </p:cNvSpPr>
          <p:nvPr>
            <p:ph type="body" sz="quarter" idx="11" hasCustomPrompt="1"/>
          </p:nvPr>
        </p:nvSpPr>
        <p:spPr>
          <a:xfrm>
            <a:off x="987171" y="1150105"/>
            <a:ext cx="2270379" cy="271462"/>
          </a:xfrm>
          <a:prstGeom prst="rect">
            <a:avLst/>
          </a:prstGeom>
        </p:spPr>
        <p:txBody>
          <a:bodyPr/>
          <a:lstStyle>
            <a:lvl1pPr marL="0" indent="0" algn="r">
              <a:buNone/>
              <a:defRPr sz="1400" b="1" i="0" spc="0">
                <a:solidFill>
                  <a:schemeClr val="tx1"/>
                </a:solidFill>
                <a:latin typeface="Montserrat" pitchFamily="2" charset="77"/>
              </a:defRPr>
            </a:lvl1pPr>
          </a:lstStyle>
          <a:p>
            <a:pPr lvl="0"/>
            <a:r>
              <a:rPr lang="en-US" sz="1400" b="1" i="0">
                <a:latin typeface="Montserrat" pitchFamily="2" charset="77"/>
              </a:rPr>
              <a:t>EYEBROW COPY</a:t>
            </a:r>
            <a:endParaRPr lang="en-US"/>
          </a:p>
        </p:txBody>
      </p:sp>
      <p:sp>
        <p:nvSpPr>
          <p:cNvPr id="31" name="Text Placeholder 30">
            <a:extLst>
              <a:ext uri="{FF2B5EF4-FFF2-40B4-BE49-F238E27FC236}">
                <a16:creationId xmlns:a16="http://schemas.microsoft.com/office/drawing/2014/main" id="{7692BB86-C153-15C0-07FD-04C8019C1FED}"/>
              </a:ext>
            </a:extLst>
          </p:cNvPr>
          <p:cNvSpPr>
            <a:spLocks noGrp="1"/>
          </p:cNvSpPr>
          <p:nvPr>
            <p:ph type="body" sz="quarter" idx="12" hasCustomPrompt="1"/>
          </p:nvPr>
        </p:nvSpPr>
        <p:spPr>
          <a:xfrm>
            <a:off x="987425" y="1515810"/>
            <a:ext cx="2270125" cy="685800"/>
          </a:xfrm>
          <a:prstGeom prst="rect">
            <a:avLst/>
          </a:prstGeom>
        </p:spPr>
        <p:txBody>
          <a:bodyPr/>
          <a:lstStyle>
            <a:lvl1pPr marL="0" indent="0" algn="r">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3" name="Text Placeholder 32">
            <a:extLst>
              <a:ext uri="{FF2B5EF4-FFF2-40B4-BE49-F238E27FC236}">
                <a16:creationId xmlns:a16="http://schemas.microsoft.com/office/drawing/2014/main" id="{E692E7EE-1A75-33EC-A751-B50065CEB849}"/>
              </a:ext>
            </a:extLst>
          </p:cNvPr>
          <p:cNvSpPr>
            <a:spLocks noGrp="1"/>
          </p:cNvSpPr>
          <p:nvPr>
            <p:ph type="body" sz="quarter" idx="13" hasCustomPrompt="1"/>
          </p:nvPr>
        </p:nvSpPr>
        <p:spPr>
          <a:xfrm>
            <a:off x="987425" y="2295853"/>
            <a:ext cx="2270125" cy="602824"/>
          </a:xfrm>
          <a:prstGeom prst="rect">
            <a:avLst/>
          </a:prstGeom>
        </p:spPr>
        <p:txBody>
          <a:bodyPr/>
          <a:lstStyle>
            <a:lvl1pPr marL="0" indent="0" algn="r">
              <a:lnSpc>
                <a:spcPct val="100000"/>
              </a:lnSpc>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
        <p:nvSpPr>
          <p:cNvPr id="34" name="Text Placeholder 27">
            <a:extLst>
              <a:ext uri="{FF2B5EF4-FFF2-40B4-BE49-F238E27FC236}">
                <a16:creationId xmlns:a16="http://schemas.microsoft.com/office/drawing/2014/main" id="{DBE7A9B3-9A4E-4E91-66EA-D83C78EDCC87}"/>
              </a:ext>
            </a:extLst>
          </p:cNvPr>
          <p:cNvSpPr>
            <a:spLocks noGrp="1"/>
          </p:cNvSpPr>
          <p:nvPr>
            <p:ph type="body" sz="quarter" idx="14" hasCustomPrompt="1"/>
          </p:nvPr>
        </p:nvSpPr>
        <p:spPr>
          <a:xfrm>
            <a:off x="987171" y="3821868"/>
            <a:ext cx="2270379" cy="271462"/>
          </a:xfrm>
          <a:prstGeom prst="rect">
            <a:avLst/>
          </a:prstGeom>
        </p:spPr>
        <p:txBody>
          <a:bodyPr/>
          <a:lstStyle>
            <a:lvl1pPr marL="0" indent="0" algn="r">
              <a:buNone/>
              <a:defRPr sz="1400" b="1" i="0" spc="0">
                <a:solidFill>
                  <a:schemeClr val="tx1"/>
                </a:solidFill>
                <a:latin typeface="Montserrat" pitchFamily="2" charset="77"/>
              </a:defRPr>
            </a:lvl1pPr>
          </a:lstStyle>
          <a:p>
            <a:pPr lvl="0"/>
            <a:r>
              <a:rPr lang="en-US" sz="1400" b="1" i="0">
                <a:latin typeface="Montserrat" pitchFamily="2" charset="77"/>
              </a:rPr>
              <a:t>EYEBROW COPY</a:t>
            </a:r>
            <a:endParaRPr lang="en-US"/>
          </a:p>
        </p:txBody>
      </p:sp>
      <p:sp>
        <p:nvSpPr>
          <p:cNvPr id="35" name="Text Placeholder 30">
            <a:extLst>
              <a:ext uri="{FF2B5EF4-FFF2-40B4-BE49-F238E27FC236}">
                <a16:creationId xmlns:a16="http://schemas.microsoft.com/office/drawing/2014/main" id="{CD38BB8A-290D-5DD4-7191-24B9C9479E4B}"/>
              </a:ext>
            </a:extLst>
          </p:cNvPr>
          <p:cNvSpPr>
            <a:spLocks noGrp="1"/>
          </p:cNvSpPr>
          <p:nvPr>
            <p:ph type="body" sz="quarter" idx="15" hasCustomPrompt="1"/>
          </p:nvPr>
        </p:nvSpPr>
        <p:spPr>
          <a:xfrm>
            <a:off x="987425" y="4187573"/>
            <a:ext cx="2270125" cy="685800"/>
          </a:xfrm>
          <a:prstGeom prst="rect">
            <a:avLst/>
          </a:prstGeom>
        </p:spPr>
        <p:txBody>
          <a:bodyPr/>
          <a:lstStyle>
            <a:lvl1pPr marL="0" indent="0" algn="r">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6" name="Text Placeholder 32">
            <a:extLst>
              <a:ext uri="{FF2B5EF4-FFF2-40B4-BE49-F238E27FC236}">
                <a16:creationId xmlns:a16="http://schemas.microsoft.com/office/drawing/2014/main" id="{458B189C-3065-DEE7-0A5E-31BDB229A822}"/>
              </a:ext>
            </a:extLst>
          </p:cNvPr>
          <p:cNvSpPr>
            <a:spLocks noGrp="1"/>
          </p:cNvSpPr>
          <p:nvPr>
            <p:ph type="body" sz="quarter" idx="16" hasCustomPrompt="1"/>
          </p:nvPr>
        </p:nvSpPr>
        <p:spPr>
          <a:xfrm>
            <a:off x="987425" y="4967616"/>
            <a:ext cx="2270125" cy="602824"/>
          </a:xfrm>
          <a:prstGeom prst="rect">
            <a:avLst/>
          </a:prstGeom>
        </p:spPr>
        <p:txBody>
          <a:bodyPr/>
          <a:lstStyle>
            <a:lvl1pPr marL="0" indent="0" algn="r">
              <a:lnSpc>
                <a:spcPct val="100000"/>
              </a:lnSpc>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
        <p:nvSpPr>
          <p:cNvPr id="37" name="Text Placeholder 27">
            <a:extLst>
              <a:ext uri="{FF2B5EF4-FFF2-40B4-BE49-F238E27FC236}">
                <a16:creationId xmlns:a16="http://schemas.microsoft.com/office/drawing/2014/main" id="{A6895EFE-2A72-0700-B350-EF66157F2394}"/>
              </a:ext>
            </a:extLst>
          </p:cNvPr>
          <p:cNvSpPr>
            <a:spLocks noGrp="1"/>
          </p:cNvSpPr>
          <p:nvPr>
            <p:ph type="body" sz="quarter" idx="17" hasCustomPrompt="1"/>
          </p:nvPr>
        </p:nvSpPr>
        <p:spPr>
          <a:xfrm>
            <a:off x="9026525" y="1150105"/>
            <a:ext cx="2270379" cy="271462"/>
          </a:xfrm>
          <a:prstGeom prst="rect">
            <a:avLst/>
          </a:prstGeom>
        </p:spPr>
        <p:txBody>
          <a:bodyPr/>
          <a:lstStyle>
            <a:lvl1pPr marL="0" indent="0" algn="l">
              <a:buNone/>
              <a:defRPr sz="1400" b="1" i="0" spc="0">
                <a:solidFill>
                  <a:schemeClr val="tx1"/>
                </a:solidFill>
                <a:latin typeface="Montserrat" pitchFamily="2" charset="77"/>
              </a:defRPr>
            </a:lvl1pPr>
          </a:lstStyle>
          <a:p>
            <a:pPr lvl="0"/>
            <a:r>
              <a:rPr lang="en-US" sz="1400" b="1" i="0">
                <a:latin typeface="Montserrat" pitchFamily="2" charset="77"/>
              </a:rPr>
              <a:t>EYEBROW COPY</a:t>
            </a:r>
            <a:endParaRPr lang="en-US"/>
          </a:p>
        </p:txBody>
      </p:sp>
      <p:sp>
        <p:nvSpPr>
          <p:cNvPr id="38" name="Text Placeholder 30">
            <a:extLst>
              <a:ext uri="{FF2B5EF4-FFF2-40B4-BE49-F238E27FC236}">
                <a16:creationId xmlns:a16="http://schemas.microsoft.com/office/drawing/2014/main" id="{19FB53D7-3751-5AD8-ECB6-BDA984FBEEFB}"/>
              </a:ext>
            </a:extLst>
          </p:cNvPr>
          <p:cNvSpPr>
            <a:spLocks noGrp="1"/>
          </p:cNvSpPr>
          <p:nvPr>
            <p:ph type="body" sz="quarter" idx="18" hasCustomPrompt="1"/>
          </p:nvPr>
        </p:nvSpPr>
        <p:spPr>
          <a:xfrm>
            <a:off x="9026779" y="1515810"/>
            <a:ext cx="2270125" cy="685800"/>
          </a:xfrm>
          <a:prstGeom prst="rect">
            <a:avLst/>
          </a:prstGeom>
        </p:spPr>
        <p:txBody>
          <a:bodyPr/>
          <a:lstStyle>
            <a:lvl1pPr marL="0" indent="0" algn="l">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39" name="Text Placeholder 32">
            <a:extLst>
              <a:ext uri="{FF2B5EF4-FFF2-40B4-BE49-F238E27FC236}">
                <a16:creationId xmlns:a16="http://schemas.microsoft.com/office/drawing/2014/main" id="{950EC0A8-B6DB-EE67-7EEA-38107E132851}"/>
              </a:ext>
            </a:extLst>
          </p:cNvPr>
          <p:cNvSpPr>
            <a:spLocks noGrp="1"/>
          </p:cNvSpPr>
          <p:nvPr>
            <p:ph type="body" sz="quarter" idx="19" hasCustomPrompt="1"/>
          </p:nvPr>
        </p:nvSpPr>
        <p:spPr>
          <a:xfrm>
            <a:off x="9026779" y="2295853"/>
            <a:ext cx="2270125" cy="602824"/>
          </a:xfrm>
          <a:prstGeom prst="rect">
            <a:avLst/>
          </a:prstGeom>
        </p:spPr>
        <p:txBody>
          <a:bodyPr/>
          <a:lstStyle>
            <a:lvl1pPr marL="0" indent="0" algn="l">
              <a:lnSpc>
                <a:spcPct val="100000"/>
              </a:lnSpc>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
        <p:nvSpPr>
          <p:cNvPr id="40" name="Text Placeholder 27">
            <a:extLst>
              <a:ext uri="{FF2B5EF4-FFF2-40B4-BE49-F238E27FC236}">
                <a16:creationId xmlns:a16="http://schemas.microsoft.com/office/drawing/2014/main" id="{24C43F6D-72AA-2F77-5686-5A59DC29FC4F}"/>
              </a:ext>
            </a:extLst>
          </p:cNvPr>
          <p:cNvSpPr>
            <a:spLocks noGrp="1"/>
          </p:cNvSpPr>
          <p:nvPr>
            <p:ph type="body" sz="quarter" idx="20" hasCustomPrompt="1"/>
          </p:nvPr>
        </p:nvSpPr>
        <p:spPr>
          <a:xfrm>
            <a:off x="9026525" y="3821868"/>
            <a:ext cx="2270379" cy="271462"/>
          </a:xfrm>
          <a:prstGeom prst="rect">
            <a:avLst/>
          </a:prstGeom>
        </p:spPr>
        <p:txBody>
          <a:bodyPr/>
          <a:lstStyle>
            <a:lvl1pPr marL="0" indent="0" algn="l">
              <a:buNone/>
              <a:defRPr sz="1400" b="1" i="0" spc="0">
                <a:solidFill>
                  <a:schemeClr val="tx1"/>
                </a:solidFill>
                <a:latin typeface="Montserrat" pitchFamily="2" charset="77"/>
              </a:defRPr>
            </a:lvl1pPr>
          </a:lstStyle>
          <a:p>
            <a:pPr lvl="0"/>
            <a:r>
              <a:rPr lang="en-US" sz="1400" b="1" i="0">
                <a:latin typeface="Montserrat" pitchFamily="2" charset="77"/>
              </a:rPr>
              <a:t>EYEBROW COPY</a:t>
            </a:r>
            <a:endParaRPr lang="en-US"/>
          </a:p>
        </p:txBody>
      </p:sp>
      <p:sp>
        <p:nvSpPr>
          <p:cNvPr id="41" name="Text Placeholder 30">
            <a:extLst>
              <a:ext uri="{FF2B5EF4-FFF2-40B4-BE49-F238E27FC236}">
                <a16:creationId xmlns:a16="http://schemas.microsoft.com/office/drawing/2014/main" id="{8427BEC8-2AD4-7369-6971-D5C5384BB5F5}"/>
              </a:ext>
            </a:extLst>
          </p:cNvPr>
          <p:cNvSpPr>
            <a:spLocks noGrp="1"/>
          </p:cNvSpPr>
          <p:nvPr>
            <p:ph type="body" sz="quarter" idx="21" hasCustomPrompt="1"/>
          </p:nvPr>
        </p:nvSpPr>
        <p:spPr>
          <a:xfrm>
            <a:off x="9026779" y="4187573"/>
            <a:ext cx="2270125" cy="685800"/>
          </a:xfrm>
          <a:prstGeom prst="rect">
            <a:avLst/>
          </a:prstGeom>
        </p:spPr>
        <p:txBody>
          <a:bodyPr/>
          <a:lstStyle>
            <a:lvl1pPr marL="0" indent="0" algn="l">
              <a:buNone/>
              <a:defRPr sz="4800" b="1" i="0">
                <a:solidFill>
                  <a:schemeClr val="accent1"/>
                </a:solidFill>
                <a:latin typeface="Montserrat" pitchFamily="2" charset="77"/>
              </a:defRPr>
            </a:lvl1pPr>
          </a:lstStyle>
          <a:p>
            <a:pPr lvl="0"/>
            <a:r>
              <a:rPr lang="en-US" b="1" i="0">
                <a:latin typeface="Montserrat" pitchFamily="2" charset="77"/>
              </a:rPr>
              <a:t>XX%</a:t>
            </a:r>
            <a:endParaRPr lang="en-US"/>
          </a:p>
        </p:txBody>
      </p:sp>
      <p:sp>
        <p:nvSpPr>
          <p:cNvPr id="42" name="Text Placeholder 32">
            <a:extLst>
              <a:ext uri="{FF2B5EF4-FFF2-40B4-BE49-F238E27FC236}">
                <a16:creationId xmlns:a16="http://schemas.microsoft.com/office/drawing/2014/main" id="{8C6F3B0A-D063-4E05-581E-197243B83F97}"/>
              </a:ext>
            </a:extLst>
          </p:cNvPr>
          <p:cNvSpPr>
            <a:spLocks noGrp="1"/>
          </p:cNvSpPr>
          <p:nvPr>
            <p:ph type="body" sz="quarter" idx="22" hasCustomPrompt="1"/>
          </p:nvPr>
        </p:nvSpPr>
        <p:spPr>
          <a:xfrm>
            <a:off x="9026779" y="4967616"/>
            <a:ext cx="2270125" cy="602824"/>
          </a:xfrm>
          <a:prstGeom prst="rect">
            <a:avLst/>
          </a:prstGeom>
        </p:spPr>
        <p:txBody>
          <a:bodyPr/>
          <a:lstStyle>
            <a:lvl1pPr marL="0" indent="0" algn="l">
              <a:lnSpc>
                <a:spcPct val="100000"/>
              </a:lnSpc>
              <a:buNone/>
              <a:defRPr sz="1200">
                <a:solidFill>
                  <a:schemeClr val="tx1"/>
                </a:solidFill>
                <a:latin typeface="Montserrat" pitchFamily="2" charset="77"/>
              </a:defRPr>
            </a:lvl1pPr>
          </a:lstStyle>
          <a:p>
            <a:pPr lvl="0"/>
            <a:r>
              <a:rPr lang="en-US" sz="1200">
                <a:latin typeface="Montserrat" pitchFamily="2" charset="77"/>
              </a:rPr>
              <a:t>Body copy goes here. Emphasize words by bolding in orange.</a:t>
            </a:r>
            <a:endParaRPr lang="en-US"/>
          </a:p>
        </p:txBody>
      </p:sp>
    </p:spTree>
    <p:extLst>
      <p:ext uri="{BB962C8B-B14F-4D97-AF65-F5344CB8AC3E}">
        <p14:creationId xmlns:p14="http://schemas.microsoft.com/office/powerpoint/2010/main" val="2694772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ior_LightOrange_Headlin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userDrawn="1"/>
        </p:nvSpPr>
        <p:spPr>
          <a:xfrm>
            <a:off x="781742" y="647700"/>
            <a:ext cx="10628516" cy="5524500"/>
          </a:xfrm>
          <a:prstGeom prst="rect">
            <a:avLst/>
          </a:prstGeom>
          <a:solidFill>
            <a:srgbClr val="FF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ontserrat" pitchFamily="2" charset="77"/>
            </a:endParaRPr>
          </a:p>
        </p:txBody>
      </p:sp>
      <p:sp>
        <p:nvSpPr>
          <p:cNvPr id="4" name="Slide Number Placeholder 5">
            <a:extLst>
              <a:ext uri="{FF2B5EF4-FFF2-40B4-BE49-F238E27FC236}">
                <a16:creationId xmlns:a16="http://schemas.microsoft.com/office/drawing/2014/main" id="{48BE130F-D3D0-1666-BF41-AACAB16DA31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9" name="Title 4">
            <a:extLst>
              <a:ext uri="{FF2B5EF4-FFF2-40B4-BE49-F238E27FC236}">
                <a16:creationId xmlns:a16="http://schemas.microsoft.com/office/drawing/2014/main" id="{F4309C82-0F14-E620-5D40-19E544F0D78D}"/>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AD4F6BC5-9F5C-F805-67AB-A6B910FD4C7E}"/>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11" name="Text Placeholder 10">
            <a:extLst>
              <a:ext uri="{FF2B5EF4-FFF2-40B4-BE49-F238E27FC236}">
                <a16:creationId xmlns:a16="http://schemas.microsoft.com/office/drawing/2014/main" id="{5DF50D0A-47F3-FFB0-796A-48A83F70BD43}"/>
              </a:ext>
            </a:extLst>
          </p:cNvPr>
          <p:cNvSpPr>
            <a:spLocks noGrp="1"/>
          </p:cNvSpPr>
          <p:nvPr>
            <p:ph type="body" sz="quarter" idx="10" hasCustomPrompt="1"/>
          </p:nvPr>
        </p:nvSpPr>
        <p:spPr>
          <a:xfrm>
            <a:off x="1473293" y="1358900"/>
            <a:ext cx="3929062" cy="2416175"/>
          </a:xfrm>
          <a:prstGeom prst="rect">
            <a:avLst/>
          </a:prstGeom>
        </p:spPr>
        <p:txBody>
          <a:bodyPr/>
          <a:lstStyle>
            <a:lvl1pPr marL="0" indent="0">
              <a:buNone/>
              <a:defRPr sz="4400" b="1" i="0">
                <a:latin typeface="Montserrat" pitchFamily="2" charset="77"/>
              </a:defRPr>
            </a:lvl1pPr>
          </a:lstStyle>
          <a:p>
            <a:pPr lvl="0"/>
            <a:r>
              <a:rPr lang="en-US" sz="4400" b="1">
                <a:latin typeface="Montserrat"/>
              </a:rPr>
              <a:t>Insert slide headline sentence or phrase here</a:t>
            </a:r>
            <a:endParaRPr lang="en-US"/>
          </a:p>
        </p:txBody>
      </p:sp>
      <p:sp>
        <p:nvSpPr>
          <p:cNvPr id="13" name="Text Placeholder 12">
            <a:extLst>
              <a:ext uri="{FF2B5EF4-FFF2-40B4-BE49-F238E27FC236}">
                <a16:creationId xmlns:a16="http://schemas.microsoft.com/office/drawing/2014/main" id="{5132E0CD-7297-3558-1286-CE83C54D777F}"/>
              </a:ext>
            </a:extLst>
          </p:cNvPr>
          <p:cNvSpPr>
            <a:spLocks noGrp="1"/>
          </p:cNvSpPr>
          <p:nvPr>
            <p:ph type="body" sz="quarter" idx="11" hasCustomPrompt="1"/>
          </p:nvPr>
        </p:nvSpPr>
        <p:spPr>
          <a:xfrm>
            <a:off x="1473293" y="4213225"/>
            <a:ext cx="3900487" cy="644525"/>
          </a:xfrm>
          <a:prstGeom prst="rect">
            <a:avLst/>
          </a:prstGeom>
        </p:spPr>
        <p:txBody>
          <a:bodyPr/>
          <a:lstStyle>
            <a:lvl1pPr marL="0" indent="0">
              <a:buNone/>
              <a:defRPr sz="1800" b="1" i="0">
                <a:solidFill>
                  <a:schemeClr val="accent1"/>
                </a:solidFill>
                <a:latin typeface="Montserrat" pitchFamily="2" charset="77"/>
              </a:defRPr>
            </a:lvl1pPr>
          </a:lstStyle>
          <a:p>
            <a:pPr lvl="0"/>
            <a:r>
              <a:rPr lang="en-US"/>
              <a:t>Use bold orange copy to emphasize a key point.</a:t>
            </a:r>
          </a:p>
        </p:txBody>
      </p:sp>
      <p:sp>
        <p:nvSpPr>
          <p:cNvPr id="15" name="Text Placeholder 14">
            <a:extLst>
              <a:ext uri="{FF2B5EF4-FFF2-40B4-BE49-F238E27FC236}">
                <a16:creationId xmlns:a16="http://schemas.microsoft.com/office/drawing/2014/main" id="{BDCC915C-3CD3-200F-7837-4C2A63E8A235}"/>
              </a:ext>
            </a:extLst>
          </p:cNvPr>
          <p:cNvSpPr>
            <a:spLocks noGrp="1"/>
          </p:cNvSpPr>
          <p:nvPr>
            <p:ph type="body" sz="quarter" idx="12" hasCustomPrompt="1"/>
          </p:nvPr>
        </p:nvSpPr>
        <p:spPr>
          <a:xfrm>
            <a:off x="1473293" y="4857750"/>
            <a:ext cx="3370170" cy="641350"/>
          </a:xfrm>
          <a:prstGeom prst="rect">
            <a:avLst/>
          </a:prstGeom>
        </p:spPr>
        <p:txBody>
          <a:bodyPr/>
          <a:lstStyle>
            <a:lvl1pPr marL="0" indent="0">
              <a:lnSpc>
                <a:spcPct val="100000"/>
              </a:lnSpc>
              <a:buNone/>
              <a:defRPr sz="1800">
                <a:solidFill>
                  <a:schemeClr val="tx1"/>
                </a:solidFill>
                <a:latin typeface="Montserrat" pitchFamily="2" charset="77"/>
              </a:defRPr>
            </a:lvl1pPr>
          </a:lstStyle>
          <a:p>
            <a:pPr lvl="0"/>
            <a:r>
              <a:rPr lang="en-US" sz="1800">
                <a:latin typeface="Montserrat" pitchFamily="2" charset="77"/>
              </a:rPr>
              <a:t>Additional explainer text can go here.</a:t>
            </a:r>
            <a:endParaRPr lang="en-US"/>
          </a:p>
        </p:txBody>
      </p:sp>
      <p:sp>
        <p:nvSpPr>
          <p:cNvPr id="17" name="Content Placeholder 16">
            <a:extLst>
              <a:ext uri="{FF2B5EF4-FFF2-40B4-BE49-F238E27FC236}">
                <a16:creationId xmlns:a16="http://schemas.microsoft.com/office/drawing/2014/main" id="{83631A48-4541-6434-0B22-4F24C01B0403}"/>
              </a:ext>
            </a:extLst>
          </p:cNvPr>
          <p:cNvSpPr>
            <a:spLocks noGrp="1"/>
          </p:cNvSpPr>
          <p:nvPr>
            <p:ph sz="quarter" idx="13"/>
          </p:nvPr>
        </p:nvSpPr>
        <p:spPr>
          <a:xfrm>
            <a:off x="5986463" y="1358900"/>
            <a:ext cx="4773612" cy="4140200"/>
          </a:xfrm>
          <a:prstGeom prst="rect">
            <a:avLst/>
          </a:prstGeom>
        </p:spPr>
        <p:txBody>
          <a:bodyPr/>
          <a:lstStyle>
            <a:lvl1pPr marL="0" indent="0">
              <a:buFont typeface="Arial" panose="020B0604020202020204" pitchFamily="34" charset="0"/>
              <a:buNone/>
              <a:defRPr>
                <a:latin typeface="Montserrat" pitchFamily="2" charset="77"/>
              </a:defRPr>
            </a:lvl1pPr>
          </a:lstStyle>
          <a:p>
            <a:pPr lvl="0"/>
            <a:endParaRPr lang="en-US"/>
          </a:p>
        </p:txBody>
      </p:sp>
    </p:spTree>
    <p:extLst>
      <p:ext uri="{BB962C8B-B14F-4D97-AF65-F5344CB8AC3E}">
        <p14:creationId xmlns:p14="http://schemas.microsoft.com/office/powerpoint/2010/main" val="3590423313"/>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nterior_LightOrange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EC135-1A5C-275B-E34B-C35D811AA41A}"/>
              </a:ext>
            </a:extLst>
          </p:cNvPr>
          <p:cNvSpPr/>
          <p:nvPr userDrawn="1"/>
        </p:nvSpPr>
        <p:spPr>
          <a:xfrm>
            <a:off x="0" y="0"/>
            <a:ext cx="12192000" cy="6858000"/>
          </a:xfrm>
          <a:prstGeom prst="rect">
            <a:avLst/>
          </a:prstGeom>
          <a:solidFill>
            <a:srgbClr val="FF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3" name="Title 4">
            <a:extLst>
              <a:ext uri="{FF2B5EF4-FFF2-40B4-BE49-F238E27FC236}">
                <a16:creationId xmlns:a16="http://schemas.microsoft.com/office/drawing/2014/main" id="{651883B8-0C2A-9A0C-51FD-E35A1A8EA7EE}"/>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pic>
        <p:nvPicPr>
          <p:cNvPr id="5" name="Picture 4" descr="Logo&#10;&#10;Description automatically generated">
            <a:extLst>
              <a:ext uri="{FF2B5EF4-FFF2-40B4-BE49-F238E27FC236}">
                <a16:creationId xmlns:a16="http://schemas.microsoft.com/office/drawing/2014/main" id="{35C88073-EE40-0D5A-705C-DC1D304545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6" name="Slide Number Placeholder 5">
            <a:extLst>
              <a:ext uri="{FF2B5EF4-FFF2-40B4-BE49-F238E27FC236}">
                <a16:creationId xmlns:a16="http://schemas.microsoft.com/office/drawing/2014/main" id="{BD042425-3675-D018-88A0-2E198AF8C599}"/>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7" name="TextBox 6">
            <a:extLst>
              <a:ext uri="{FF2B5EF4-FFF2-40B4-BE49-F238E27FC236}">
                <a16:creationId xmlns:a16="http://schemas.microsoft.com/office/drawing/2014/main" id="{2AE40AEA-41E8-A67B-0725-AE6CD9C28665}"/>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4094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SpringMounta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EBB083-1486-F68B-9FE8-16D5165D4EAF}"/>
              </a:ext>
            </a:extLst>
          </p:cNvPr>
          <p:cNvPicPr>
            <a:picLocks noChangeAspect="1"/>
          </p:cNvPicPr>
          <p:nvPr userDrawn="1"/>
        </p:nvPicPr>
        <p:blipFill>
          <a:blip r:embed="rId2"/>
          <a:srcRect/>
          <a:stretch/>
        </p:blipFill>
        <p:spPr>
          <a:xfrm>
            <a:off x="-1" y="0"/>
            <a:ext cx="12192000" cy="6858000"/>
          </a:xfrm>
          <a:prstGeom prst="rect">
            <a:avLst/>
          </a:prstGeom>
        </p:spPr>
      </p:pic>
      <p:sp>
        <p:nvSpPr>
          <p:cNvPr id="8" name="Rectangle 7">
            <a:extLst>
              <a:ext uri="{FF2B5EF4-FFF2-40B4-BE49-F238E27FC236}">
                <a16:creationId xmlns:a16="http://schemas.microsoft.com/office/drawing/2014/main" id="{C7BF8E0F-C822-CAF0-EED7-59BBCC9CA64A}"/>
              </a:ext>
            </a:extLst>
          </p:cNvPr>
          <p:cNvSpPr/>
          <p:nvPr userDrawn="1"/>
        </p:nvSpPr>
        <p:spPr>
          <a:xfrm>
            <a:off x="0" y="1"/>
            <a:ext cx="12192000" cy="6852154"/>
          </a:xfrm>
          <a:prstGeom prst="rect">
            <a:avLst/>
          </a:prstGeom>
          <a:gradFill flip="none" rotWithShape="1">
            <a:gsLst>
              <a:gs pos="0">
                <a:schemeClr val="bg1">
                  <a:lumMod val="10000"/>
                  <a:alpha val="79000"/>
                </a:schemeClr>
              </a:gs>
              <a:gs pos="53000">
                <a:schemeClr val="bg1">
                  <a:lumMod val="50000"/>
                  <a:alpha val="24000"/>
                </a:schemeClr>
              </a:gs>
              <a:gs pos="100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2" name="TextBox 1">
            <a:extLst>
              <a:ext uri="{FF2B5EF4-FFF2-40B4-BE49-F238E27FC236}">
                <a16:creationId xmlns:a16="http://schemas.microsoft.com/office/drawing/2014/main" id="{C24DF442-B0C8-30DA-4D00-CB8B997F24F7}"/>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4" name="Picture 3" descr="Text, logo&#10;&#10;Description automatically generated">
            <a:extLst>
              <a:ext uri="{FF2B5EF4-FFF2-40B4-BE49-F238E27FC236}">
                <a16:creationId xmlns:a16="http://schemas.microsoft.com/office/drawing/2014/main" id="{6F2C88EA-BB7E-645C-1CB9-A7CBB6AC29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7" name="Text Placeholder 27">
            <a:extLst>
              <a:ext uri="{FF2B5EF4-FFF2-40B4-BE49-F238E27FC236}">
                <a16:creationId xmlns:a16="http://schemas.microsoft.com/office/drawing/2014/main" id="{3A266727-B3F4-4F82-04D4-4C89A5E7CE08}"/>
              </a:ext>
            </a:extLst>
          </p:cNvPr>
          <p:cNvSpPr>
            <a:spLocks noGrp="1"/>
          </p:cNvSpPr>
          <p:nvPr>
            <p:ph type="body" sz="quarter" idx="13" hasCustomPrompt="1"/>
          </p:nvPr>
        </p:nvSpPr>
        <p:spPr>
          <a:xfrm>
            <a:off x="749300" y="2478502"/>
            <a:ext cx="6802437" cy="446088"/>
          </a:xfrm>
          <a:prstGeom prst="rect">
            <a:avLst/>
          </a:prstGeom>
        </p:spPr>
        <p:txBody>
          <a:bodyPr/>
          <a:lstStyle>
            <a:lvl1pPr marL="0" indent="0">
              <a:buNone/>
              <a:defRPr sz="2000" b="1" i="0" spc="30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9" name="Text Placeholder 29">
            <a:extLst>
              <a:ext uri="{FF2B5EF4-FFF2-40B4-BE49-F238E27FC236}">
                <a16:creationId xmlns:a16="http://schemas.microsoft.com/office/drawing/2014/main" id="{3156CB0F-A053-2790-A7C6-17E923AC105B}"/>
              </a:ext>
            </a:extLst>
          </p:cNvPr>
          <p:cNvSpPr>
            <a:spLocks noGrp="1"/>
          </p:cNvSpPr>
          <p:nvPr>
            <p:ph type="body" sz="quarter" idx="14" hasCustomPrompt="1"/>
          </p:nvPr>
        </p:nvSpPr>
        <p:spPr>
          <a:xfrm>
            <a:off x="749300" y="4389706"/>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11" name="Text Placeholder 6">
            <a:extLst>
              <a:ext uri="{FF2B5EF4-FFF2-40B4-BE49-F238E27FC236}">
                <a16:creationId xmlns:a16="http://schemas.microsoft.com/office/drawing/2014/main" id="{723C0E5D-22B7-7528-E699-D579EAEA6CFF}"/>
              </a:ext>
            </a:extLst>
          </p:cNvPr>
          <p:cNvSpPr>
            <a:spLocks noGrp="1"/>
          </p:cNvSpPr>
          <p:nvPr>
            <p:ph type="body" sz="quarter" idx="15" hasCustomPrompt="1"/>
          </p:nvPr>
        </p:nvSpPr>
        <p:spPr>
          <a:xfrm>
            <a:off x="749300" y="2924302"/>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1549116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nterior_LightOrange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EC135-1A5C-275B-E34B-C35D811AA41A}"/>
              </a:ext>
            </a:extLst>
          </p:cNvPr>
          <p:cNvSpPr/>
          <p:nvPr userDrawn="1"/>
        </p:nvSpPr>
        <p:spPr>
          <a:xfrm>
            <a:off x="0" y="0"/>
            <a:ext cx="12192000" cy="6858000"/>
          </a:xfrm>
          <a:prstGeom prst="rect">
            <a:avLst/>
          </a:prstGeom>
          <a:solidFill>
            <a:srgbClr val="FF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itle 4">
            <a:extLst>
              <a:ext uri="{FF2B5EF4-FFF2-40B4-BE49-F238E27FC236}">
                <a16:creationId xmlns:a16="http://schemas.microsoft.com/office/drawing/2014/main" id="{651883B8-0C2A-9A0C-51FD-E35A1A8EA7EE}"/>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pic>
        <p:nvPicPr>
          <p:cNvPr id="5" name="Picture 4" descr="Logo&#10;&#10;Description automatically generated">
            <a:extLst>
              <a:ext uri="{FF2B5EF4-FFF2-40B4-BE49-F238E27FC236}">
                <a16:creationId xmlns:a16="http://schemas.microsoft.com/office/drawing/2014/main" id="{35C88073-EE40-0D5A-705C-DC1D304545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6" name="Slide Number Placeholder 5">
            <a:extLst>
              <a:ext uri="{FF2B5EF4-FFF2-40B4-BE49-F238E27FC236}">
                <a16:creationId xmlns:a16="http://schemas.microsoft.com/office/drawing/2014/main" id="{BD042425-3675-D018-88A0-2E198AF8C599}"/>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7" name="TextBox 6">
            <a:extLst>
              <a:ext uri="{FF2B5EF4-FFF2-40B4-BE49-F238E27FC236}">
                <a16:creationId xmlns:a16="http://schemas.microsoft.com/office/drawing/2014/main" id="{2AE40AEA-41E8-A67B-0725-AE6CD9C28665}"/>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Tree>
    <p:extLst>
      <p:ext uri="{BB962C8B-B14F-4D97-AF65-F5344CB8AC3E}">
        <p14:creationId xmlns:p14="http://schemas.microsoft.com/office/powerpoint/2010/main" val="340941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erior_LightOrange_CenterAligned">
    <p:bg>
      <p:bgPr>
        <a:solidFill>
          <a:srgbClr val="FFF5ED"/>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4D371E6-B01E-39AF-9730-ACD4E5F3701E}"/>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7" name="Title 4">
            <a:extLst>
              <a:ext uri="{FF2B5EF4-FFF2-40B4-BE49-F238E27FC236}">
                <a16:creationId xmlns:a16="http://schemas.microsoft.com/office/drawing/2014/main" id="{822039A1-AA75-CF56-AC37-E58BA3F4E661}"/>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4" name="TextBox 3">
            <a:extLst>
              <a:ext uri="{FF2B5EF4-FFF2-40B4-BE49-F238E27FC236}">
                <a16:creationId xmlns:a16="http://schemas.microsoft.com/office/drawing/2014/main" id="{FAE54AFB-B8D7-147A-44A3-E4DBB4AC49D7}"/>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3" name="Text Placeholder 10">
            <a:extLst>
              <a:ext uri="{FF2B5EF4-FFF2-40B4-BE49-F238E27FC236}">
                <a16:creationId xmlns:a16="http://schemas.microsoft.com/office/drawing/2014/main" id="{2AC341E3-A3AD-B91D-0EDF-292B1428D6F3}"/>
              </a:ext>
            </a:extLst>
          </p:cNvPr>
          <p:cNvSpPr>
            <a:spLocks noGrp="1"/>
          </p:cNvSpPr>
          <p:nvPr>
            <p:ph type="body" sz="quarter" idx="10" hasCustomPrompt="1"/>
          </p:nvPr>
        </p:nvSpPr>
        <p:spPr>
          <a:xfrm>
            <a:off x="664280" y="571927"/>
            <a:ext cx="10853738" cy="446088"/>
          </a:xfrm>
          <a:prstGeom prst="rect">
            <a:avLst/>
          </a:prstGeom>
        </p:spPr>
        <p:txBody>
          <a:bodyPr/>
          <a:lstStyle>
            <a:lvl1pPr marL="0" indent="0" algn="ctr">
              <a:buNone/>
              <a:defRPr sz="1800" b="1" spc="300">
                <a:solidFill>
                  <a:schemeClr val="tx1"/>
                </a:solidFill>
                <a:latin typeface="Montserrat" pitchFamily="2" charset="77"/>
              </a:defRPr>
            </a:lvl1pPr>
          </a:lstStyle>
          <a:p>
            <a:pPr lvl="0"/>
            <a:r>
              <a:rPr lang="en-US"/>
              <a:t>EYEBROW GOES HERE</a:t>
            </a:r>
          </a:p>
        </p:txBody>
      </p:sp>
      <p:sp>
        <p:nvSpPr>
          <p:cNvPr id="5" name="Text Placeholder 12">
            <a:extLst>
              <a:ext uri="{FF2B5EF4-FFF2-40B4-BE49-F238E27FC236}">
                <a16:creationId xmlns:a16="http://schemas.microsoft.com/office/drawing/2014/main" id="{7B747605-D297-D106-9BA8-1272F91D57EC}"/>
              </a:ext>
            </a:extLst>
          </p:cNvPr>
          <p:cNvSpPr>
            <a:spLocks noGrp="1"/>
          </p:cNvSpPr>
          <p:nvPr>
            <p:ph type="body" sz="quarter" idx="11" hasCustomPrompt="1"/>
          </p:nvPr>
        </p:nvSpPr>
        <p:spPr>
          <a:xfrm>
            <a:off x="0" y="1018015"/>
            <a:ext cx="12192000" cy="516845"/>
          </a:xfrm>
          <a:prstGeom prst="rect">
            <a:avLst/>
          </a:prstGeom>
        </p:spPr>
        <p:txBody>
          <a:bodyPr/>
          <a:lstStyle>
            <a:lvl1pPr marL="0" indent="0" algn="ctr">
              <a:buNone/>
              <a:defRPr sz="3600" b="1">
                <a:solidFill>
                  <a:schemeClr val="accent1"/>
                </a:solidFill>
                <a:latin typeface="Montserrat" pitchFamily="2" charset="77"/>
              </a:defRPr>
            </a:lvl1pPr>
          </a:lstStyle>
          <a:p>
            <a:pPr lvl="0"/>
            <a:r>
              <a:rPr lang="en-US" sz="3600" b="1">
                <a:latin typeface="Montserrat" pitchFamily="2" charset="77"/>
              </a:rPr>
              <a:t>Headline goes here</a:t>
            </a:r>
            <a:endParaRPr lang="en-US"/>
          </a:p>
        </p:txBody>
      </p:sp>
      <p:sp>
        <p:nvSpPr>
          <p:cNvPr id="6" name="Text Placeholder 9">
            <a:extLst>
              <a:ext uri="{FF2B5EF4-FFF2-40B4-BE49-F238E27FC236}">
                <a16:creationId xmlns:a16="http://schemas.microsoft.com/office/drawing/2014/main" id="{370202E3-C8BE-DA6B-5A64-2D1CADB35E9D}"/>
              </a:ext>
            </a:extLst>
          </p:cNvPr>
          <p:cNvSpPr>
            <a:spLocks noGrp="1"/>
          </p:cNvSpPr>
          <p:nvPr>
            <p:ph type="body" sz="quarter" idx="13" hasCustomPrompt="1"/>
          </p:nvPr>
        </p:nvSpPr>
        <p:spPr>
          <a:xfrm>
            <a:off x="1114425" y="1635980"/>
            <a:ext cx="9944100" cy="400050"/>
          </a:xfrm>
          <a:prstGeom prst="rect">
            <a:avLst/>
          </a:prstGeom>
        </p:spPr>
        <p:txBody>
          <a:bodyPr/>
          <a:lstStyle>
            <a:lvl1pPr marL="0" indent="0" algn="ctr">
              <a:buNone/>
              <a:defRPr sz="1800">
                <a:solidFill>
                  <a:schemeClr val="tx1"/>
                </a:solidFill>
                <a:latin typeface="Montserrat" pitchFamily="2" charset="77"/>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Optional: Include a so-what statement here</a:t>
            </a:r>
          </a:p>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059088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_Light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EC135-1A5C-275B-E34B-C35D811AA41A}"/>
              </a:ext>
            </a:extLst>
          </p:cNvPr>
          <p:cNvSpPr/>
          <p:nvPr userDrawn="1"/>
        </p:nvSpPr>
        <p:spPr>
          <a:xfrm>
            <a:off x="0" y="0"/>
            <a:ext cx="12192000" cy="6858000"/>
          </a:xfrm>
          <a:prstGeom prst="rect">
            <a:avLst/>
          </a:prstGeom>
          <a:solidFill>
            <a:srgbClr val="FF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chemeClr val="accent1"/>
                </a:solidFill>
                <a:effectLst/>
                <a:uLnTx/>
                <a:uFillTx/>
                <a:latin typeface="Montserrat" pitchFamily="2" charset="77"/>
                <a:ea typeface="+mn-ea"/>
                <a:cs typeface="+mn-cs"/>
              </a:rPr>
              <a:t>Thank you</a:t>
            </a:r>
          </a:p>
        </p:txBody>
      </p:sp>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accent1"/>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tx1"/>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Montserrat" pitchFamily="2" charset="77"/>
              </a:rPr>
              <a:t>© 2023 Waystar.  All rights reserved.</a:t>
            </a:r>
          </a:p>
        </p:txBody>
      </p:sp>
      <p:pic>
        <p:nvPicPr>
          <p:cNvPr id="3" name="Picture 2">
            <a:extLst>
              <a:ext uri="{FF2B5EF4-FFF2-40B4-BE49-F238E27FC236}">
                <a16:creationId xmlns:a16="http://schemas.microsoft.com/office/drawing/2014/main" id="{E5E5425E-9821-6D8A-F648-6006050AD9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96681" y="5776122"/>
            <a:ext cx="3827921" cy="818806"/>
          </a:xfrm>
          <a:prstGeom prst="rect">
            <a:avLst/>
          </a:prstGeom>
        </p:spPr>
      </p:pic>
    </p:spTree>
    <p:extLst>
      <p:ext uri="{BB962C8B-B14F-4D97-AF65-F5344CB8AC3E}">
        <p14:creationId xmlns:p14="http://schemas.microsoft.com/office/powerpoint/2010/main" val="2928795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You_SummerMountain">
    <p:spTree>
      <p:nvGrpSpPr>
        <p:cNvPr id="1" name=""/>
        <p:cNvGrpSpPr/>
        <p:nvPr/>
      </p:nvGrpSpPr>
      <p:grpSpPr>
        <a:xfrm>
          <a:off x="0" y="0"/>
          <a:ext cx="0" cy="0"/>
          <a:chOff x="0" y="0"/>
          <a:chExt cx="0" cy="0"/>
        </a:xfrm>
      </p:grpSpPr>
      <p:pic>
        <p:nvPicPr>
          <p:cNvPr id="14" name="Picture 13" descr="A picture containing sky, grass, outdoor, nature&#10;&#10;Description automatically generated">
            <a:extLst>
              <a:ext uri="{FF2B5EF4-FFF2-40B4-BE49-F238E27FC236}">
                <a16:creationId xmlns:a16="http://schemas.microsoft.com/office/drawing/2014/main" id="{7BAC31C2-0471-D0F2-4C29-89CF018A0FB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327142" cy="6863845"/>
          </a:xfrm>
          <a:prstGeom prst="rect">
            <a:avLst/>
          </a:prstGeom>
        </p:spPr>
      </p:pic>
      <p:sp>
        <p:nvSpPr>
          <p:cNvPr id="2" name="Rectangle 1">
            <a:extLst>
              <a:ext uri="{FF2B5EF4-FFF2-40B4-BE49-F238E27FC236}">
                <a16:creationId xmlns:a16="http://schemas.microsoft.com/office/drawing/2014/main" id="{EBB72F8E-639D-5E6C-D8C8-1EA00E088382}"/>
              </a:ext>
            </a:extLst>
          </p:cNvPr>
          <p:cNvSpPr/>
          <p:nvPr userDrawn="1"/>
        </p:nvSpPr>
        <p:spPr>
          <a:xfrm>
            <a:off x="0" y="22010"/>
            <a:ext cx="12327142" cy="6863844"/>
          </a:xfrm>
          <a:prstGeom prst="rect">
            <a:avLst/>
          </a:prstGeom>
          <a:gradFill flip="none" rotWithShape="1">
            <a:gsLst>
              <a:gs pos="0">
                <a:schemeClr val="bg1">
                  <a:lumMod val="10000"/>
                  <a:alpha val="79000"/>
                </a:schemeClr>
              </a:gs>
              <a:gs pos="41000">
                <a:schemeClr val="bg1">
                  <a:lumMod val="50000"/>
                  <a:alpha val="24000"/>
                </a:schemeClr>
              </a:gs>
              <a:gs pos="55000">
                <a:schemeClr val="bg2">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a:t>
            </a:r>
            <a:r>
              <a:rPr kumimoji="0" lang="en-US" sz="2400" b="1" i="0" u="none" strike="noStrike" kern="1200" cap="none" spc="0" normalizeH="0" baseline="0" noProof="0" err="1">
                <a:ln>
                  <a:noFill/>
                </a:ln>
                <a:solidFill>
                  <a:srgbClr val="FF6900"/>
                </a:solidFill>
                <a:effectLst/>
                <a:uLnTx/>
                <a:uFillTx/>
                <a:latin typeface="Montserrat" pitchFamily="2" charset="77"/>
                <a:ea typeface="+mn-ea"/>
                <a:cs typeface="+mn-cs"/>
              </a:rPr>
              <a:t>waystar.com</a:t>
            </a:r>
            <a:endParaRPr kumimoji="0" lang="en-US" sz="2400" b="1" i="0" u="none" strike="noStrike" kern="1200" cap="none" spc="0" normalizeH="0" baseline="0" noProof="0">
              <a:ln>
                <a:noFill/>
              </a:ln>
              <a:solidFill>
                <a:srgbClr val="FF6900"/>
              </a:solidFill>
              <a:effectLst/>
              <a:uLnTx/>
              <a:uFillTx/>
              <a:latin typeface="Montserrat" pitchFamily="2" charset="77"/>
              <a:ea typeface="+mn-ea"/>
              <a:cs typeface="+mn-cs"/>
            </a:endParaRP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Tree>
    <p:extLst>
      <p:ext uri="{BB962C8B-B14F-4D97-AF65-F5344CB8AC3E}">
        <p14:creationId xmlns:p14="http://schemas.microsoft.com/office/powerpoint/2010/main" val="2039029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You_SummerMountain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F51A4-63F8-3C93-34BF-88E0D8D07C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a:extLst>
              <a:ext uri="{FF2B5EF4-FFF2-40B4-BE49-F238E27FC236}">
                <a16:creationId xmlns:a16="http://schemas.microsoft.com/office/drawing/2014/main" id="{25ABC43C-CF45-D17D-0942-5F6FA7BFBCC0}"/>
              </a:ext>
            </a:extLst>
          </p:cNvPr>
          <p:cNvSpPr/>
          <p:nvPr userDrawn="1"/>
        </p:nvSpPr>
        <p:spPr>
          <a:xfrm>
            <a:off x="0" y="0"/>
            <a:ext cx="12192000" cy="6857999"/>
          </a:xfrm>
          <a:prstGeom prst="rect">
            <a:avLst/>
          </a:prstGeom>
          <a:gradFill flip="none" rotWithShape="1">
            <a:gsLst>
              <a:gs pos="0">
                <a:schemeClr val="bg1">
                  <a:lumMod val="10000"/>
                  <a:alpha val="79000"/>
                </a:schemeClr>
              </a:gs>
              <a:gs pos="53000">
                <a:schemeClr val="bg1">
                  <a:lumMod val="50000"/>
                  <a:alpha val="24000"/>
                </a:schemeClr>
              </a:gs>
              <a:gs pos="100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chemeClr val="bg2"/>
                </a:solidFill>
                <a:effectLst/>
                <a:uLnTx/>
                <a:uFillTx/>
                <a:latin typeface="Montserrat" pitchFamily="2" charset="77"/>
              </a:rPr>
              <a:t>© 2023 Waystar.  All </a:t>
            </a:r>
            <a:r>
              <a:rPr kumimoji="0" lang="en-US" sz="700" b="0" i="0" u="none" strike="noStrike" kern="1200" cap="none" spc="0" normalizeH="0" baseline="0" noProof="0">
                <a:ln>
                  <a:noFill/>
                </a:ln>
                <a:solidFill>
                  <a:schemeClr val="bg2"/>
                </a:solidFill>
                <a:effectLst/>
                <a:uLnTx/>
                <a:uFillTx/>
                <a:latin typeface="Montserrat" pitchFamily="2" charset="77"/>
              </a:rPr>
              <a:t>rights</a:t>
            </a:r>
            <a:r>
              <a:rPr kumimoji="0" lang="en-US" sz="500" b="0" i="0" u="none" strike="noStrike" kern="1200" cap="none" spc="0" normalizeH="0" baseline="0" noProof="0">
                <a:ln>
                  <a:noFill/>
                </a:ln>
                <a:solidFill>
                  <a:schemeClr val="bg2"/>
                </a:solidFill>
                <a:effectLst/>
                <a:uLnTx/>
                <a:uFillTx/>
                <a:latin typeface="Montserrat" pitchFamily="2" charset="77"/>
              </a:rPr>
              <a:t> reserved.</a:t>
            </a:r>
          </a:p>
        </p:txBody>
      </p:sp>
    </p:spTree>
    <p:extLst>
      <p:ext uri="{BB962C8B-B14F-4D97-AF65-F5344CB8AC3E}">
        <p14:creationId xmlns:p14="http://schemas.microsoft.com/office/powerpoint/2010/main" val="3382547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You_SpringMount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8788F-01A8-1A94-FD83-587819950A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2632C164-F3A1-06FC-CA80-6492C431E189}"/>
              </a:ext>
            </a:extLst>
          </p:cNvPr>
          <p:cNvSpPr/>
          <p:nvPr userDrawn="1"/>
        </p:nvSpPr>
        <p:spPr>
          <a:xfrm rot="10800000">
            <a:off x="-1" y="-1"/>
            <a:ext cx="12192000" cy="6850491"/>
          </a:xfrm>
          <a:prstGeom prst="rect">
            <a:avLst/>
          </a:prstGeom>
          <a:gradFill flip="none" rotWithShape="1">
            <a:gsLst>
              <a:gs pos="3000">
                <a:schemeClr val="bg1">
                  <a:lumMod val="10000"/>
                  <a:alpha val="79000"/>
                </a:schemeClr>
              </a:gs>
              <a:gs pos="47000">
                <a:schemeClr val="bg1">
                  <a:lumMod val="50000"/>
                  <a:alpha val="24000"/>
                </a:schemeClr>
              </a:gs>
              <a:gs pos="66000">
                <a:schemeClr val="bg2">
                  <a:alpha val="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Tree>
    <p:extLst>
      <p:ext uri="{BB962C8B-B14F-4D97-AF65-F5344CB8AC3E}">
        <p14:creationId xmlns:p14="http://schemas.microsoft.com/office/powerpoint/2010/main" val="1175000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You_SpringMountain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8788F-01A8-1A94-FD83-587819950A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2632C164-F3A1-06FC-CA80-6492C431E189}"/>
              </a:ext>
            </a:extLst>
          </p:cNvPr>
          <p:cNvSpPr/>
          <p:nvPr userDrawn="1"/>
        </p:nvSpPr>
        <p:spPr>
          <a:xfrm rot="10800000">
            <a:off x="-1" y="0"/>
            <a:ext cx="12192000" cy="6858000"/>
          </a:xfrm>
          <a:prstGeom prst="rect">
            <a:avLst/>
          </a:prstGeom>
          <a:gradFill flip="none" rotWithShape="1">
            <a:gsLst>
              <a:gs pos="3000">
                <a:schemeClr val="bg1">
                  <a:lumMod val="10000"/>
                  <a:alpha val="79000"/>
                </a:schemeClr>
              </a:gs>
              <a:gs pos="47000">
                <a:schemeClr val="bg1">
                  <a:lumMod val="50000"/>
                  <a:alpha val="24000"/>
                </a:schemeClr>
              </a:gs>
              <a:gs pos="66000">
                <a:schemeClr val="bg2">
                  <a:alpha val="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Tree>
    <p:extLst>
      <p:ext uri="{BB962C8B-B14F-4D97-AF65-F5344CB8AC3E}">
        <p14:creationId xmlns:p14="http://schemas.microsoft.com/office/powerpoint/2010/main" val="2636069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86663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nterior_headlineonl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2449CC9-10FC-4E41-AAC3-C5B2F466ADBA}"/>
              </a:ext>
            </a:extLst>
          </p:cNvPr>
          <p:cNvSpPr/>
          <p:nvPr userDrawn="1"/>
        </p:nvSpPr>
        <p:spPr>
          <a:xfrm>
            <a:off x="0" y="6387331"/>
            <a:ext cx="12192000" cy="470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6" y="437013"/>
            <a:ext cx="11698204" cy="1069057"/>
          </a:xfrm>
        </p:spPr>
        <p:txBody>
          <a:bodyPr anchor="t"/>
          <a:lstStyle>
            <a:lvl1pPr>
              <a:lnSpc>
                <a:spcPts val="3720"/>
              </a:lnSpc>
              <a:defRPr/>
            </a:lvl1pPr>
          </a:lstStyle>
          <a:p>
            <a:r>
              <a:rPr lang="en-US"/>
              <a:t>Headline here</a:t>
            </a:r>
            <a:br>
              <a:rPr lang="en-US"/>
            </a:br>
            <a:r>
              <a:rPr lang="en-US"/>
              <a:t>for two lines</a:t>
            </a:r>
          </a:p>
        </p:txBody>
      </p:sp>
      <p:sp>
        <p:nvSpPr>
          <p:cNvPr id="19" name="Slide Number Placeholder 1">
            <a:extLst>
              <a:ext uri="{FF2B5EF4-FFF2-40B4-BE49-F238E27FC236}">
                <a16:creationId xmlns:a16="http://schemas.microsoft.com/office/drawing/2014/main" id="{AB9FF2FD-31F1-2048-A5E9-4C9B310FDE10}"/>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7" name="Rectangle 6">
            <a:extLst>
              <a:ext uri="{FF2B5EF4-FFF2-40B4-BE49-F238E27FC236}">
                <a16:creationId xmlns:a16="http://schemas.microsoft.com/office/drawing/2014/main" id="{9E4D779A-A931-8548-B936-12393C99A88C}"/>
              </a:ext>
            </a:extLst>
          </p:cNvPr>
          <p:cNvSpPr/>
          <p:nvPr userDrawn="1"/>
        </p:nvSpPr>
        <p:spPr>
          <a:xfrm>
            <a:off x="305244" y="6549986"/>
            <a:ext cx="1625766" cy="200055"/>
          </a:xfrm>
          <a:prstGeom prst="rect">
            <a:avLst/>
          </a:prstGeom>
        </p:spPr>
        <p:txBody>
          <a:bodyPr wrap="none">
            <a:spAutoFit/>
          </a:bodyPr>
          <a:lstStyle/>
          <a:p>
            <a:r>
              <a:rPr lang="en-US" sz="700">
                <a:solidFill>
                  <a:schemeClr val="bg2"/>
                </a:solidFill>
                <a:latin typeface="Arial" panose="020B0604020202020204" pitchFamily="34" charset="0"/>
                <a:cs typeface="Arial" panose="020B0604020202020204" pitchFamily="34" charset="0"/>
              </a:rPr>
              <a:t>© 2022 Waystar. All rights reserved.</a:t>
            </a:r>
          </a:p>
        </p:txBody>
      </p:sp>
    </p:spTree>
    <p:extLst>
      <p:ext uri="{BB962C8B-B14F-4D97-AF65-F5344CB8AC3E}">
        <p14:creationId xmlns:p14="http://schemas.microsoft.com/office/powerpoint/2010/main" val="778819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a:solidFill>
                  <a:srgbClr val="444545"/>
                </a:solidFill>
                <a:latin typeface="arial" charset="0"/>
              </a:rPr>
              <a:t>Healthcare Financial Management Association | </a:t>
            </a:r>
            <a:r>
              <a:rPr lang="en-US" sz="1000" b="1" baseline="0">
                <a:solidFill>
                  <a:srgbClr val="119CD9"/>
                </a:solidFill>
                <a:latin typeface="arial" charset="0"/>
              </a:rPr>
              <a:t>hfma.org</a:t>
            </a:r>
          </a:p>
        </p:txBody>
      </p:sp>
    </p:spTree>
    <p:extLst>
      <p:ext uri="{BB962C8B-B14F-4D97-AF65-F5344CB8AC3E}">
        <p14:creationId xmlns:p14="http://schemas.microsoft.com/office/powerpoint/2010/main" val="67052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SpringMountain_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EC7C52-C021-29B3-637C-F1D5FC5E410B}"/>
              </a:ext>
            </a:extLst>
          </p:cNvPr>
          <p:cNvPicPr>
            <a:picLocks noChangeAspect="1"/>
          </p:cNvPicPr>
          <p:nvPr userDrawn="1"/>
        </p:nvPicPr>
        <p:blipFill>
          <a:blip r:embed="rId2"/>
          <a:srcRect/>
          <a:stretch/>
        </p:blipFill>
        <p:spPr>
          <a:xfrm>
            <a:off x="-1" y="0"/>
            <a:ext cx="12192000" cy="6858000"/>
          </a:xfrm>
          <a:prstGeom prst="rect">
            <a:avLst/>
          </a:prstGeom>
        </p:spPr>
      </p:pic>
      <p:sp>
        <p:nvSpPr>
          <p:cNvPr id="22" name="Rectangle 21">
            <a:extLst>
              <a:ext uri="{FF2B5EF4-FFF2-40B4-BE49-F238E27FC236}">
                <a16:creationId xmlns:a16="http://schemas.microsoft.com/office/drawing/2014/main" id="{7828EC0C-8757-7718-D559-0DE608AA1982}"/>
              </a:ext>
            </a:extLst>
          </p:cNvPr>
          <p:cNvSpPr/>
          <p:nvPr userDrawn="1"/>
        </p:nvSpPr>
        <p:spPr>
          <a:xfrm rot="10800000">
            <a:off x="-1" y="0"/>
            <a:ext cx="12192000" cy="6857997"/>
          </a:xfrm>
          <a:prstGeom prst="rect">
            <a:avLst/>
          </a:prstGeom>
          <a:gradFill flip="none" rotWithShape="1">
            <a:gsLst>
              <a:gs pos="3000">
                <a:schemeClr val="bg1">
                  <a:lumMod val="10000"/>
                  <a:alpha val="79000"/>
                </a:schemeClr>
              </a:gs>
              <a:gs pos="47000">
                <a:schemeClr val="bg1">
                  <a:lumMod val="50000"/>
                  <a:alpha val="24000"/>
                </a:schemeClr>
              </a:gs>
              <a:gs pos="66000">
                <a:schemeClr val="bg2">
                  <a:alpha val="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6" name="TextBox 15">
            <a:extLst>
              <a:ext uri="{FF2B5EF4-FFF2-40B4-BE49-F238E27FC236}">
                <a16:creationId xmlns:a16="http://schemas.microsoft.com/office/drawing/2014/main" id="{D83B52A7-58C8-E015-DC2A-1B9381789FBD}"/>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17" name="Picture 16" descr="Text, logo&#10;&#10;Description automatically generated">
            <a:extLst>
              <a:ext uri="{FF2B5EF4-FFF2-40B4-BE49-F238E27FC236}">
                <a16:creationId xmlns:a16="http://schemas.microsoft.com/office/drawing/2014/main" id="{82AD0DC2-C147-8EA8-7743-166F392CB8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8" name="Text Placeholder 27">
            <a:extLst>
              <a:ext uri="{FF2B5EF4-FFF2-40B4-BE49-F238E27FC236}">
                <a16:creationId xmlns:a16="http://schemas.microsoft.com/office/drawing/2014/main" id="{36742F24-7CA0-717F-20D7-DAF3548D4EB0}"/>
              </a:ext>
            </a:extLst>
          </p:cNvPr>
          <p:cNvSpPr>
            <a:spLocks noGrp="1"/>
          </p:cNvSpPr>
          <p:nvPr>
            <p:ph type="body" sz="quarter" idx="13" hasCustomPrompt="1"/>
          </p:nvPr>
        </p:nvSpPr>
        <p:spPr>
          <a:xfrm>
            <a:off x="749300" y="2405350"/>
            <a:ext cx="6802437" cy="446088"/>
          </a:xfrm>
          <a:prstGeom prst="rect">
            <a:avLst/>
          </a:prstGeom>
        </p:spPr>
        <p:txBody>
          <a:bodyPr/>
          <a:lstStyle>
            <a:lvl1pPr marL="0" indent="0">
              <a:buNone/>
              <a:defRPr sz="2000" b="1" i="0" spc="30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19" name="Text Placeholder 29">
            <a:extLst>
              <a:ext uri="{FF2B5EF4-FFF2-40B4-BE49-F238E27FC236}">
                <a16:creationId xmlns:a16="http://schemas.microsoft.com/office/drawing/2014/main" id="{EE9984A8-AC30-36E6-711C-89D5D1A67562}"/>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20" name="Text Placeholder 6">
            <a:extLst>
              <a:ext uri="{FF2B5EF4-FFF2-40B4-BE49-F238E27FC236}">
                <a16:creationId xmlns:a16="http://schemas.microsoft.com/office/drawing/2014/main" id="{4B0077CD-64DE-DFFA-8C73-2A38660234C9}"/>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348365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69892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You_Light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EC135-1A5C-275B-E34B-C35D811AA41A}"/>
              </a:ext>
            </a:extLst>
          </p:cNvPr>
          <p:cNvSpPr/>
          <p:nvPr userDrawn="1"/>
        </p:nvSpPr>
        <p:spPr>
          <a:xfrm>
            <a:off x="0" y="0"/>
            <a:ext cx="12192000" cy="6858000"/>
          </a:xfrm>
          <a:prstGeom prst="rect">
            <a:avLst/>
          </a:prstGeom>
          <a:solidFill>
            <a:srgbClr val="FF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chemeClr val="accent1"/>
                </a:solidFill>
                <a:effectLst/>
                <a:uLnTx/>
                <a:uFillTx/>
                <a:latin typeface="Montserrat" pitchFamily="2" charset="77"/>
                <a:ea typeface="+mn-ea"/>
                <a:cs typeface="+mn-cs"/>
              </a:rPr>
              <a:t>Thank you</a:t>
            </a:r>
          </a:p>
        </p:txBody>
      </p:sp>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accent1"/>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tx1"/>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Montserrat" pitchFamily="2" charset="77"/>
              </a:rPr>
              <a:t>© 2023 Waystar.  All rights reserved.</a:t>
            </a:r>
          </a:p>
        </p:txBody>
      </p:sp>
      <p:pic>
        <p:nvPicPr>
          <p:cNvPr id="3" name="Picture 2">
            <a:extLst>
              <a:ext uri="{FF2B5EF4-FFF2-40B4-BE49-F238E27FC236}">
                <a16:creationId xmlns:a16="http://schemas.microsoft.com/office/drawing/2014/main" id="{E5E5425E-9821-6D8A-F648-6006050AD9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96681" y="5776122"/>
            <a:ext cx="3827921" cy="818806"/>
          </a:xfrm>
          <a:prstGeom prst="rect">
            <a:avLst/>
          </a:prstGeom>
        </p:spPr>
      </p:pic>
    </p:spTree>
    <p:extLst>
      <p:ext uri="{BB962C8B-B14F-4D97-AF65-F5344CB8AC3E}">
        <p14:creationId xmlns:p14="http://schemas.microsoft.com/office/powerpoint/2010/main" val="2928795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You_SummerMountain">
    <p:spTree>
      <p:nvGrpSpPr>
        <p:cNvPr id="1" name=""/>
        <p:cNvGrpSpPr/>
        <p:nvPr/>
      </p:nvGrpSpPr>
      <p:grpSpPr>
        <a:xfrm>
          <a:off x="0" y="0"/>
          <a:ext cx="0" cy="0"/>
          <a:chOff x="0" y="0"/>
          <a:chExt cx="0" cy="0"/>
        </a:xfrm>
      </p:grpSpPr>
      <p:pic>
        <p:nvPicPr>
          <p:cNvPr id="14" name="Picture 13" descr="A picture containing sky, grass, outdoor, nature&#10;&#10;Description automatically generated">
            <a:extLst>
              <a:ext uri="{FF2B5EF4-FFF2-40B4-BE49-F238E27FC236}">
                <a16:creationId xmlns:a16="http://schemas.microsoft.com/office/drawing/2014/main" id="{7BAC31C2-0471-D0F2-4C29-89CF018A0FB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327142" cy="6863845"/>
          </a:xfrm>
          <a:prstGeom prst="rect">
            <a:avLst/>
          </a:prstGeom>
        </p:spPr>
      </p:pic>
      <p:sp>
        <p:nvSpPr>
          <p:cNvPr id="2" name="Rectangle 1">
            <a:extLst>
              <a:ext uri="{FF2B5EF4-FFF2-40B4-BE49-F238E27FC236}">
                <a16:creationId xmlns:a16="http://schemas.microsoft.com/office/drawing/2014/main" id="{EBB72F8E-639D-5E6C-D8C8-1EA00E088382}"/>
              </a:ext>
            </a:extLst>
          </p:cNvPr>
          <p:cNvSpPr/>
          <p:nvPr userDrawn="1"/>
        </p:nvSpPr>
        <p:spPr>
          <a:xfrm>
            <a:off x="0" y="27854"/>
            <a:ext cx="12327142" cy="6858000"/>
          </a:xfrm>
          <a:prstGeom prst="rect">
            <a:avLst/>
          </a:prstGeom>
          <a:gradFill flip="none" rotWithShape="1">
            <a:gsLst>
              <a:gs pos="0">
                <a:schemeClr val="bg1">
                  <a:lumMod val="10000"/>
                  <a:alpha val="79000"/>
                </a:schemeClr>
              </a:gs>
              <a:gs pos="41000">
                <a:schemeClr val="bg1">
                  <a:lumMod val="50000"/>
                  <a:alpha val="24000"/>
                </a:schemeClr>
              </a:gs>
              <a:gs pos="55000">
                <a:schemeClr val="bg2">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Tree>
    <p:extLst>
      <p:ext uri="{BB962C8B-B14F-4D97-AF65-F5344CB8AC3E}">
        <p14:creationId xmlns:p14="http://schemas.microsoft.com/office/powerpoint/2010/main" val="2039029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You_SummerMountain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F51A4-63F8-3C93-34BF-88E0D8D07C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a:extLst>
              <a:ext uri="{FF2B5EF4-FFF2-40B4-BE49-F238E27FC236}">
                <a16:creationId xmlns:a16="http://schemas.microsoft.com/office/drawing/2014/main" id="{25ABC43C-CF45-D17D-0942-5F6FA7BFBCC0}"/>
              </a:ext>
            </a:extLst>
          </p:cNvPr>
          <p:cNvSpPr/>
          <p:nvPr userDrawn="1"/>
        </p:nvSpPr>
        <p:spPr>
          <a:xfrm>
            <a:off x="0" y="0"/>
            <a:ext cx="12192000" cy="6857999"/>
          </a:xfrm>
          <a:prstGeom prst="rect">
            <a:avLst/>
          </a:prstGeom>
          <a:gradFill flip="none" rotWithShape="1">
            <a:gsLst>
              <a:gs pos="0">
                <a:schemeClr val="bg1">
                  <a:lumMod val="10000"/>
                  <a:alpha val="79000"/>
                </a:schemeClr>
              </a:gs>
              <a:gs pos="53000">
                <a:schemeClr val="bg1">
                  <a:lumMod val="50000"/>
                  <a:alpha val="24000"/>
                </a:schemeClr>
              </a:gs>
              <a:gs pos="100000">
                <a:schemeClr val="bg2">
                  <a:alpha val="0"/>
                </a:schemeClr>
              </a:gs>
            </a:gsLst>
            <a:lin ang="162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chemeClr val="bg2"/>
                </a:solidFill>
                <a:effectLst/>
                <a:uLnTx/>
                <a:uFillTx/>
                <a:latin typeface="Montserrat" pitchFamily="2" charset="77"/>
              </a:rPr>
              <a:t>© 2023 Waystar.  All </a:t>
            </a:r>
            <a:r>
              <a:rPr kumimoji="0" lang="en-US" sz="700" b="0" i="0" u="none" strike="noStrike" kern="1200" cap="none" spc="0" normalizeH="0" baseline="0" noProof="0">
                <a:ln>
                  <a:noFill/>
                </a:ln>
                <a:solidFill>
                  <a:schemeClr val="bg2"/>
                </a:solidFill>
                <a:effectLst/>
                <a:uLnTx/>
                <a:uFillTx/>
                <a:latin typeface="Montserrat" pitchFamily="2" charset="77"/>
              </a:rPr>
              <a:t>rights</a:t>
            </a:r>
            <a:r>
              <a:rPr kumimoji="0" lang="en-US" sz="500" b="0" i="0" u="none" strike="noStrike" kern="1200" cap="none" spc="0" normalizeH="0" baseline="0" noProof="0">
                <a:ln>
                  <a:noFill/>
                </a:ln>
                <a:solidFill>
                  <a:schemeClr val="bg2"/>
                </a:solidFill>
                <a:effectLst/>
                <a:uLnTx/>
                <a:uFillTx/>
                <a:latin typeface="Montserrat" pitchFamily="2" charset="77"/>
              </a:rPr>
              <a:t> reserved.</a:t>
            </a:r>
          </a:p>
        </p:txBody>
      </p:sp>
    </p:spTree>
    <p:extLst>
      <p:ext uri="{BB962C8B-B14F-4D97-AF65-F5344CB8AC3E}">
        <p14:creationId xmlns:p14="http://schemas.microsoft.com/office/powerpoint/2010/main" val="3382547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You_SpringMount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8788F-01A8-1A94-FD83-587819950A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2632C164-F3A1-06FC-CA80-6492C431E189}"/>
              </a:ext>
            </a:extLst>
          </p:cNvPr>
          <p:cNvSpPr/>
          <p:nvPr userDrawn="1"/>
        </p:nvSpPr>
        <p:spPr>
          <a:xfrm rot="10800000">
            <a:off x="-1" y="-7508"/>
            <a:ext cx="12192000" cy="6858000"/>
          </a:xfrm>
          <a:prstGeom prst="rect">
            <a:avLst/>
          </a:prstGeom>
          <a:gradFill flip="none" rotWithShape="1">
            <a:gsLst>
              <a:gs pos="3000">
                <a:schemeClr val="bg1">
                  <a:lumMod val="10000"/>
                  <a:alpha val="79000"/>
                </a:schemeClr>
              </a:gs>
              <a:gs pos="47000">
                <a:schemeClr val="bg1">
                  <a:lumMod val="50000"/>
                  <a:alpha val="24000"/>
                </a:schemeClr>
              </a:gs>
              <a:gs pos="66000">
                <a:schemeClr val="bg2">
                  <a:alpha val="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Tree>
    <p:extLst>
      <p:ext uri="{BB962C8B-B14F-4D97-AF65-F5344CB8AC3E}">
        <p14:creationId xmlns:p14="http://schemas.microsoft.com/office/powerpoint/2010/main" val="1175000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You_SpringMountain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8788F-01A8-1A94-FD83-587819950A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2632C164-F3A1-06FC-CA80-6492C431E189}"/>
              </a:ext>
            </a:extLst>
          </p:cNvPr>
          <p:cNvSpPr/>
          <p:nvPr userDrawn="1"/>
        </p:nvSpPr>
        <p:spPr>
          <a:xfrm rot="10800000">
            <a:off x="-1" y="0"/>
            <a:ext cx="12192000" cy="6858000"/>
          </a:xfrm>
          <a:prstGeom prst="rect">
            <a:avLst/>
          </a:prstGeom>
          <a:gradFill flip="none" rotWithShape="1">
            <a:gsLst>
              <a:gs pos="3000">
                <a:schemeClr val="bg1">
                  <a:lumMod val="10000"/>
                  <a:alpha val="79000"/>
                </a:schemeClr>
              </a:gs>
              <a:gs pos="47000">
                <a:schemeClr val="bg1">
                  <a:lumMod val="50000"/>
                  <a:alpha val="24000"/>
                </a:schemeClr>
              </a:gs>
              <a:gs pos="66000">
                <a:schemeClr val="bg2">
                  <a:alpha val="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2" name="Subtitle 2">
            <a:extLst>
              <a:ext uri="{FF2B5EF4-FFF2-40B4-BE49-F238E27FC236}">
                <a16:creationId xmlns:a16="http://schemas.microsoft.com/office/drawing/2014/main" id="{C9EAF22B-8324-0B64-7B99-7EEE7FCB105D}"/>
              </a:ext>
            </a:extLst>
          </p:cNvPr>
          <p:cNvSpPr txBox="1">
            <a:spLocks/>
          </p:cNvSpPr>
          <p:nvPr userDrawn="1"/>
        </p:nvSpPr>
        <p:spPr>
          <a:xfrm>
            <a:off x="732049" y="2957875"/>
            <a:ext cx="9144000" cy="2028406"/>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6760"/>
              </a:lnSpc>
              <a:spcBef>
                <a:spcPts val="500"/>
              </a:spcBef>
              <a:spcAft>
                <a:spcPts val="0"/>
              </a:spcAft>
              <a:buClrTx/>
              <a:buSzTx/>
              <a:buFont typeface="Arial" panose="020B0604020202020204" pitchFamily="34" charset="0"/>
              <a:buNone/>
              <a:tabLst/>
              <a:defRPr/>
            </a:pPr>
            <a:r>
              <a:rPr kumimoji="0" lang="en-US" sz="8800" b="1" i="0" u="none" strike="noStrike" kern="1200" cap="none" spc="0" normalizeH="0" baseline="0" noProof="0">
                <a:ln>
                  <a:noFill/>
                </a:ln>
                <a:solidFill>
                  <a:srgbClr val="FFFFFF"/>
                </a:solidFill>
                <a:effectLst/>
                <a:uLnTx/>
                <a:uFillTx/>
                <a:latin typeface="Montserrat" pitchFamily="2" charset="77"/>
                <a:ea typeface="+mn-ea"/>
                <a:cs typeface="+mn-cs"/>
              </a:rPr>
              <a:t>Thank you</a:t>
            </a:r>
          </a:p>
        </p:txBody>
      </p:sp>
      <p:pic>
        <p:nvPicPr>
          <p:cNvPr id="13" name="Picture 12" descr="Text, logo&#10;&#10;Description automatically generated">
            <a:extLst>
              <a:ext uri="{FF2B5EF4-FFF2-40B4-BE49-F238E27FC236}">
                <a16:creationId xmlns:a16="http://schemas.microsoft.com/office/drawing/2014/main" id="{08028C0D-8BF9-5866-827E-F565F62EE8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15" name="Subtitle 2">
            <a:extLst>
              <a:ext uri="{FF2B5EF4-FFF2-40B4-BE49-F238E27FC236}">
                <a16:creationId xmlns:a16="http://schemas.microsoft.com/office/drawing/2014/main" id="{2E306C2E-7A22-80DB-9DDC-8DA33A76BDBF}"/>
              </a:ext>
            </a:extLst>
          </p:cNvPr>
          <p:cNvSpPr txBox="1">
            <a:spLocks/>
          </p:cNvSpPr>
          <p:nvPr userDrawn="1"/>
        </p:nvSpPr>
        <p:spPr>
          <a:xfrm>
            <a:off x="732049" y="4703853"/>
            <a:ext cx="7952096" cy="1193219"/>
          </a:xfrm>
          <a:prstGeom prst="rect">
            <a:avLst/>
          </a:prstGeom>
        </p:spPr>
        <p:txBody>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l" defTabSz="457109" rtl="0" eaLnBrk="1" fontAlgn="auto" latinLnBrk="0" hangingPunct="1">
              <a:lnSpc>
                <a:spcPts val="43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pitchFamily="2" charset="77"/>
                <a:ea typeface="+mn-ea"/>
                <a:cs typeface="+mn-cs"/>
              </a:rPr>
              <a:t>Simplify healthcare payments</a:t>
            </a:r>
          </a:p>
        </p:txBody>
      </p:sp>
      <p:sp>
        <p:nvSpPr>
          <p:cNvPr id="16" name="Subtitle 2">
            <a:extLst>
              <a:ext uri="{FF2B5EF4-FFF2-40B4-BE49-F238E27FC236}">
                <a16:creationId xmlns:a16="http://schemas.microsoft.com/office/drawing/2014/main" id="{9D5983B6-E337-96A0-ADD2-650F5E9F5B68}"/>
              </a:ext>
            </a:extLst>
          </p:cNvPr>
          <p:cNvSpPr txBox="1">
            <a:spLocks/>
          </p:cNvSpPr>
          <p:nvPr userDrawn="1"/>
        </p:nvSpPr>
        <p:spPr>
          <a:xfrm>
            <a:off x="732049" y="5296012"/>
            <a:ext cx="6060743" cy="371920"/>
          </a:xfrm>
          <a:prstGeom prst="rect">
            <a:avLst/>
          </a:prstGeom>
        </p:spPr>
        <p:txBody>
          <a:bodyPr>
            <a:normAutofit fontScale="92500" lnSpcReduction="10000"/>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6900"/>
                </a:solidFill>
                <a:effectLst/>
                <a:uLnTx/>
                <a:uFillTx/>
                <a:latin typeface="Montserrat" pitchFamily="2" charset="77"/>
                <a:ea typeface="+mn-ea"/>
                <a:cs typeface="+mn-cs"/>
              </a:rPr>
              <a:t>Visit waystar.com</a:t>
            </a: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32049"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spTree>
    <p:extLst>
      <p:ext uri="{BB962C8B-B14F-4D97-AF65-F5344CB8AC3E}">
        <p14:creationId xmlns:p14="http://schemas.microsoft.com/office/powerpoint/2010/main" val="2636069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Divider_canyon">
    <p:spTree>
      <p:nvGrpSpPr>
        <p:cNvPr id="1" name=""/>
        <p:cNvGrpSpPr/>
        <p:nvPr/>
      </p:nvGrpSpPr>
      <p:grpSpPr>
        <a:xfrm>
          <a:off x="0" y="0"/>
          <a:ext cx="0" cy="0"/>
          <a:chOff x="0" y="0"/>
          <a:chExt cx="0" cy="0"/>
        </a:xfrm>
      </p:grpSpPr>
      <p:pic>
        <p:nvPicPr>
          <p:cNvPr id="6" name="Picture 5" descr="A picture containing sky, outdoor, clouds, nature&#10;&#10;Description automatically generated">
            <a:extLst>
              <a:ext uri="{FF2B5EF4-FFF2-40B4-BE49-F238E27FC236}">
                <a16:creationId xmlns:a16="http://schemas.microsoft.com/office/drawing/2014/main" id="{89316F1B-75B4-B34E-9448-8E1F2F63C391}"/>
              </a:ext>
            </a:extLst>
          </p:cNvPr>
          <p:cNvPicPr>
            <a:picLocks noChangeAspect="1"/>
          </p:cNvPicPr>
          <p:nvPr userDrawn="1"/>
        </p:nvPicPr>
        <p:blipFill rotWithShape="1">
          <a:blip r:embed="rId2"/>
          <a:srcRect l="16723" t="30929" r="16951" b="33880"/>
          <a:stretch/>
        </p:blipFill>
        <p:spPr>
          <a:xfrm>
            <a:off x="0" y="0"/>
            <a:ext cx="12192000" cy="6858000"/>
          </a:xfrm>
          <a:prstGeom prst="rect">
            <a:avLst/>
          </a:prstGeom>
        </p:spPr>
      </p:pic>
      <p:sp>
        <p:nvSpPr>
          <p:cNvPr id="14" name="Title 1">
            <a:extLst>
              <a:ext uri="{FF2B5EF4-FFF2-40B4-BE49-F238E27FC236}">
                <a16:creationId xmlns:a16="http://schemas.microsoft.com/office/drawing/2014/main" id="{037F1C90-1C76-2B45-81D8-70FCE03AD3DA}"/>
              </a:ext>
            </a:extLst>
          </p:cNvPr>
          <p:cNvSpPr>
            <a:spLocks noGrp="1"/>
          </p:cNvSpPr>
          <p:nvPr>
            <p:ph type="title" hasCustomPrompt="1"/>
          </p:nvPr>
        </p:nvSpPr>
        <p:spPr>
          <a:xfrm>
            <a:off x="701777" y="801666"/>
            <a:ext cx="10621753" cy="898226"/>
          </a:xfrm>
        </p:spPr>
        <p:txBody>
          <a:bodyPr anchor="t"/>
          <a:lstStyle>
            <a:lvl1pPr>
              <a:lnSpc>
                <a:spcPts val="3720"/>
              </a:lnSpc>
              <a:defRPr/>
            </a:lvl1pPr>
          </a:lstStyle>
          <a:p>
            <a:r>
              <a:rPr lang="en-US"/>
              <a:t>Headline here </a:t>
            </a:r>
            <a:br>
              <a:rPr lang="en-US"/>
            </a:br>
            <a:r>
              <a:rPr lang="en-US"/>
              <a:t>for two lines</a:t>
            </a:r>
          </a:p>
        </p:txBody>
      </p:sp>
      <p:sp>
        <p:nvSpPr>
          <p:cNvPr id="15" name="Text Placeholder 3">
            <a:extLst>
              <a:ext uri="{FF2B5EF4-FFF2-40B4-BE49-F238E27FC236}">
                <a16:creationId xmlns:a16="http://schemas.microsoft.com/office/drawing/2014/main" id="{0E7738B9-49D4-714A-8514-067B6C668857}"/>
              </a:ext>
            </a:extLst>
          </p:cNvPr>
          <p:cNvSpPr>
            <a:spLocks noGrp="1"/>
          </p:cNvSpPr>
          <p:nvPr>
            <p:ph type="body" sz="quarter" idx="10" hasCustomPrompt="1"/>
          </p:nvPr>
        </p:nvSpPr>
        <p:spPr>
          <a:xfrm>
            <a:off x="701696" y="1840730"/>
            <a:ext cx="10621834" cy="3658196"/>
          </a:xfrm>
        </p:spPr>
        <p:txBody>
          <a:bodyPr>
            <a:normAutofit/>
          </a:bodyPr>
          <a:lstStyle>
            <a:lvl1pPr marL="0" indent="0">
              <a:buNone/>
              <a:defRPr sz="1800"/>
            </a:lvl1pPr>
            <a:lvl3pPr marL="914400" indent="0">
              <a:buNone/>
              <a:defRPr sz="1800"/>
            </a:lvl3pPr>
            <a:lvl4pPr marL="1371600" indent="0">
              <a:buNone/>
              <a:defRPr/>
            </a:lvl4pPr>
            <a:lvl5pPr marL="1828800" indent="0">
              <a:buNone/>
              <a:defRPr/>
            </a:lvl5pPr>
          </a:lstStyle>
          <a:p>
            <a:pPr lvl="0"/>
            <a:r>
              <a:rPr lang="en-US"/>
              <a:t>Body copy here. And here and here.</a:t>
            </a:r>
          </a:p>
        </p:txBody>
      </p:sp>
      <p:sp>
        <p:nvSpPr>
          <p:cNvPr id="13" name="Slide Number Placeholder 1">
            <a:extLst>
              <a:ext uri="{FF2B5EF4-FFF2-40B4-BE49-F238E27FC236}">
                <a16:creationId xmlns:a16="http://schemas.microsoft.com/office/drawing/2014/main" id="{1B90DF5C-2CA9-4958-BF15-887E55F0EBAC}"/>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16" name="Rectangle 15">
            <a:extLst>
              <a:ext uri="{FF2B5EF4-FFF2-40B4-BE49-F238E27FC236}">
                <a16:creationId xmlns:a16="http://schemas.microsoft.com/office/drawing/2014/main" id="{E822FBFE-81F5-48F9-8E28-0A0EAFFE96DF}"/>
              </a:ext>
            </a:extLst>
          </p:cNvPr>
          <p:cNvSpPr/>
          <p:nvPr userDrawn="1"/>
        </p:nvSpPr>
        <p:spPr>
          <a:xfrm rot="16200000">
            <a:off x="11109542" y="5500104"/>
            <a:ext cx="1625766" cy="200055"/>
          </a:xfrm>
          <a:prstGeom prst="rect">
            <a:avLst/>
          </a:prstGeom>
        </p:spPr>
        <p:txBody>
          <a:bodyPr wrap="none">
            <a:spAutoFit/>
          </a:bodyPr>
          <a:lstStyle/>
          <a:p>
            <a:r>
              <a:rPr lang="en-US" sz="700">
                <a:solidFill>
                  <a:schemeClr val="bg2"/>
                </a:solidFill>
                <a:latin typeface="Arial" panose="020B0604020202020204" pitchFamily="34" charset="0"/>
                <a:cs typeface="Arial" panose="020B0604020202020204" pitchFamily="34" charset="0"/>
              </a:rPr>
              <a:t>© 2021 </a:t>
            </a:r>
            <a:r>
              <a:rPr lang="en-US" sz="700" err="1">
                <a:solidFill>
                  <a:schemeClr val="bg2"/>
                </a:solidFill>
                <a:latin typeface="Arial" panose="020B0604020202020204" pitchFamily="34" charset="0"/>
                <a:cs typeface="Arial" panose="020B0604020202020204" pitchFamily="34" charset="0"/>
              </a:rPr>
              <a:t>Waystar</a:t>
            </a:r>
            <a:r>
              <a:rPr lang="en-US" sz="700">
                <a:solidFill>
                  <a:schemeClr val="bg2"/>
                </a:solidFill>
                <a:latin typeface="Arial" panose="020B0604020202020204" pitchFamily="34" charset="0"/>
                <a:cs typeface="Arial" panose="020B0604020202020204" pitchFamily="34" charset="0"/>
              </a:rPr>
              <a:t>. All rights reserved.</a:t>
            </a:r>
          </a:p>
        </p:txBody>
      </p:sp>
    </p:spTree>
    <p:extLst>
      <p:ext uri="{BB962C8B-B14F-4D97-AF65-F5344CB8AC3E}">
        <p14:creationId xmlns:p14="http://schemas.microsoft.com/office/powerpoint/2010/main" val="7252147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Divider_canyon">
    <p:spTree>
      <p:nvGrpSpPr>
        <p:cNvPr id="1" name=""/>
        <p:cNvGrpSpPr/>
        <p:nvPr/>
      </p:nvGrpSpPr>
      <p:grpSpPr>
        <a:xfrm>
          <a:off x="0" y="0"/>
          <a:ext cx="0" cy="0"/>
          <a:chOff x="0" y="0"/>
          <a:chExt cx="0" cy="0"/>
        </a:xfrm>
      </p:grpSpPr>
      <p:pic>
        <p:nvPicPr>
          <p:cNvPr id="6" name="Picture 5" descr="A picture containing sky, outdoor, clouds, nature&#10;&#10;Description automatically generated">
            <a:extLst>
              <a:ext uri="{FF2B5EF4-FFF2-40B4-BE49-F238E27FC236}">
                <a16:creationId xmlns:a16="http://schemas.microsoft.com/office/drawing/2014/main" id="{89316F1B-75B4-B34E-9448-8E1F2F63C391}"/>
              </a:ext>
            </a:extLst>
          </p:cNvPr>
          <p:cNvPicPr>
            <a:picLocks noChangeAspect="1"/>
          </p:cNvPicPr>
          <p:nvPr userDrawn="1"/>
        </p:nvPicPr>
        <p:blipFill rotWithShape="1">
          <a:blip r:embed="rId2"/>
          <a:srcRect l="16723" t="28811" r="16951" b="33880"/>
          <a:stretch/>
        </p:blipFill>
        <p:spPr>
          <a:xfrm>
            <a:off x="0" y="0"/>
            <a:ext cx="12192000" cy="6858000"/>
          </a:xfrm>
          <a:prstGeom prst="rect">
            <a:avLst/>
          </a:prstGeom>
        </p:spPr>
      </p:pic>
      <p:sp>
        <p:nvSpPr>
          <p:cNvPr id="17" name="Slide Number Placeholder 1">
            <a:extLst>
              <a:ext uri="{FF2B5EF4-FFF2-40B4-BE49-F238E27FC236}">
                <a16:creationId xmlns:a16="http://schemas.microsoft.com/office/drawing/2014/main" id="{993AA69D-3DB1-E044-B7E1-F7A828D10038}"/>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8" name="Rectangle 7">
            <a:extLst>
              <a:ext uri="{FF2B5EF4-FFF2-40B4-BE49-F238E27FC236}">
                <a16:creationId xmlns:a16="http://schemas.microsoft.com/office/drawing/2014/main" id="{EB72CD42-6D26-8C48-804B-7920F6E6FF8E}"/>
              </a:ext>
            </a:extLst>
          </p:cNvPr>
          <p:cNvSpPr/>
          <p:nvPr userDrawn="1"/>
        </p:nvSpPr>
        <p:spPr>
          <a:xfrm>
            <a:off x="305244" y="6549986"/>
            <a:ext cx="1909497" cy="200055"/>
          </a:xfrm>
          <a:prstGeom prst="rect">
            <a:avLst/>
          </a:prstGeom>
        </p:spPr>
        <p:txBody>
          <a:bodyPr wrap="none">
            <a:spAutoFit/>
          </a:bodyPr>
          <a:lstStyle/>
          <a:p>
            <a:r>
              <a:rPr lang="en-US" sz="700">
                <a:solidFill>
                  <a:schemeClr val="bg2"/>
                </a:solidFill>
                <a:latin typeface="Arial" panose="020B0604020202020204" pitchFamily="34" charset="0"/>
                <a:cs typeface="Arial" panose="020B0604020202020204" pitchFamily="34" charset="0"/>
              </a:rPr>
              <a:t>© 2022 </a:t>
            </a:r>
            <a:r>
              <a:rPr lang="en-US" sz="700" err="1">
                <a:solidFill>
                  <a:schemeClr val="bg2"/>
                </a:solidFill>
                <a:latin typeface="Arial" panose="020B0604020202020204" pitchFamily="34" charset="0"/>
                <a:cs typeface="Arial" panose="020B0604020202020204" pitchFamily="34" charset="0"/>
              </a:rPr>
              <a:t>Waystar</a:t>
            </a:r>
            <a:r>
              <a:rPr lang="en-US" sz="700">
                <a:solidFill>
                  <a:schemeClr val="bg2"/>
                </a:solidFill>
                <a:latin typeface="Arial" panose="020B0604020202020204" pitchFamily="34" charset="0"/>
                <a:cs typeface="Arial" panose="020B0604020202020204" pitchFamily="34" charset="0"/>
              </a:rPr>
              <a:t> Health. All rights reserved.</a:t>
            </a:r>
          </a:p>
        </p:txBody>
      </p:sp>
      <p:pic>
        <p:nvPicPr>
          <p:cNvPr id="9" name="Picture 8">
            <a:extLst>
              <a:ext uri="{FF2B5EF4-FFF2-40B4-BE49-F238E27FC236}">
                <a16:creationId xmlns:a16="http://schemas.microsoft.com/office/drawing/2014/main" id="{D892B148-FBC9-BE42-857C-3DEEF7F013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75016" y="6411230"/>
            <a:ext cx="1928631" cy="417105"/>
          </a:xfrm>
          <a:prstGeom prst="rect">
            <a:avLst/>
          </a:prstGeom>
        </p:spPr>
      </p:pic>
    </p:spTree>
    <p:extLst>
      <p:ext uri="{BB962C8B-B14F-4D97-AF65-F5344CB8AC3E}">
        <p14:creationId xmlns:p14="http://schemas.microsoft.com/office/powerpoint/2010/main" val="3427731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nterior_fulltex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0D9DDD9-3ED3-AE46-938E-A7BD06C676E8}"/>
              </a:ext>
            </a:extLst>
          </p:cNvPr>
          <p:cNvSpPr/>
          <p:nvPr userDrawn="1"/>
        </p:nvSpPr>
        <p:spPr>
          <a:xfrm>
            <a:off x="0" y="6387331"/>
            <a:ext cx="12192000" cy="470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418754D-5B61-D947-A168-53509ACE8FCD}"/>
              </a:ext>
            </a:extLst>
          </p:cNvPr>
          <p:cNvSpPr>
            <a:spLocks noGrp="1"/>
          </p:cNvSpPr>
          <p:nvPr>
            <p:ph type="title" hasCustomPrompt="1"/>
          </p:nvPr>
        </p:nvSpPr>
        <p:spPr>
          <a:xfrm>
            <a:off x="493795" y="437013"/>
            <a:ext cx="11490223" cy="1009649"/>
          </a:xfrm>
        </p:spPr>
        <p:txBody>
          <a:bodyPr anchor="t"/>
          <a:lstStyle>
            <a:lvl1pPr>
              <a:lnSpc>
                <a:spcPts val="3720"/>
              </a:lnSpc>
              <a:defRPr/>
            </a:lvl1pPr>
          </a:lstStyle>
          <a:p>
            <a:r>
              <a:rPr lang="en-US"/>
              <a:t>Headline here</a:t>
            </a:r>
            <a:br>
              <a:rPr lang="en-US"/>
            </a:br>
            <a:r>
              <a:rPr lang="en-US"/>
              <a:t>for two lines</a:t>
            </a:r>
          </a:p>
        </p:txBody>
      </p:sp>
      <p:sp>
        <p:nvSpPr>
          <p:cNvPr id="21" name="Slide Number Placeholder 1">
            <a:extLst>
              <a:ext uri="{FF2B5EF4-FFF2-40B4-BE49-F238E27FC236}">
                <a16:creationId xmlns:a16="http://schemas.microsoft.com/office/drawing/2014/main" id="{DEFEC0BA-CF11-8944-B2F7-93D3BF821018}"/>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bg2"/>
                </a:solidFill>
              </a:rPr>
              <a:pPr/>
              <a:t>‹#›</a:t>
            </a:fld>
            <a:endParaRPr lang="en-US">
              <a:solidFill>
                <a:schemeClr val="bg2"/>
              </a:solidFill>
            </a:endParaRPr>
          </a:p>
        </p:txBody>
      </p:sp>
      <p:sp>
        <p:nvSpPr>
          <p:cNvPr id="22" name="Rectangle 21">
            <a:extLst>
              <a:ext uri="{FF2B5EF4-FFF2-40B4-BE49-F238E27FC236}">
                <a16:creationId xmlns:a16="http://schemas.microsoft.com/office/drawing/2014/main" id="{5882CFD2-E3A8-4F47-838D-2F3523E4970D}"/>
              </a:ext>
            </a:extLst>
          </p:cNvPr>
          <p:cNvSpPr/>
          <p:nvPr userDrawn="1"/>
        </p:nvSpPr>
        <p:spPr>
          <a:xfrm>
            <a:off x="305244" y="6549986"/>
            <a:ext cx="1909497" cy="200055"/>
          </a:xfrm>
          <a:prstGeom prst="rect">
            <a:avLst/>
          </a:prstGeom>
        </p:spPr>
        <p:txBody>
          <a:bodyPr wrap="none">
            <a:spAutoFit/>
          </a:bodyPr>
          <a:lstStyle/>
          <a:p>
            <a:r>
              <a:rPr lang="en-US" sz="700">
                <a:solidFill>
                  <a:schemeClr val="bg2"/>
                </a:solidFill>
                <a:latin typeface="Arial" panose="020B0604020202020204" pitchFamily="34" charset="0"/>
                <a:cs typeface="Arial" panose="020B0604020202020204" pitchFamily="34" charset="0"/>
              </a:rPr>
              <a:t>© 2022 </a:t>
            </a:r>
            <a:r>
              <a:rPr lang="en-US" sz="700" err="1">
                <a:solidFill>
                  <a:schemeClr val="bg2"/>
                </a:solidFill>
                <a:latin typeface="Arial" panose="020B0604020202020204" pitchFamily="34" charset="0"/>
                <a:cs typeface="Arial" panose="020B0604020202020204" pitchFamily="34" charset="0"/>
              </a:rPr>
              <a:t>Waystar</a:t>
            </a:r>
            <a:r>
              <a:rPr lang="en-US" sz="700">
                <a:solidFill>
                  <a:schemeClr val="bg2"/>
                </a:solidFill>
                <a:latin typeface="Arial" panose="020B0604020202020204" pitchFamily="34" charset="0"/>
                <a:cs typeface="Arial" panose="020B0604020202020204" pitchFamily="34" charset="0"/>
              </a:rPr>
              <a:t> Health. All rights reserved.</a:t>
            </a:r>
          </a:p>
        </p:txBody>
      </p:sp>
      <p:pic>
        <p:nvPicPr>
          <p:cNvPr id="24" name="Picture 23">
            <a:extLst>
              <a:ext uri="{FF2B5EF4-FFF2-40B4-BE49-F238E27FC236}">
                <a16:creationId xmlns:a16="http://schemas.microsoft.com/office/drawing/2014/main" id="{CCACD87E-191A-9E46-BC75-325C82965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75016" y="6411230"/>
            <a:ext cx="1928631" cy="417105"/>
          </a:xfrm>
          <a:prstGeom prst="rect">
            <a:avLst/>
          </a:prstGeom>
        </p:spPr>
      </p:pic>
      <p:sp>
        <p:nvSpPr>
          <p:cNvPr id="4" name="Text Placeholder 3">
            <a:extLst>
              <a:ext uri="{FF2B5EF4-FFF2-40B4-BE49-F238E27FC236}">
                <a16:creationId xmlns:a16="http://schemas.microsoft.com/office/drawing/2014/main" id="{A8FE103C-E28F-8E4E-94F4-4B35C6E3040B}"/>
              </a:ext>
            </a:extLst>
          </p:cNvPr>
          <p:cNvSpPr>
            <a:spLocks noGrp="1"/>
          </p:cNvSpPr>
          <p:nvPr>
            <p:ph type="body" sz="quarter" idx="10" hasCustomPrompt="1"/>
          </p:nvPr>
        </p:nvSpPr>
        <p:spPr>
          <a:xfrm>
            <a:off x="493713" y="1587500"/>
            <a:ext cx="11490325" cy="4546600"/>
          </a:xfrm>
        </p:spPr>
        <p:txBody>
          <a:bodyPr>
            <a:normAutofit/>
          </a:bodyPr>
          <a:lstStyle>
            <a:lvl1pPr marL="0" indent="0">
              <a:buNone/>
              <a:defRPr sz="1800"/>
            </a:lvl1pPr>
            <a:lvl3pPr marL="914400" indent="0">
              <a:buNone/>
              <a:defRPr sz="1800"/>
            </a:lvl3pPr>
            <a:lvl4pPr marL="1371600" indent="0">
              <a:buNone/>
              <a:defRPr/>
            </a:lvl4pPr>
            <a:lvl5pPr marL="1828800" indent="0">
              <a:buNone/>
              <a:defRPr/>
            </a:lvl5pPr>
          </a:lstStyle>
          <a:p>
            <a:pPr lvl="0"/>
            <a:r>
              <a:rPr lang="en-US"/>
              <a:t>Body copy here. And here and here.</a:t>
            </a:r>
          </a:p>
        </p:txBody>
      </p:sp>
    </p:spTree>
    <p:extLst>
      <p:ext uri="{BB962C8B-B14F-4D97-AF65-F5344CB8AC3E}">
        <p14:creationId xmlns:p14="http://schemas.microsoft.com/office/powerpoint/2010/main" val="3181235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Interior_mountain_dar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58EE1D-3513-F946-8A58-AFF17495BA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32948"/>
          </a:xfrm>
          <a:prstGeom prst="rect">
            <a:avLst/>
          </a:prstGeom>
        </p:spPr>
      </p:pic>
      <p:sp>
        <p:nvSpPr>
          <p:cNvPr id="6" name="Rectangle 5">
            <a:extLst>
              <a:ext uri="{FF2B5EF4-FFF2-40B4-BE49-F238E27FC236}">
                <a16:creationId xmlns:a16="http://schemas.microsoft.com/office/drawing/2014/main" id="{8B276799-0226-8A49-BAE1-5B699C7466D9}"/>
              </a:ext>
            </a:extLst>
          </p:cNvPr>
          <p:cNvSpPr/>
          <p:nvPr userDrawn="1"/>
        </p:nvSpPr>
        <p:spPr>
          <a:xfrm>
            <a:off x="0" y="6387330"/>
            <a:ext cx="12192000" cy="4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E40717C-9B6D-F649-B6A4-552AAFA23A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9563" y="6400083"/>
            <a:ext cx="1946487" cy="417105"/>
          </a:xfrm>
          <a:prstGeom prst="rect">
            <a:avLst/>
          </a:prstGeom>
        </p:spPr>
      </p:pic>
      <p:sp>
        <p:nvSpPr>
          <p:cNvPr id="19" name="Rectangle 18">
            <a:extLst>
              <a:ext uri="{FF2B5EF4-FFF2-40B4-BE49-F238E27FC236}">
                <a16:creationId xmlns:a16="http://schemas.microsoft.com/office/drawing/2014/main" id="{5DF91545-3EB4-104B-9FE0-221F790E9869}"/>
              </a:ext>
            </a:extLst>
          </p:cNvPr>
          <p:cNvSpPr/>
          <p:nvPr userDrawn="1"/>
        </p:nvSpPr>
        <p:spPr>
          <a:xfrm>
            <a:off x="305244" y="6519210"/>
            <a:ext cx="11776800"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Arial" panose="020B0604020202020204" pitchFamily="34" charset="0"/>
                <a:cs typeface="Arial" panose="020B0604020202020204" pitchFamily="34" charset="0"/>
              </a:rPr>
              <a:t>© 2022 </a:t>
            </a:r>
            <a:r>
              <a:rPr lang="en-US" sz="700" err="1">
                <a:solidFill>
                  <a:schemeClr val="tx2"/>
                </a:solidFill>
                <a:latin typeface="Arial" panose="020B0604020202020204" pitchFamily="34" charset="0"/>
                <a:cs typeface="Arial" panose="020B0604020202020204" pitchFamily="34" charset="0"/>
              </a:rPr>
              <a:t>Waystar</a:t>
            </a:r>
            <a:r>
              <a:rPr lang="en-US" sz="700">
                <a:solidFill>
                  <a:schemeClr val="tx2"/>
                </a:solidFill>
                <a:latin typeface="Arial" panose="020B0604020202020204" pitchFamily="34" charset="0"/>
                <a:cs typeface="Arial" panose="020B0604020202020204" pitchFamily="34" charset="0"/>
              </a:rPr>
              <a:t> Health. All rights reserved.</a:t>
            </a:r>
            <a:r>
              <a:rPr lang="en-US" sz="800">
                <a:solidFill>
                  <a:schemeClr val="tx2"/>
                </a:solidFill>
              </a:rPr>
              <a:t> 											                 </a:t>
            </a:r>
            <a:fld id="{C68DB88A-50B6-5640-A1D6-C93F857F6F0F}" type="slidenum">
              <a:rPr lang="en-US" sz="800" smtClean="0">
                <a:solidFill>
                  <a:schemeClr val="tx2"/>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a:solidFill>
                <a:schemeClr val="tx2"/>
              </a:solidFill>
            </a:endParaRPr>
          </a:p>
        </p:txBody>
      </p:sp>
      <p:sp>
        <p:nvSpPr>
          <p:cNvPr id="40" name="Title 1">
            <a:extLst>
              <a:ext uri="{FF2B5EF4-FFF2-40B4-BE49-F238E27FC236}">
                <a16:creationId xmlns:a16="http://schemas.microsoft.com/office/drawing/2014/main" id="{FC0953B2-D455-0B49-8328-8F4F82921B27}"/>
              </a:ext>
            </a:extLst>
          </p:cNvPr>
          <p:cNvSpPr>
            <a:spLocks noGrp="1"/>
          </p:cNvSpPr>
          <p:nvPr>
            <p:ph type="title" hasCustomPrompt="1"/>
          </p:nvPr>
        </p:nvSpPr>
        <p:spPr>
          <a:xfrm>
            <a:off x="493794" y="437013"/>
            <a:ext cx="11357779" cy="737835"/>
          </a:xfrm>
        </p:spPr>
        <p:txBody>
          <a:bodyPr anchor="t">
            <a:noAutofit/>
          </a:bodyPr>
          <a:lstStyle>
            <a:lvl1pPr>
              <a:lnSpc>
                <a:spcPts val="3720"/>
              </a:lnSpc>
              <a:defRPr sz="3600">
                <a:solidFill>
                  <a:schemeClr val="bg2"/>
                </a:solidFill>
              </a:defRPr>
            </a:lvl1pPr>
          </a:lstStyle>
          <a:p>
            <a:r>
              <a:rPr lang="en-US"/>
              <a:t>Headline here</a:t>
            </a:r>
          </a:p>
        </p:txBody>
      </p:sp>
      <p:sp>
        <p:nvSpPr>
          <p:cNvPr id="41" name="Text Placeholder 4">
            <a:extLst>
              <a:ext uri="{FF2B5EF4-FFF2-40B4-BE49-F238E27FC236}">
                <a16:creationId xmlns:a16="http://schemas.microsoft.com/office/drawing/2014/main" id="{DF50DBC1-A779-2641-B1DF-6D3EF927C481}"/>
              </a:ext>
            </a:extLst>
          </p:cNvPr>
          <p:cNvSpPr>
            <a:spLocks noGrp="1"/>
          </p:cNvSpPr>
          <p:nvPr>
            <p:ph type="body" sz="quarter" idx="10"/>
          </p:nvPr>
        </p:nvSpPr>
        <p:spPr>
          <a:xfrm>
            <a:off x="493797" y="1306727"/>
            <a:ext cx="11357778" cy="4816281"/>
          </a:xfrm>
        </p:spPr>
        <p:txBody>
          <a:bodyPr/>
          <a:lstStyle>
            <a:lvl1pPr marL="233363" indent="-233363">
              <a:tabLst/>
              <a:defRPr>
                <a:solidFill>
                  <a:schemeClr val="bg2"/>
                </a:solidFill>
              </a:defRPr>
            </a:lvl1pPr>
            <a:lvl2pPr marL="690563" indent="-233363">
              <a:tabLst/>
              <a:defRPr>
                <a:solidFill>
                  <a:schemeClr val="bg2"/>
                </a:solidFill>
              </a:defRPr>
            </a:lvl2pPr>
            <a:lvl3pPr marL="1147763" indent="-233363">
              <a:tabLst/>
              <a:defRPr>
                <a:solidFill>
                  <a:schemeClr val="bg2"/>
                </a:solidFill>
              </a:defRPr>
            </a:lvl3pPr>
            <a:lvl4pPr marL="1604963" indent="-233363">
              <a:tabLst/>
              <a:defRPr>
                <a:solidFill>
                  <a:schemeClr val="bg2"/>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Rectangle 16">
            <a:extLst>
              <a:ext uri="{FF2B5EF4-FFF2-40B4-BE49-F238E27FC236}">
                <a16:creationId xmlns:a16="http://schemas.microsoft.com/office/drawing/2014/main" id="{64234099-3FA1-BC48-BCBD-C41B06736CA5}"/>
              </a:ext>
            </a:extLst>
          </p:cNvPr>
          <p:cNvSpPr/>
          <p:nvPr userDrawn="1"/>
        </p:nvSpPr>
        <p:spPr>
          <a:xfrm>
            <a:off x="-440348" y="1174848"/>
            <a:ext cx="207264" cy="207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D2531E-5A55-C14C-BB05-D8C35D7DC921}"/>
              </a:ext>
            </a:extLst>
          </p:cNvPr>
          <p:cNvSpPr/>
          <p:nvPr userDrawn="1"/>
        </p:nvSpPr>
        <p:spPr>
          <a:xfrm>
            <a:off x="-850816" y="1174848"/>
            <a:ext cx="207264" cy="2072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8F726B-1F36-684B-A32F-165BA6E64509}"/>
              </a:ext>
            </a:extLst>
          </p:cNvPr>
          <p:cNvSpPr/>
          <p:nvPr userDrawn="1"/>
        </p:nvSpPr>
        <p:spPr>
          <a:xfrm>
            <a:off x="-850816" y="1954452"/>
            <a:ext cx="207264" cy="207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B4E4070-D769-A94D-BACC-BC7FBFF98CF0}"/>
              </a:ext>
            </a:extLst>
          </p:cNvPr>
          <p:cNvSpPr/>
          <p:nvPr userDrawn="1"/>
        </p:nvSpPr>
        <p:spPr>
          <a:xfrm>
            <a:off x="-440348" y="1567747"/>
            <a:ext cx="207264" cy="20726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101824-0F34-DC40-AF56-20576088EE00}"/>
              </a:ext>
            </a:extLst>
          </p:cNvPr>
          <p:cNvSpPr/>
          <p:nvPr userDrawn="1"/>
        </p:nvSpPr>
        <p:spPr>
          <a:xfrm>
            <a:off x="-850816" y="2746912"/>
            <a:ext cx="207264" cy="207264"/>
          </a:xfrm>
          <a:prstGeom prst="rect">
            <a:avLst/>
          </a:prstGeom>
          <a:solidFill>
            <a:srgbClr val="7F4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40A706-04F3-8E4E-9B7E-C56169E629F3}"/>
              </a:ext>
            </a:extLst>
          </p:cNvPr>
          <p:cNvSpPr/>
          <p:nvPr userDrawn="1"/>
        </p:nvSpPr>
        <p:spPr>
          <a:xfrm>
            <a:off x="-440348" y="1954452"/>
            <a:ext cx="207264" cy="2072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8D92AD-1248-1B46-94B7-384AD74B4FEE}"/>
              </a:ext>
            </a:extLst>
          </p:cNvPr>
          <p:cNvSpPr/>
          <p:nvPr userDrawn="1"/>
        </p:nvSpPr>
        <p:spPr>
          <a:xfrm>
            <a:off x="-440348" y="2353896"/>
            <a:ext cx="207264" cy="20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DBF40F-A567-7946-A697-1463E5342AF3}"/>
              </a:ext>
            </a:extLst>
          </p:cNvPr>
          <p:cNvSpPr/>
          <p:nvPr userDrawn="1"/>
        </p:nvSpPr>
        <p:spPr>
          <a:xfrm>
            <a:off x="-440348" y="2746912"/>
            <a:ext cx="207264" cy="207264"/>
          </a:xfrm>
          <a:prstGeom prst="rect">
            <a:avLst/>
          </a:prstGeom>
          <a:solidFill>
            <a:srgbClr val="A82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2028D5-F2C6-DC4A-B921-20F74A58E171}"/>
              </a:ext>
            </a:extLst>
          </p:cNvPr>
          <p:cNvSpPr txBox="1"/>
          <p:nvPr userDrawn="1"/>
        </p:nvSpPr>
        <p:spPr>
          <a:xfrm>
            <a:off x="-1076193" y="767890"/>
            <a:ext cx="1076193" cy="230832"/>
          </a:xfrm>
          <a:prstGeom prst="rect">
            <a:avLst/>
          </a:prstGeom>
          <a:noFill/>
        </p:spPr>
        <p:txBody>
          <a:bodyPr wrap="square" rtlCol="0">
            <a:spAutoFit/>
          </a:bodyPr>
          <a:lstStyle/>
          <a:p>
            <a:pPr algn="ctr"/>
            <a:r>
              <a:rPr lang="en-US" sz="900" b="1" spc="0"/>
              <a:t>COLOR PICKER</a:t>
            </a:r>
          </a:p>
        </p:txBody>
      </p:sp>
      <p:sp>
        <p:nvSpPr>
          <p:cNvPr id="28" name="Rectangle 27">
            <a:extLst>
              <a:ext uri="{FF2B5EF4-FFF2-40B4-BE49-F238E27FC236}">
                <a16:creationId xmlns:a16="http://schemas.microsoft.com/office/drawing/2014/main" id="{5FF5AFD8-C70F-A44D-8D33-E2DA54827E34}"/>
              </a:ext>
            </a:extLst>
          </p:cNvPr>
          <p:cNvSpPr/>
          <p:nvPr userDrawn="1"/>
        </p:nvSpPr>
        <p:spPr>
          <a:xfrm>
            <a:off x="-850816" y="2353896"/>
            <a:ext cx="207264" cy="207264"/>
          </a:xfrm>
          <a:prstGeom prst="rect">
            <a:avLst/>
          </a:prstGeom>
          <a:solidFill>
            <a:srgbClr val="008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70AA842-88D0-4C4C-AD13-B6B838E0AF4C}"/>
              </a:ext>
            </a:extLst>
          </p:cNvPr>
          <p:cNvSpPr/>
          <p:nvPr userDrawn="1"/>
        </p:nvSpPr>
        <p:spPr>
          <a:xfrm>
            <a:off x="-850816" y="1567747"/>
            <a:ext cx="207264" cy="207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00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Sl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B48CFC-12AD-D120-BC9F-7114DE033B1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1295400" y="6146945"/>
            <a:ext cx="96012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57145" y="647700"/>
            <a:ext cx="5438856" cy="552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37508"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Tree>
    <p:extLst>
      <p:ext uri="{BB962C8B-B14F-4D97-AF65-F5344CB8AC3E}">
        <p14:creationId xmlns:p14="http://schemas.microsoft.com/office/powerpoint/2010/main" val="2171289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Mountain_dark">
    <p:spTree>
      <p:nvGrpSpPr>
        <p:cNvPr id="1" name=""/>
        <p:cNvGrpSpPr/>
        <p:nvPr/>
      </p:nvGrpSpPr>
      <p:grpSpPr>
        <a:xfrm>
          <a:off x="0" y="0"/>
          <a:ext cx="0" cy="0"/>
          <a:chOff x="0" y="0"/>
          <a:chExt cx="0" cy="0"/>
        </a:xfrm>
      </p:grpSpPr>
      <p:pic>
        <p:nvPicPr>
          <p:cNvPr id="7" name="Picture 6" descr="A canyon with a mountain in the background&#10;&#10;Description automatically generated">
            <a:extLst>
              <a:ext uri="{FF2B5EF4-FFF2-40B4-BE49-F238E27FC236}">
                <a16:creationId xmlns:a16="http://schemas.microsoft.com/office/drawing/2014/main" id="{40529B3B-1A7B-6446-84DC-1C685B9E9FBA}"/>
              </a:ext>
            </a:extLst>
          </p:cNvPr>
          <p:cNvPicPr>
            <a:picLocks noChangeAspect="1"/>
          </p:cNvPicPr>
          <p:nvPr userDrawn="1"/>
        </p:nvPicPr>
        <p:blipFill rotWithShape="1">
          <a:blip r:embed="rId2"/>
          <a:srcRect l="2824" t="4977" r="3338" b="-175"/>
          <a:stretch/>
        </p:blipFill>
        <p:spPr>
          <a:xfrm>
            <a:off x="0" y="-56213"/>
            <a:ext cx="12192001" cy="6970426"/>
          </a:xfrm>
          <a:prstGeom prst="rect">
            <a:avLst/>
          </a:prstGeom>
        </p:spPr>
      </p:pic>
      <p:sp>
        <p:nvSpPr>
          <p:cNvPr id="6" name="Rectangle 5">
            <a:extLst>
              <a:ext uri="{FF2B5EF4-FFF2-40B4-BE49-F238E27FC236}">
                <a16:creationId xmlns:a16="http://schemas.microsoft.com/office/drawing/2014/main" id="{8B276799-0226-8A49-BAE1-5B699C7466D9}"/>
              </a:ext>
            </a:extLst>
          </p:cNvPr>
          <p:cNvSpPr/>
          <p:nvPr userDrawn="1"/>
        </p:nvSpPr>
        <p:spPr>
          <a:xfrm>
            <a:off x="0" y="6387330"/>
            <a:ext cx="12192000" cy="4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F150CCEF-699D-724D-B85D-68961B1701CA}"/>
              </a:ext>
            </a:extLst>
          </p:cNvPr>
          <p:cNvSpPr txBox="1">
            <a:spLocks/>
          </p:cNvSpPr>
          <p:nvPr userDrawn="1"/>
        </p:nvSpPr>
        <p:spPr>
          <a:xfrm>
            <a:off x="11640886" y="6460035"/>
            <a:ext cx="44115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DB88A-50B6-5640-A1D6-C93F857F6F0F}" type="slidenum">
              <a:rPr lang="en-US" smtClean="0">
                <a:solidFill>
                  <a:schemeClr val="tx2"/>
                </a:solidFill>
              </a:rPr>
              <a:pPr/>
              <a:t>‹#›</a:t>
            </a:fld>
            <a:endParaRPr lang="en-US">
              <a:solidFill>
                <a:schemeClr val="tx2"/>
              </a:solidFill>
            </a:endParaRPr>
          </a:p>
        </p:txBody>
      </p:sp>
      <p:sp>
        <p:nvSpPr>
          <p:cNvPr id="9" name="Rectangle 8">
            <a:extLst>
              <a:ext uri="{FF2B5EF4-FFF2-40B4-BE49-F238E27FC236}">
                <a16:creationId xmlns:a16="http://schemas.microsoft.com/office/drawing/2014/main" id="{067DFA99-9FBB-464C-A13F-3A90FBC4DAF8}"/>
              </a:ext>
            </a:extLst>
          </p:cNvPr>
          <p:cNvSpPr/>
          <p:nvPr userDrawn="1"/>
        </p:nvSpPr>
        <p:spPr>
          <a:xfrm>
            <a:off x="305244" y="6549986"/>
            <a:ext cx="1909497" cy="200055"/>
          </a:xfrm>
          <a:prstGeom prst="rect">
            <a:avLst/>
          </a:prstGeom>
        </p:spPr>
        <p:txBody>
          <a:bodyPr wrap="none">
            <a:spAutoFit/>
          </a:bodyPr>
          <a:lstStyle/>
          <a:p>
            <a:r>
              <a:rPr lang="en-US" sz="700">
                <a:solidFill>
                  <a:schemeClr val="tx2"/>
                </a:solidFill>
                <a:latin typeface="Arial" panose="020B0604020202020204" pitchFamily="34" charset="0"/>
                <a:cs typeface="Arial" panose="020B0604020202020204" pitchFamily="34" charset="0"/>
              </a:rPr>
              <a:t>© 2022 </a:t>
            </a:r>
            <a:r>
              <a:rPr lang="en-US" sz="700" err="1">
                <a:solidFill>
                  <a:schemeClr val="tx2"/>
                </a:solidFill>
                <a:latin typeface="Arial" panose="020B0604020202020204" pitchFamily="34" charset="0"/>
                <a:cs typeface="Arial" panose="020B0604020202020204" pitchFamily="34" charset="0"/>
              </a:rPr>
              <a:t>Waystar</a:t>
            </a:r>
            <a:r>
              <a:rPr lang="en-US" sz="700">
                <a:solidFill>
                  <a:schemeClr val="tx2"/>
                </a:solidFill>
                <a:latin typeface="Arial" panose="020B0604020202020204" pitchFamily="34" charset="0"/>
                <a:cs typeface="Arial" panose="020B0604020202020204" pitchFamily="34" charset="0"/>
              </a:rPr>
              <a:t> Health. All rights reserved.</a:t>
            </a:r>
          </a:p>
        </p:txBody>
      </p:sp>
      <p:pic>
        <p:nvPicPr>
          <p:cNvPr id="10" name="Picture 9">
            <a:extLst>
              <a:ext uri="{FF2B5EF4-FFF2-40B4-BE49-F238E27FC236}">
                <a16:creationId xmlns:a16="http://schemas.microsoft.com/office/drawing/2014/main" id="{5E40717C-9B6D-F649-B6A4-552AAFA23A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29563" y="6400083"/>
            <a:ext cx="1946487" cy="417105"/>
          </a:xfrm>
          <a:prstGeom prst="rect">
            <a:avLst/>
          </a:prstGeom>
        </p:spPr>
      </p:pic>
    </p:spTree>
    <p:extLst>
      <p:ext uri="{BB962C8B-B14F-4D97-AF65-F5344CB8AC3E}">
        <p14:creationId xmlns:p14="http://schemas.microsoft.com/office/powerpoint/2010/main" val="3612715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Full">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4C08863-7ACB-4247-80D0-86DB4A6B49E8}"/>
              </a:ext>
            </a:extLst>
          </p:cNvPr>
          <p:cNvSpPr>
            <a:spLocks noGrp="1"/>
          </p:cNvSpPr>
          <p:nvPr>
            <p:ph type="title" hasCustomPrompt="1"/>
          </p:nvPr>
        </p:nvSpPr>
        <p:spPr>
          <a:xfrm>
            <a:off x="647307" y="467522"/>
            <a:ext cx="10897387" cy="585068"/>
          </a:xfrm>
          <a:prstGeom prst="rect">
            <a:avLst/>
          </a:prstGeom>
        </p:spPr>
        <p:txBody>
          <a:bodyPr wrap="square" lIns="0" tIns="45720" rIns="0" bIns="0" anchor="ctr" anchorCtr="0"/>
          <a:lstStyle>
            <a:lvl1pPr>
              <a:lnSpc>
                <a:spcPts val="3800"/>
              </a:lnSpc>
              <a:defRPr sz="3600" b="1">
                <a:solidFill>
                  <a:schemeClr val="tx1"/>
                </a:solidFill>
              </a:defRPr>
            </a:lvl1pPr>
          </a:lstStyle>
          <a:p>
            <a:r>
              <a:rPr lang="en-US"/>
              <a:t>Click to edit master title style</a:t>
            </a:r>
          </a:p>
        </p:txBody>
      </p:sp>
    </p:spTree>
    <p:extLst>
      <p:ext uri="{BB962C8B-B14F-4D97-AF65-F5344CB8AC3E}">
        <p14:creationId xmlns:p14="http://schemas.microsoft.com/office/powerpoint/2010/main" val="1609407692"/>
      </p:ext>
    </p:extLst>
  </p:cSld>
  <p:clrMapOvr>
    <a:masterClrMapping/>
  </p:clrMapOvr>
  <p:transition>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2">
            <a:alpha val="238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25837" y="946702"/>
            <a:ext cx="9152697" cy="1249845"/>
          </a:xfrm>
          <a:prstGeom prst="rect">
            <a:avLst/>
          </a:prstGeom>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2">
            <a:alpha val="238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25837" y="946702"/>
            <a:ext cx="9152697" cy="1249845"/>
          </a:xfrm>
          <a:prstGeom prst="rect">
            <a:avLst/>
          </a:prstGeom>
        </p:spPr>
        <p:txBody>
          <a:bodyPr/>
          <a:lstStyle/>
          <a:p>
            <a:r>
              <a:rPr lang="en-US"/>
              <a:t>Click to edit Master title style</a:t>
            </a:r>
          </a:p>
        </p:txBody>
      </p:sp>
      <p:sp>
        <p:nvSpPr>
          <p:cNvPr id="7" name="Title 5">
            <a:extLst>
              <a:ext uri="{FF2B5EF4-FFF2-40B4-BE49-F238E27FC236}">
                <a16:creationId xmlns:a16="http://schemas.microsoft.com/office/drawing/2014/main" id="{EA26C2A8-D4D4-E4C4-376A-EB1A9617F6ED}"/>
              </a:ext>
            </a:extLst>
          </p:cNvPr>
          <p:cNvSpPr txBox="1">
            <a:spLocks/>
          </p:cNvSpPr>
          <p:nvPr userDrawn="1"/>
        </p:nvSpPr>
        <p:spPr>
          <a:xfrm rot="16200000">
            <a:off x="-2660500" y="2903391"/>
            <a:ext cx="6307812" cy="501029"/>
          </a:xfrm>
          <a:prstGeom prst="rect">
            <a:avLst/>
          </a:prstGeom>
          <a:effectLst/>
        </p:spPr>
        <p:txBody>
          <a:bodyPr vert="horz" lIns="0" tIns="192024" rIns="0" bIns="0" rtlCol="0" anchor="t" anchorCtr="0">
            <a:noAutofit/>
          </a:bodyPr>
          <a:lstStyle>
            <a:lvl1pPr algn="ctr" defTabSz="914318" rtl="0" eaLnBrk="1" latinLnBrk="0" hangingPunct="1">
              <a:lnSpc>
                <a:spcPct val="80000"/>
              </a:lnSpc>
              <a:spcBef>
                <a:spcPct val="0"/>
              </a:spcBef>
              <a:buNone/>
              <a:defRPr sz="1050" b="1" i="0" kern="1200" spc="600" baseline="0">
                <a:solidFill>
                  <a:schemeClr val="accent1"/>
                </a:solidFill>
                <a:latin typeface="+mj-lt"/>
                <a:ea typeface="Montserrat" charset="0"/>
                <a:cs typeface="Montserrat" charset="0"/>
              </a:defRPr>
            </a:lvl1pPr>
          </a:lstStyle>
          <a:p>
            <a:r>
              <a:rPr lang="en-US" sz="1000"/>
              <a:t>TITLE OF WEBINAR HERE</a:t>
            </a:r>
          </a:p>
        </p:txBody>
      </p:sp>
    </p:spTree>
    <p:extLst>
      <p:ext uri="{BB962C8B-B14F-4D97-AF65-F5344CB8AC3E}">
        <p14:creationId xmlns:p14="http://schemas.microsoft.com/office/powerpoint/2010/main" val="310521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4A036D-E832-411F-9875-DEB6CE8074DB}"/>
              </a:ext>
            </a:extLst>
          </p:cNvPr>
          <p:cNvSpPr>
            <a:spLocks noGrp="1"/>
          </p:cNvSpPr>
          <p:nvPr>
            <p:ph type="title" hasCustomPrompt="1"/>
          </p:nvPr>
        </p:nvSpPr>
        <p:spPr>
          <a:xfrm rot="16200000">
            <a:off x="-2660500" y="2903391"/>
            <a:ext cx="6307812" cy="501029"/>
          </a:xfrm>
          <a:prstGeom prst="rect">
            <a:avLst/>
          </a:prstGeom>
        </p:spPr>
        <p:txBody>
          <a:bodyPr/>
          <a:lstStyle>
            <a:lvl1pPr algn="ctr">
              <a:defRPr sz="1050" spc="600">
                <a:solidFill>
                  <a:schemeClr val="accent1"/>
                </a:solidFill>
              </a:defRPr>
            </a:lvl1pPr>
          </a:lstStyle>
          <a:p>
            <a:r>
              <a:rPr lang="en-US"/>
              <a:t>TITLE OF WEBINAR HERE</a:t>
            </a:r>
          </a:p>
        </p:txBody>
      </p:sp>
      <p:pic>
        <p:nvPicPr>
          <p:cNvPr id="3" name="Picture 2" descr="Logo&#10;&#10;Description automatically generated">
            <a:extLst>
              <a:ext uri="{FF2B5EF4-FFF2-40B4-BE49-F238E27FC236}">
                <a16:creationId xmlns:a16="http://schemas.microsoft.com/office/drawing/2014/main" id="{3DF4E5DE-665D-FF70-20E3-46C85622C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4" t="10665" r="78188"/>
          <a:stretch/>
        </p:blipFill>
        <p:spPr>
          <a:xfrm>
            <a:off x="11221321" y="5955495"/>
            <a:ext cx="727788" cy="704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1406F6-A9DA-642E-D30F-4F8F6D88CDFE}"/>
              </a:ext>
            </a:extLst>
          </p:cNvPr>
          <p:cNvPicPr>
            <a:picLocks noChangeAspect="1"/>
          </p:cNvPicPr>
          <p:nvPr userDrawn="1"/>
        </p:nvPicPr>
        <p:blipFill>
          <a:blip r:embed="rId2">
            <a:extLst>
              <a:ext uri="{28A0092B-C50C-407E-A947-70E740481C1C}">
                <a14:useLocalDpi xmlns:a14="http://schemas.microsoft.com/office/drawing/2010/main" val="0"/>
              </a:ext>
            </a:extLst>
          </a:blip>
          <a:srcRect t="4039" b="4039"/>
          <a:stretch/>
        </p:blipFill>
        <p:spPr>
          <a:xfrm rot="10800000">
            <a:off x="1001028" y="1"/>
            <a:ext cx="11190972" cy="6858000"/>
          </a:xfrm>
          <a:prstGeom prst="rect">
            <a:avLst/>
          </a:prstGeom>
        </p:spPr>
      </p:pic>
      <p:sp>
        <p:nvSpPr>
          <p:cNvPr id="7" name="Title 5">
            <a:extLst>
              <a:ext uri="{FF2B5EF4-FFF2-40B4-BE49-F238E27FC236}">
                <a16:creationId xmlns:a16="http://schemas.microsoft.com/office/drawing/2014/main" id="{F6E7F1B5-2C0C-7905-12BF-EAF2B1D245D0}"/>
              </a:ext>
            </a:extLst>
          </p:cNvPr>
          <p:cNvSpPr>
            <a:spLocks noGrp="1"/>
          </p:cNvSpPr>
          <p:nvPr>
            <p:ph type="title"/>
          </p:nvPr>
        </p:nvSpPr>
        <p:spPr>
          <a:xfrm>
            <a:off x="2025837" y="3026044"/>
            <a:ext cx="9152697" cy="1249845"/>
          </a:xfrm>
          <a:prstGeom prst="rect">
            <a:avLst/>
          </a:prstGeom>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8340122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extBox 6">
            <a:extLst>
              <a:ext uri="{FF2B5EF4-FFF2-40B4-BE49-F238E27FC236}">
                <a16:creationId xmlns:a16="http://schemas.microsoft.com/office/drawing/2014/main" id="{1B0C36DA-8C40-3A61-44B2-834E822D5650}"/>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2883358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2028825" y="946702"/>
            <a:ext cx="4067176" cy="1750146"/>
          </a:xfrm>
          <a:prstGeom prst="rect">
            <a:avLst/>
          </a:prstGeom>
        </p:spPr>
        <p:txBody>
          <a:bodyPr/>
          <a:lstStyle/>
          <a:p>
            <a:r>
              <a:rPr lang="en-US"/>
              <a:t>Click to edit Master title style</a:t>
            </a:r>
          </a:p>
        </p:txBody>
      </p:sp>
      <p:sp>
        <p:nvSpPr>
          <p:cNvPr id="5" name="TextBox 4">
            <a:extLst>
              <a:ext uri="{FF2B5EF4-FFF2-40B4-BE49-F238E27FC236}">
                <a16:creationId xmlns:a16="http://schemas.microsoft.com/office/drawing/2014/main" id="{FCE18FDF-04A4-A849-C06F-BE5B3350F35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4091988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prstGeom prst="rect">
            <a:avLst/>
          </a:prstGeom>
          <a:effectLst>
            <a:outerShdw blurRad="762000" dist="381000" dir="5400000" algn="t" rotWithShape="0">
              <a:prstClr val="black">
                <a:alpha val="30000"/>
              </a:prstClr>
            </a:outerShdw>
          </a:effectLst>
        </p:spPr>
        <p:txBody>
          <a:bodyPr/>
          <a:lstStyle>
            <a:lvl1pPr algn="ctr">
              <a:defRPr sz="9600" b="1" i="0">
                <a:latin typeface="+mj-lt"/>
                <a:ea typeface="Montserrat Black" charset="0"/>
                <a:cs typeface="Montserrat Black" charset="0"/>
              </a:defRPr>
            </a:lvl1pPr>
          </a:lstStyle>
          <a:p>
            <a:r>
              <a:rPr lang="en-US"/>
              <a:t>Click to edit</a:t>
            </a:r>
          </a:p>
        </p:txBody>
      </p:sp>
      <p:sp>
        <p:nvSpPr>
          <p:cNvPr id="6" name="TextBox 5">
            <a:extLst>
              <a:ext uri="{FF2B5EF4-FFF2-40B4-BE49-F238E27FC236}">
                <a16:creationId xmlns:a16="http://schemas.microsoft.com/office/drawing/2014/main" id="{D73C9AAA-2F3D-6DCA-2436-50767BACFE5F}"/>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995059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48A14BFA-E505-173D-5038-047B79502AE2}"/>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122091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B48CFC-12AD-D120-BC9F-7114DE033B19}"/>
              </a:ext>
            </a:extLst>
          </p:cNvPr>
          <p:cNvSpPr/>
          <p:nvPr userDrawn="1"/>
        </p:nvSpPr>
        <p:spPr>
          <a:xfrm>
            <a:off x="6095997" y="647700"/>
            <a:ext cx="5302486" cy="5524500"/>
          </a:xfrm>
          <a:prstGeom prst="rect">
            <a:avLst/>
          </a:prstGeom>
          <a:solidFill>
            <a:srgbClr val="F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pic>
        <p:nvPicPr>
          <p:cNvPr id="5" name="Picture 4" descr="Logo&#10;&#10;Description automatically generated">
            <a:extLst>
              <a:ext uri="{FF2B5EF4-FFF2-40B4-BE49-F238E27FC236}">
                <a16:creationId xmlns:a16="http://schemas.microsoft.com/office/drawing/2014/main" id="{9D304013-6FCF-AA1A-1989-67DA2AD71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11" name="Slide Number Placeholder 5">
            <a:extLst>
              <a:ext uri="{FF2B5EF4-FFF2-40B4-BE49-F238E27FC236}">
                <a16:creationId xmlns:a16="http://schemas.microsoft.com/office/drawing/2014/main" id="{9D795AAF-18F9-6D6B-E429-C6A53B01CE9A}"/>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
        <p:nvSpPr>
          <p:cNvPr id="13" name="Title 4">
            <a:extLst>
              <a:ext uri="{FF2B5EF4-FFF2-40B4-BE49-F238E27FC236}">
                <a16:creationId xmlns:a16="http://schemas.microsoft.com/office/drawing/2014/main" id="{AC8B90A5-27A2-6155-2201-B52C161625D9}"/>
              </a:ext>
            </a:extLst>
          </p:cNvPr>
          <p:cNvSpPr txBox="1">
            <a:spLocks/>
          </p:cNvSpPr>
          <p:nvPr userDrawn="1"/>
        </p:nvSpPr>
        <p:spPr>
          <a:xfrm>
            <a:off x="0" y="6146945"/>
            <a:ext cx="12192000" cy="711055"/>
          </a:xfrm>
          <a:prstGeom prst="rect">
            <a:avLst/>
          </a:prstGeom>
        </p:spPr>
        <p:txBody>
          <a:bodyPr anchor="ctr" anchorCtr="0">
            <a:normAutofit/>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1100" spc="300">
                <a:latin typeface="Montserrat" pitchFamily="2" charset="77"/>
              </a:rPr>
              <a:t>WAYSTAR  </a:t>
            </a:r>
            <a:r>
              <a:rPr lang="en-US" sz="1100" spc="300">
                <a:solidFill>
                  <a:schemeClr val="accent1"/>
                </a:solidFill>
                <a:latin typeface="Montserrat" pitchFamily="2" charset="77"/>
              </a:rPr>
              <a:t>|</a:t>
            </a:r>
            <a:r>
              <a:rPr lang="en-US" sz="1100" spc="300">
                <a:latin typeface="Montserrat" pitchFamily="2" charset="77"/>
              </a:rPr>
              <a:t>  SIMPLIFY HEALTHCARE PAYMENTS</a:t>
            </a:r>
          </a:p>
        </p:txBody>
      </p:sp>
      <p:sp>
        <p:nvSpPr>
          <p:cNvPr id="2" name="TextBox 1">
            <a:extLst>
              <a:ext uri="{FF2B5EF4-FFF2-40B4-BE49-F238E27FC236}">
                <a16:creationId xmlns:a16="http://schemas.microsoft.com/office/drawing/2014/main" id="{32D7F6B1-4B67-5059-551A-582077599690}"/>
              </a:ext>
            </a:extLst>
          </p:cNvPr>
          <p:cNvSpPr txBox="1"/>
          <p:nvPr userDrawn="1"/>
        </p:nvSpPr>
        <p:spPr>
          <a:xfrm rot="16200000">
            <a:off x="8656180" y="2891545"/>
            <a:ext cx="623677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ontserrat" pitchFamily="2" charset="77"/>
              </a:rPr>
              <a:t>© 2023 Waystar.  All rights reserved.</a:t>
            </a:r>
          </a:p>
        </p:txBody>
      </p:sp>
      <p:sp>
        <p:nvSpPr>
          <p:cNvPr id="4" name="Rectangle 3">
            <a:extLst>
              <a:ext uri="{FF2B5EF4-FFF2-40B4-BE49-F238E27FC236}">
                <a16:creationId xmlns:a16="http://schemas.microsoft.com/office/drawing/2014/main" id="{C6769191-DF44-444E-1469-EBF25A3BB5C9}"/>
              </a:ext>
            </a:extLst>
          </p:cNvPr>
          <p:cNvSpPr/>
          <p:nvPr userDrawn="1"/>
        </p:nvSpPr>
        <p:spPr>
          <a:xfrm>
            <a:off x="657145" y="647700"/>
            <a:ext cx="5438856" cy="552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8AA94BEE-0710-6C52-8DBF-A0A4E995222A}"/>
              </a:ext>
            </a:extLst>
          </p:cNvPr>
          <p:cNvSpPr txBox="1"/>
          <p:nvPr userDrawn="1"/>
        </p:nvSpPr>
        <p:spPr>
          <a:xfrm>
            <a:off x="1137508" y="2767280"/>
            <a:ext cx="4478130" cy="1323439"/>
          </a:xfrm>
          <a:prstGeom prst="rect">
            <a:avLst/>
          </a:prstGeom>
          <a:noFill/>
        </p:spPr>
        <p:txBody>
          <a:bodyPr wrap="square" rtlCol="0">
            <a:spAutoFit/>
          </a:bodyPr>
          <a:lstStyle/>
          <a:p>
            <a:pPr algn="ctr"/>
            <a:r>
              <a:rPr lang="en-US" sz="8000" b="1">
                <a:solidFill>
                  <a:schemeClr val="bg2"/>
                </a:solidFill>
                <a:latin typeface="Montserrat" pitchFamily="2" charset="77"/>
              </a:rPr>
              <a:t>Agenda</a:t>
            </a:r>
          </a:p>
        </p:txBody>
      </p:sp>
      <p:sp>
        <p:nvSpPr>
          <p:cNvPr id="16" name="Text Placeholder 15">
            <a:extLst>
              <a:ext uri="{FF2B5EF4-FFF2-40B4-BE49-F238E27FC236}">
                <a16:creationId xmlns:a16="http://schemas.microsoft.com/office/drawing/2014/main" id="{A51AEB3C-B2C6-A1A3-ABBB-1CB373F9BAC1}"/>
              </a:ext>
            </a:extLst>
          </p:cNvPr>
          <p:cNvSpPr>
            <a:spLocks noGrp="1"/>
          </p:cNvSpPr>
          <p:nvPr>
            <p:ph type="body" sz="quarter" idx="10" hasCustomPrompt="1"/>
          </p:nvPr>
        </p:nvSpPr>
        <p:spPr>
          <a:xfrm>
            <a:off x="6729607" y="2143123"/>
            <a:ext cx="4306554" cy="2571752"/>
          </a:xfrm>
          <a:prstGeom prst="rect">
            <a:avLst/>
          </a:prstGeom>
        </p:spPr>
        <p:txBody>
          <a:bodyPr numCol="1"/>
          <a:lstStyle>
            <a:lvl1pPr marL="514350" indent="-514350">
              <a:lnSpc>
                <a:spcPct val="150000"/>
              </a:lnSpc>
              <a:buFont typeface="+mj-lt"/>
              <a:buAutoNum type="arabicPeriod"/>
              <a:defRPr>
                <a:solidFill>
                  <a:schemeClr val="accent1"/>
                </a:solidFill>
                <a:latin typeface="Montserrat" pitchFamily="2" charset="77"/>
              </a:defRPr>
            </a:lvl1pPr>
            <a:lvl2pPr marL="914309" indent="-457200">
              <a:buFont typeface="+mj-lt"/>
              <a:buAutoNum type="arabicPeriod"/>
              <a:defRPr>
                <a:solidFill>
                  <a:schemeClr val="bg2"/>
                </a:solidFill>
                <a:latin typeface="Montserrat" pitchFamily="2" charset="77"/>
              </a:defRPr>
            </a:lvl2pPr>
            <a:lvl3pPr marL="1371417" indent="-457200">
              <a:buFont typeface="+mj-lt"/>
              <a:buAutoNum type="arabicPeriod"/>
              <a:defRPr>
                <a:solidFill>
                  <a:schemeClr val="bg2"/>
                </a:solidFill>
                <a:latin typeface="Montserrat" pitchFamily="2" charset="77"/>
              </a:defRPr>
            </a:lvl3pPr>
            <a:lvl4pPr marL="1714226" indent="-342900">
              <a:buFont typeface="+mj-lt"/>
              <a:buAutoNum type="arabicPeriod"/>
              <a:defRPr>
                <a:solidFill>
                  <a:schemeClr val="bg2"/>
                </a:solidFill>
                <a:latin typeface="Montserrat" pitchFamily="2" charset="77"/>
              </a:defRPr>
            </a:lvl4pPr>
            <a:lvl5pPr marL="2171335" indent="-342900">
              <a:buFont typeface="+mj-lt"/>
              <a:buAutoNum type="arabicPeriod"/>
              <a:defRPr>
                <a:solidFill>
                  <a:schemeClr val="bg2"/>
                </a:solidFill>
                <a:latin typeface="Montserrat" pitchFamily="2" charset="77"/>
              </a:defRPr>
            </a:lvl5pPr>
          </a:lstStyle>
          <a:p>
            <a:pPr lvl="0"/>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514350" marR="0" lvl="0" indent="-514350" algn="l" defTabSz="914217"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a:p>
            <a:pPr lvl="0"/>
            <a:endParaRPr lang="en-US"/>
          </a:p>
        </p:txBody>
      </p:sp>
    </p:spTree>
    <p:extLst>
      <p:ext uri="{BB962C8B-B14F-4D97-AF65-F5344CB8AC3E}">
        <p14:creationId xmlns:p14="http://schemas.microsoft.com/office/powerpoint/2010/main" val="259749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669FE158-9437-EFDB-183B-88E3F19A2CB9}"/>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8180120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extBox 5">
            <a:extLst>
              <a:ext uri="{FF2B5EF4-FFF2-40B4-BE49-F238E27FC236}">
                <a16:creationId xmlns:a16="http://schemas.microsoft.com/office/drawing/2014/main" id="{9A2CC0D4-29FB-E0AA-15A4-E960DBCE0E6A}"/>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371459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579C2611-4C66-7B22-FB09-EB1B985D8EF2}"/>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128147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06375"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78D5385D-F761-5BEF-426D-FC453D3AFFB8}"/>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222862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24E820AC-60D4-A859-ED09-F43828975AD9}"/>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200878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06375"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extBox 2">
            <a:extLst>
              <a:ext uri="{FF2B5EF4-FFF2-40B4-BE49-F238E27FC236}">
                <a16:creationId xmlns:a16="http://schemas.microsoft.com/office/drawing/2014/main" id="{AB1DC153-7F73-CC61-C5A1-10F67EDA266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862007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3D62B8BC-B7B9-839A-5DE2-168D89B9FA33}"/>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717611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extBox 5">
            <a:extLst>
              <a:ext uri="{FF2B5EF4-FFF2-40B4-BE49-F238E27FC236}">
                <a16:creationId xmlns:a16="http://schemas.microsoft.com/office/drawing/2014/main" id="{5999F451-6722-1176-A5E7-A3DA1C491E2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1143212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7F2E6987-6D98-862B-EE1F-FF02C6542780}"/>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61903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A4572ED9-F154-0801-825F-53D193D103D7}"/>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147683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_SummerMount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973DC-B921-31AC-37B3-C88ED499F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1" y="0"/>
            <a:ext cx="12202391" cy="6863845"/>
          </a:xfrm>
          <a:prstGeom prst="rect">
            <a:avLst/>
          </a:prstGeom>
        </p:spPr>
      </p:pic>
      <p:sp>
        <p:nvSpPr>
          <p:cNvPr id="4" name="Rectangle 3">
            <a:extLst>
              <a:ext uri="{FF2B5EF4-FFF2-40B4-BE49-F238E27FC236}">
                <a16:creationId xmlns:a16="http://schemas.microsoft.com/office/drawing/2014/main" id="{FF0DFE98-5BC9-4417-281A-ED702F1A6271}"/>
              </a:ext>
            </a:extLst>
          </p:cNvPr>
          <p:cNvSpPr/>
          <p:nvPr userDrawn="1"/>
        </p:nvSpPr>
        <p:spPr>
          <a:xfrm>
            <a:off x="0" y="1"/>
            <a:ext cx="12192000" cy="6858000"/>
          </a:xfrm>
          <a:prstGeom prst="rect">
            <a:avLst/>
          </a:prstGeom>
          <a:gradFill flip="none" rotWithShape="1">
            <a:gsLst>
              <a:gs pos="16000">
                <a:schemeClr val="bg1">
                  <a:lumMod val="10000"/>
                  <a:alpha val="79000"/>
                </a:schemeClr>
              </a:gs>
              <a:gs pos="31000">
                <a:schemeClr val="bg1">
                  <a:lumMod val="50000"/>
                  <a:alpha val="24000"/>
                </a:schemeClr>
              </a:gs>
              <a:gs pos="55000">
                <a:schemeClr val="bg2">
                  <a:alpha val="0"/>
                </a:schemeClr>
              </a:gs>
            </a:gsLst>
            <a:lin ang="189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7D342F7-AD90-78BC-D48A-7520D1833B84}"/>
              </a:ext>
            </a:extLst>
          </p:cNvPr>
          <p:cNvSpPr txBox="1"/>
          <p:nvPr userDrawn="1"/>
        </p:nvSpPr>
        <p:spPr>
          <a:xfrm>
            <a:off x="749300" y="6475139"/>
            <a:ext cx="62367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solidFill>
                <a:effectLst/>
                <a:uLnTx/>
                <a:uFillTx/>
                <a:latin typeface="Montserrat" pitchFamily="2" charset="77"/>
              </a:rPr>
              <a:t>© 2023 Waystar.  All rights reserved.</a:t>
            </a:r>
          </a:p>
        </p:txBody>
      </p:sp>
      <p:pic>
        <p:nvPicPr>
          <p:cNvPr id="11" name="Picture 10" descr="Text, logo&#10;&#10;Description automatically generated">
            <a:extLst>
              <a:ext uri="{FF2B5EF4-FFF2-40B4-BE49-F238E27FC236}">
                <a16:creationId xmlns:a16="http://schemas.microsoft.com/office/drawing/2014/main" id="{F56452F8-2218-963D-2AD0-32329C244A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065" y="5778500"/>
            <a:ext cx="3834430" cy="826831"/>
          </a:xfrm>
          <a:prstGeom prst="rect">
            <a:avLst/>
          </a:prstGeom>
        </p:spPr>
      </p:pic>
      <p:sp>
        <p:nvSpPr>
          <p:cNvPr id="28" name="Text Placeholder 27">
            <a:extLst>
              <a:ext uri="{FF2B5EF4-FFF2-40B4-BE49-F238E27FC236}">
                <a16:creationId xmlns:a16="http://schemas.microsoft.com/office/drawing/2014/main" id="{8A89F887-F80D-0F35-8701-86910613C2A3}"/>
              </a:ext>
            </a:extLst>
          </p:cNvPr>
          <p:cNvSpPr>
            <a:spLocks noGrp="1"/>
          </p:cNvSpPr>
          <p:nvPr>
            <p:ph type="body" sz="quarter" idx="13" hasCustomPrompt="1"/>
          </p:nvPr>
        </p:nvSpPr>
        <p:spPr>
          <a:xfrm>
            <a:off x="749300" y="2405350"/>
            <a:ext cx="6802437" cy="446088"/>
          </a:xfrm>
          <a:prstGeom prst="rect">
            <a:avLst/>
          </a:prstGeom>
        </p:spPr>
        <p:txBody>
          <a:bodyPr/>
          <a:lstStyle>
            <a:lvl1pPr marL="0" indent="0">
              <a:buNone/>
              <a:defRPr sz="2000" b="1" i="0" spc="300">
                <a:solidFill>
                  <a:schemeClr val="accent1"/>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a:t>EYEBROW GOES HERE</a:t>
            </a:r>
          </a:p>
        </p:txBody>
      </p:sp>
      <p:sp>
        <p:nvSpPr>
          <p:cNvPr id="30" name="Text Placeholder 29">
            <a:extLst>
              <a:ext uri="{FF2B5EF4-FFF2-40B4-BE49-F238E27FC236}">
                <a16:creationId xmlns:a16="http://schemas.microsoft.com/office/drawing/2014/main" id="{665CF727-7AA2-F425-0F4C-5C020F72E92C}"/>
              </a:ext>
            </a:extLst>
          </p:cNvPr>
          <p:cNvSpPr>
            <a:spLocks noGrp="1"/>
          </p:cNvSpPr>
          <p:nvPr>
            <p:ph type="body" sz="quarter" idx="14" hasCustomPrompt="1"/>
          </p:nvPr>
        </p:nvSpPr>
        <p:spPr>
          <a:xfrm>
            <a:off x="749300" y="4316554"/>
            <a:ext cx="6803059" cy="500773"/>
          </a:xfrm>
          <a:prstGeom prst="rect">
            <a:avLst/>
          </a:prstGeom>
        </p:spPr>
        <p:txBody>
          <a:bodyPr/>
          <a:lstStyle>
            <a:lvl1pPr marL="0" indent="0">
              <a:buNone/>
              <a:defRPr b="0" i="0">
                <a:solidFill>
                  <a:schemeClr val="bg2"/>
                </a:solidFill>
                <a:latin typeface="Montserrat" pitchFamily="2" charset="77"/>
              </a:defRPr>
            </a:lvl1pPr>
            <a:lvl2pPr marL="457109" indent="0">
              <a:buNone/>
              <a:defRPr/>
            </a:lvl2pPr>
            <a:lvl3pPr marL="914217" indent="0">
              <a:buNone/>
              <a:defRPr/>
            </a:lvl3pPr>
            <a:lvl4pPr marL="1371326" indent="0">
              <a:buNone/>
              <a:defRPr/>
            </a:lvl4pPr>
            <a:lvl5pPr marL="1828435" indent="0">
              <a:buNone/>
              <a:defRPr/>
            </a:lvl5pPr>
          </a:lstStyle>
          <a:p>
            <a:pPr lvl="0"/>
            <a:r>
              <a:rPr lang="en-US" b="0" i="0">
                <a:latin typeface="Montserrat" pitchFamily="2" charset="77"/>
              </a:rPr>
              <a:t>Presenter Name, Title</a:t>
            </a:r>
            <a:endParaRPr lang="en-US"/>
          </a:p>
        </p:txBody>
      </p:sp>
      <p:sp>
        <p:nvSpPr>
          <p:cNvPr id="7" name="Text Placeholder 6">
            <a:extLst>
              <a:ext uri="{FF2B5EF4-FFF2-40B4-BE49-F238E27FC236}">
                <a16:creationId xmlns:a16="http://schemas.microsoft.com/office/drawing/2014/main" id="{138238D7-3E55-824A-9840-CE549669526B}"/>
              </a:ext>
            </a:extLst>
          </p:cNvPr>
          <p:cNvSpPr>
            <a:spLocks noGrp="1"/>
          </p:cNvSpPr>
          <p:nvPr>
            <p:ph type="body" sz="quarter" idx="15" hasCustomPrompt="1"/>
          </p:nvPr>
        </p:nvSpPr>
        <p:spPr>
          <a:xfrm>
            <a:off x="749300" y="2851150"/>
            <a:ext cx="8594725" cy="1363663"/>
          </a:xfrm>
          <a:prstGeom prst="rect">
            <a:avLst/>
          </a:prstGeom>
        </p:spPr>
        <p:txBody>
          <a:bodyPr/>
          <a:lstStyle>
            <a:lvl1pPr marL="0" indent="0">
              <a:buNone/>
              <a:defRPr sz="8000" b="1">
                <a:solidFill>
                  <a:schemeClr val="bg2"/>
                </a:solidFill>
                <a:latin typeface="Montserrat" pitchFamily="2" charset="77"/>
              </a:defRPr>
            </a:lvl1pPr>
          </a:lstStyle>
          <a:p>
            <a:pPr lvl="0"/>
            <a:r>
              <a:rPr lang="en-US" sz="8000" b="1">
                <a:latin typeface="Montserrat" pitchFamily="2" charset="77"/>
              </a:rPr>
              <a:t>Title goes here</a:t>
            </a:r>
            <a:endParaRPr lang="en-US"/>
          </a:p>
        </p:txBody>
      </p:sp>
    </p:spTree>
    <p:extLst>
      <p:ext uri="{BB962C8B-B14F-4D97-AF65-F5344CB8AC3E}">
        <p14:creationId xmlns:p14="http://schemas.microsoft.com/office/powerpoint/2010/main" val="2006599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4" name="Picture Placeholder 8"/>
          <p:cNvSpPr>
            <a:spLocks noGrp="1"/>
          </p:cNvSpPr>
          <p:nvPr>
            <p:ph type="pic" sz="quarter" idx="12"/>
          </p:nvPr>
        </p:nvSpPr>
        <p:spPr>
          <a:xfrm>
            <a:off x="1006375"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extBox 4">
            <a:extLst>
              <a:ext uri="{FF2B5EF4-FFF2-40B4-BE49-F238E27FC236}">
                <a16:creationId xmlns:a16="http://schemas.microsoft.com/office/drawing/2014/main" id="{B3296518-7127-C8CC-1C5F-0FCF7BC790A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3" name="TextBox 2">
            <a:extLst>
              <a:ext uri="{FF2B5EF4-FFF2-40B4-BE49-F238E27FC236}">
                <a16:creationId xmlns:a16="http://schemas.microsoft.com/office/drawing/2014/main" id="{67738739-CDB5-1F2E-221D-82E0A4F5C60E}"/>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extBox 6">
            <a:extLst>
              <a:ext uri="{FF2B5EF4-FFF2-40B4-BE49-F238E27FC236}">
                <a16:creationId xmlns:a16="http://schemas.microsoft.com/office/drawing/2014/main" id="{9A48BBEB-BAC4-D968-4AF6-95B558510CC1}"/>
              </a:ext>
            </a:extLst>
          </p:cNvPr>
          <p:cNvSpPr txBox="1"/>
          <p:nvPr userDrawn="1"/>
        </p:nvSpPr>
        <p:spPr>
          <a:xfrm>
            <a:off x="5807247" y="6492501"/>
            <a:ext cx="6239932" cy="200055"/>
          </a:xfrm>
          <a:prstGeom prst="rect">
            <a:avLst/>
          </a:prstGeom>
          <a:noFill/>
        </p:spPr>
        <p:txBody>
          <a:bodyPr wrap="square">
            <a:spAutoFit/>
          </a:bodyPr>
          <a:lstStyle/>
          <a:p>
            <a:pPr algn="r"/>
            <a:r>
              <a:rPr lang="en-US" sz="700" b="0">
                <a:solidFill>
                  <a:srgbClr val="4C5966"/>
                </a:solidFill>
                <a:latin typeface="Montserrat" pitchFamily="2" charset="77"/>
              </a:rPr>
              <a:t>© 2022 Waystar. All rights reserved.</a:t>
            </a:r>
            <a:endParaRPr lang="en-US" sz="100" b="0">
              <a:solidFill>
                <a:srgbClr val="4C5966"/>
              </a:solidFill>
              <a:latin typeface="Montserrat" pitchFamily="2"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41723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1711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04226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43185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21095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a:prstGeom prst="rect">
            <a:avLst/>
          </a:prstGeo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15557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theme" Target="../theme/theme2.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41" Type="http://schemas.openxmlformats.org/officeDocument/2006/relationships/slideLayout" Target="../slideLayouts/slideLayout112.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image" Target="../media/image2.png"/><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8" Type="http://schemas.openxmlformats.org/officeDocument/2006/relationships/slideLayout" Target="../slideLayouts/slideLayout120.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theme" Target="../theme/theme3.xml"/><Relationship Id="rId20" Type="http://schemas.openxmlformats.org/officeDocument/2006/relationships/slideLayout" Target="../slideLayouts/slideLayout132.xml"/><Relationship Id="rId41" Type="http://schemas.openxmlformats.org/officeDocument/2006/relationships/slideLayout" Target="../slideLayouts/slideLayout1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9" Type="http://schemas.openxmlformats.org/officeDocument/2006/relationships/slideLayout" Target="../slideLayouts/slideLayout196.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42" Type="http://schemas.openxmlformats.org/officeDocument/2006/relationships/slideLayout" Target="../slideLayouts/slideLayout199.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41" Type="http://schemas.openxmlformats.org/officeDocument/2006/relationships/slideLayout" Target="../slideLayouts/slideLayout198.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40" Type="http://schemas.openxmlformats.org/officeDocument/2006/relationships/slideLayout" Target="../slideLayouts/slideLayout197.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theme" Target="../theme/theme4.xml"/><Relationship Id="rId8" Type="http://schemas.openxmlformats.org/officeDocument/2006/relationships/slideLayout" Target="../slideLayouts/slideLayout165.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695F502-96A1-2C64-DAA2-636B6A49D439}"/>
              </a:ext>
            </a:extLst>
          </p:cNvPr>
          <p:cNvPicPr>
            <a:picLocks noChangeAspect="1"/>
          </p:cNvPicPr>
          <p:nvPr userDrawn="1"/>
        </p:nvPicPr>
        <p:blipFill rotWithShape="1">
          <a:blip r:embed="rId73" cstate="print">
            <a:extLst>
              <a:ext uri="{28A0092B-C50C-407E-A947-70E740481C1C}">
                <a14:useLocalDpi xmlns:a14="http://schemas.microsoft.com/office/drawing/2010/main"/>
              </a:ext>
            </a:extLst>
          </a:blip>
          <a:srcRect/>
          <a:stretch/>
        </p:blipFill>
        <p:spPr>
          <a:xfrm>
            <a:off x="159095" y="6224436"/>
            <a:ext cx="498049" cy="516844"/>
          </a:xfrm>
          <a:prstGeom prst="rect">
            <a:avLst/>
          </a:prstGeom>
        </p:spPr>
      </p:pic>
      <p:sp>
        <p:nvSpPr>
          <p:cNvPr id="4" name="Slide Number Placeholder 5">
            <a:extLst>
              <a:ext uri="{FF2B5EF4-FFF2-40B4-BE49-F238E27FC236}">
                <a16:creationId xmlns:a16="http://schemas.microsoft.com/office/drawing/2014/main" id="{0AE183C3-97B5-F0C1-9BD9-AF9C2AD57AF8}"/>
              </a:ext>
            </a:extLst>
          </p:cNvPr>
          <p:cNvSpPr txBox="1">
            <a:spLocks/>
          </p:cNvSpPr>
          <p:nvPr userDrawn="1"/>
        </p:nvSpPr>
        <p:spPr>
          <a:xfrm>
            <a:off x="11702935" y="6353035"/>
            <a:ext cx="162261"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smtClean="0">
                <a:solidFill>
                  <a:schemeClr val="accent1"/>
                </a:solidFill>
                <a:latin typeface="Montserrat" pitchFamily="2" charset="77"/>
              </a:rPr>
              <a:pPr algn="ctr"/>
              <a:t>‹#›</a:t>
            </a:fld>
            <a:endParaRPr lang="en-US" sz="800" b="1">
              <a:solidFill>
                <a:schemeClr val="accent1"/>
              </a:solidFill>
              <a:latin typeface="Montserrat" pitchFamily="2" charset="77"/>
            </a:endParaRPr>
          </a:p>
        </p:txBody>
      </p:sp>
    </p:spTree>
    <p:extLst>
      <p:ext uri="{BB962C8B-B14F-4D97-AF65-F5344CB8AC3E}">
        <p14:creationId xmlns:p14="http://schemas.microsoft.com/office/powerpoint/2010/main" val="1515846086"/>
      </p:ext>
    </p:extLst>
  </p:cSld>
  <p:clrMap bg1="lt1" tx1="dk1" bg2="lt2" tx2="dk2" accent1="accent1" accent2="accent2" accent3="accent3" accent4="accent4" accent5="accent5" accent6="accent6" hlink="hlink" folHlink="folHlink"/>
  <p:sldLayoutIdLst>
    <p:sldLayoutId id="2147483730" r:id="rId1"/>
    <p:sldLayoutId id="2147483728" r:id="rId2"/>
    <p:sldLayoutId id="2147484403" r:id="rId3"/>
    <p:sldLayoutId id="2147484404" r:id="rId4"/>
    <p:sldLayoutId id="2147484405" r:id="rId5"/>
    <p:sldLayoutId id="2147484406" r:id="rId6"/>
    <p:sldLayoutId id="2147484407" r:id="rId7"/>
    <p:sldLayoutId id="2147484408" r:id="rId8"/>
    <p:sldLayoutId id="2147483729" r:id="rId9"/>
    <p:sldLayoutId id="2147483784" r:id="rId10"/>
    <p:sldLayoutId id="2147483780" r:id="rId11"/>
    <p:sldLayoutId id="2147483725" r:id="rId12"/>
    <p:sldLayoutId id="2147483791" r:id="rId13"/>
    <p:sldLayoutId id="2147483792" r:id="rId14"/>
    <p:sldLayoutId id="2147483786" r:id="rId15"/>
    <p:sldLayoutId id="2147483788" r:id="rId16"/>
    <p:sldLayoutId id="2147484409" r:id="rId17"/>
    <p:sldLayoutId id="2147484410" r:id="rId18"/>
    <p:sldLayoutId id="2147484411" r:id="rId19"/>
    <p:sldLayoutId id="2147484412" r:id="rId20"/>
    <p:sldLayoutId id="2147483770" r:id="rId21"/>
    <p:sldLayoutId id="2147483785" r:id="rId22"/>
    <p:sldLayoutId id="2147483781" r:id="rId23"/>
    <p:sldLayoutId id="2147483769" r:id="rId24"/>
    <p:sldLayoutId id="2147483723" r:id="rId25"/>
    <p:sldLayoutId id="2147483716" r:id="rId26"/>
    <p:sldLayoutId id="2147483715" r:id="rId27"/>
    <p:sldLayoutId id="2147484413" r:id="rId28"/>
    <p:sldLayoutId id="2147483719" r:id="rId29"/>
    <p:sldLayoutId id="2147483714" r:id="rId30"/>
    <p:sldLayoutId id="2147483721" r:id="rId31"/>
    <p:sldLayoutId id="2147483717" r:id="rId32"/>
    <p:sldLayoutId id="2147484414" r:id="rId33"/>
    <p:sldLayoutId id="2147483776" r:id="rId34"/>
    <p:sldLayoutId id="2147483665" r:id="rId35"/>
    <p:sldLayoutId id="2147484415" r:id="rId36"/>
    <p:sldLayoutId id="2147484416" r:id="rId37"/>
    <p:sldLayoutId id="2147483666" r:id="rId38"/>
    <p:sldLayoutId id="2147483774" r:id="rId39"/>
    <p:sldLayoutId id="2147483772" r:id="rId40"/>
    <p:sldLayoutId id="2147483678" r:id="rId41"/>
    <p:sldLayoutId id="2147483679" r:id="rId42"/>
    <p:sldLayoutId id="2147483734" r:id="rId43"/>
    <p:sldLayoutId id="2147483680" r:id="rId44"/>
    <p:sldLayoutId id="2147483681" r:id="rId45"/>
    <p:sldLayoutId id="2147483771" r:id="rId46"/>
    <p:sldLayoutId id="2147483668" r:id="rId47"/>
    <p:sldLayoutId id="2147483694" r:id="rId48"/>
    <p:sldLayoutId id="2147484417" r:id="rId49"/>
    <p:sldLayoutId id="2147483773" r:id="rId50"/>
    <p:sldLayoutId id="2147483676" r:id="rId51"/>
    <p:sldLayoutId id="2147484418" r:id="rId52"/>
    <p:sldLayoutId id="2147484419" r:id="rId53"/>
    <p:sldLayoutId id="2147484420" r:id="rId54"/>
    <p:sldLayoutId id="2147484421" r:id="rId55"/>
    <p:sldLayoutId id="2147484422" r:id="rId56"/>
    <p:sldLayoutId id="2147483793" r:id="rId57"/>
    <p:sldLayoutId id="2147483794" r:id="rId58"/>
    <p:sldLayoutId id="2147483795" r:id="rId59"/>
    <p:sldLayoutId id="2147483796" r:id="rId60"/>
    <p:sldLayoutId id="2147483775" r:id="rId61"/>
    <p:sldLayoutId id="2147483767" r:id="rId62"/>
    <p:sldLayoutId id="2147483783" r:id="rId63"/>
    <p:sldLayoutId id="2147483782" r:id="rId64"/>
    <p:sldLayoutId id="2147483779" r:id="rId65"/>
    <p:sldLayoutId id="2147484423" r:id="rId66"/>
    <p:sldLayoutId id="2147484424" r:id="rId67"/>
    <p:sldLayoutId id="2147484425" r:id="rId68"/>
    <p:sldLayoutId id="2147483797" r:id="rId69"/>
    <p:sldLayoutId id="2147483798" r:id="rId70"/>
    <p:sldLayoutId id="2147484402" r:id="rId7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07DA4C7B-94A2-E749-B76A-CD3BEA26D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Box 7">
            <a:extLst>
              <a:ext uri="{FF2B5EF4-FFF2-40B4-BE49-F238E27FC236}">
                <a16:creationId xmlns:a16="http://schemas.microsoft.com/office/drawing/2014/main" id="{ABE733B1-AEA6-961F-3F9D-3E1A5D27680C}"/>
              </a:ext>
            </a:extLst>
          </p:cNvPr>
          <p:cNvSpPr txBox="1"/>
          <p:nvPr userDrawn="1"/>
        </p:nvSpPr>
        <p:spPr>
          <a:xfrm>
            <a:off x="590800" y="6441494"/>
            <a:ext cx="2983383" cy="200055"/>
          </a:xfrm>
          <a:prstGeom prst="rect">
            <a:avLst/>
          </a:prstGeom>
          <a:noFill/>
        </p:spPr>
        <p:txBody>
          <a:bodyPr wrap="square">
            <a:spAutoFit/>
          </a:bodyPr>
          <a:lstStyle/>
          <a:p>
            <a:pPr algn="ctr"/>
            <a:r>
              <a:rPr lang="en-US" sz="700" b="0">
                <a:solidFill>
                  <a:srgbClr val="4C5966"/>
                </a:solidFill>
                <a:latin typeface="Montserrat" pitchFamily="2" charset="77"/>
              </a:rPr>
              <a:t>© 2022 </a:t>
            </a:r>
            <a:r>
              <a:rPr lang="en-US" sz="700" b="0" err="1">
                <a:solidFill>
                  <a:srgbClr val="4C5966"/>
                </a:solidFill>
                <a:latin typeface="Montserrat" pitchFamily="2" charset="77"/>
              </a:rPr>
              <a:t>Waystar</a:t>
            </a:r>
            <a:r>
              <a:rPr lang="en-US" sz="700" b="0">
                <a:solidFill>
                  <a:srgbClr val="4C5966"/>
                </a:solidFill>
                <a:latin typeface="Montserrat" pitchFamily="2" charset="77"/>
              </a:rPr>
              <a:t>. All rights reserved.</a:t>
            </a:r>
            <a:endParaRPr lang="en-US" sz="100" b="0">
              <a:solidFill>
                <a:srgbClr val="4C5966"/>
              </a:solidFill>
              <a:latin typeface="Montserrat" pitchFamily="2" charset="77"/>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2233E112-5F82-AB5F-FF51-B61C5F3F72DA}"/>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9562910" y="6282453"/>
            <a:ext cx="2422298" cy="518139"/>
          </a:xfrm>
          <a:prstGeom prst="rect">
            <a:avLst/>
          </a:prstGeom>
        </p:spPr>
      </p:pic>
      <p:sp>
        <p:nvSpPr>
          <p:cNvPr id="6" name="Text Placeholder 5">
            <a:extLst>
              <a:ext uri="{FF2B5EF4-FFF2-40B4-BE49-F238E27FC236}">
                <a16:creationId xmlns:a16="http://schemas.microsoft.com/office/drawing/2014/main" id="{71ED0E3A-67FB-A60F-061E-65916F66D4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199" r:id="rId2"/>
    <p:sldLayoutId id="2147484033" r:id="rId3"/>
    <p:sldLayoutId id="2147484077" r:id="rId4"/>
    <p:sldLayoutId id="2147484106" r:id="rId5"/>
    <p:sldLayoutId id="2147484104" r:id="rId6"/>
    <p:sldLayoutId id="2147484037" r:id="rId7"/>
    <p:sldLayoutId id="2147484038" r:id="rId8"/>
    <p:sldLayoutId id="2147484103" r:id="rId9"/>
    <p:sldLayoutId id="2147484051" r:id="rId10"/>
    <p:sldLayoutId id="2147484039" r:id="rId11"/>
    <p:sldLayoutId id="2147484040" r:id="rId12"/>
    <p:sldLayoutId id="2147484041" r:id="rId13"/>
    <p:sldLayoutId id="2147484042" r:id="rId14"/>
    <p:sldLayoutId id="2147484043" r:id="rId15"/>
    <p:sldLayoutId id="2147484046" r:id="rId16"/>
    <p:sldLayoutId id="2147484048" r:id="rId17"/>
    <p:sldLayoutId id="2147484101" r:id="rId18"/>
    <p:sldLayoutId id="2147484049" r:id="rId19"/>
    <p:sldLayoutId id="2147484050" r:id="rId20"/>
    <p:sldLayoutId id="2147484076" r:id="rId21"/>
    <p:sldLayoutId id="2147484089" r:id="rId22"/>
    <p:sldLayoutId id="2147484102" r:id="rId23"/>
    <p:sldLayoutId id="2147484115" r:id="rId24"/>
    <p:sldLayoutId id="2147484117" r:id="rId25"/>
    <p:sldLayoutId id="2147484118" r:id="rId26"/>
    <p:sldLayoutId id="2147484119" r:id="rId27"/>
    <p:sldLayoutId id="2147484121" r:id="rId28"/>
    <p:sldLayoutId id="2147484136" r:id="rId29"/>
    <p:sldLayoutId id="2147484139" r:id="rId30"/>
    <p:sldLayoutId id="2147484142" r:id="rId31"/>
    <p:sldLayoutId id="2147484143" r:id="rId32"/>
    <p:sldLayoutId id="2147484145" r:id="rId33"/>
    <p:sldLayoutId id="2147484146" r:id="rId34"/>
    <p:sldLayoutId id="2147484148" r:id="rId35"/>
    <p:sldLayoutId id="2147484171" r:id="rId36"/>
    <p:sldLayoutId id="2147484268" r:id="rId37"/>
    <p:sldLayoutId id="2147484270" r:id="rId38"/>
    <p:sldLayoutId id="2147484271" r:id="rId39"/>
    <p:sldLayoutId id="2147484272" r:id="rId40"/>
    <p:sldLayoutId id="2147484311" r:id="rId4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l" defTabSz="914318" rtl="0" eaLnBrk="1" latinLnBrk="0" hangingPunct="1">
        <a:lnSpc>
          <a:spcPct val="80000"/>
        </a:lnSpc>
        <a:spcBef>
          <a:spcPct val="0"/>
        </a:spcBef>
        <a:buNone/>
        <a:defRPr sz="4000" b="1" i="0" kern="1200" spc="-100" baseline="0">
          <a:solidFill>
            <a:schemeClr val="tx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ontserrat" pitchFamily="2" charset="77"/>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ontserrat" pitchFamily="2" charset="77"/>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ontserrat" pitchFamily="2" charset="77"/>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ontserrat" pitchFamily="2" charset="77"/>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07DA4C7B-94A2-E749-B76A-CD3BEA26D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Box 7">
            <a:extLst>
              <a:ext uri="{FF2B5EF4-FFF2-40B4-BE49-F238E27FC236}">
                <a16:creationId xmlns:a16="http://schemas.microsoft.com/office/drawing/2014/main" id="{ABE733B1-AEA6-961F-3F9D-3E1A5D27680C}"/>
              </a:ext>
            </a:extLst>
          </p:cNvPr>
          <p:cNvSpPr txBox="1"/>
          <p:nvPr userDrawn="1"/>
        </p:nvSpPr>
        <p:spPr>
          <a:xfrm>
            <a:off x="590800" y="6441494"/>
            <a:ext cx="2983383" cy="200055"/>
          </a:xfrm>
          <a:prstGeom prst="rect">
            <a:avLst/>
          </a:prstGeom>
          <a:noFill/>
        </p:spPr>
        <p:txBody>
          <a:bodyPr wrap="square">
            <a:spAutoFit/>
          </a:bodyPr>
          <a:lstStyle/>
          <a:p>
            <a:pPr algn="ctr"/>
            <a:r>
              <a:rPr lang="en-US" sz="700" b="0">
                <a:solidFill>
                  <a:srgbClr val="4C5966"/>
                </a:solidFill>
                <a:latin typeface="Montserrat" pitchFamily="2" charset="77"/>
              </a:rPr>
              <a:t>© 2022 </a:t>
            </a:r>
            <a:r>
              <a:rPr lang="en-US" sz="700" b="0" err="1">
                <a:solidFill>
                  <a:srgbClr val="4C5966"/>
                </a:solidFill>
                <a:latin typeface="Montserrat" pitchFamily="2" charset="77"/>
              </a:rPr>
              <a:t>Waystar</a:t>
            </a:r>
            <a:r>
              <a:rPr lang="en-US" sz="700" b="0">
                <a:solidFill>
                  <a:srgbClr val="4C5966"/>
                </a:solidFill>
                <a:latin typeface="Montserrat" pitchFamily="2" charset="77"/>
              </a:rPr>
              <a:t>. All rights reserved.</a:t>
            </a:r>
            <a:endParaRPr lang="en-US" sz="100" b="0">
              <a:solidFill>
                <a:srgbClr val="4C5966"/>
              </a:solidFill>
              <a:latin typeface="Montserrat" pitchFamily="2" charset="77"/>
              <a:cs typeface="Arial" panose="020B0604020202020204" pitchFamily="34" charset="0"/>
            </a:endParaRPr>
          </a:p>
        </p:txBody>
      </p:sp>
      <p:sp>
        <p:nvSpPr>
          <p:cNvPr id="6" name="Text Placeholder 5">
            <a:extLst>
              <a:ext uri="{FF2B5EF4-FFF2-40B4-BE49-F238E27FC236}">
                <a16:creationId xmlns:a16="http://schemas.microsoft.com/office/drawing/2014/main" id="{71ED0E3A-67FB-A60F-061E-65916F66D4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355"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 id="2147484335" r:id="rId23"/>
    <p:sldLayoutId id="2147484336" r:id="rId24"/>
    <p:sldLayoutId id="2147484337" r:id="rId25"/>
    <p:sldLayoutId id="2147484338" r:id="rId26"/>
    <p:sldLayoutId id="2147484339" r:id="rId27"/>
    <p:sldLayoutId id="2147484340" r:id="rId28"/>
    <p:sldLayoutId id="2147484341" r:id="rId29"/>
    <p:sldLayoutId id="2147484342" r:id="rId30"/>
    <p:sldLayoutId id="2147484343" r:id="rId31"/>
    <p:sldLayoutId id="2147484344" r:id="rId32"/>
    <p:sldLayoutId id="2147484345" r:id="rId33"/>
    <p:sldLayoutId id="2147484346" r:id="rId34"/>
    <p:sldLayoutId id="2147484347" r:id="rId35"/>
    <p:sldLayoutId id="2147484348" r:id="rId36"/>
    <p:sldLayoutId id="2147484349" r:id="rId37"/>
    <p:sldLayoutId id="2147484350" r:id="rId38"/>
    <p:sldLayoutId id="2147484351" r:id="rId39"/>
    <p:sldLayoutId id="2147484352" r:id="rId40"/>
    <p:sldLayoutId id="2147484353" r:id="rId41"/>
    <p:sldLayoutId id="2147484356" r:id="rId42"/>
    <p:sldLayoutId id="2147484312" r:id="rId43"/>
    <p:sldLayoutId id="2147484313" r:id="rId44"/>
    <p:sldLayoutId id="2147484401" r:id="rId4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l" defTabSz="914318" rtl="0" eaLnBrk="1" latinLnBrk="0" hangingPunct="1">
        <a:lnSpc>
          <a:spcPct val="80000"/>
        </a:lnSpc>
        <a:spcBef>
          <a:spcPct val="0"/>
        </a:spcBef>
        <a:buNone/>
        <a:defRPr sz="4000" b="1" i="0" kern="1200" spc="-100" baseline="0">
          <a:solidFill>
            <a:schemeClr val="tx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ontserrat" pitchFamily="2" charset="77"/>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ontserrat" pitchFamily="2" charset="77"/>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ontserrat" pitchFamily="2" charset="77"/>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ontserrat" pitchFamily="2" charset="77"/>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07DA4C7B-94A2-E749-B76A-CD3BEA26D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71ED0E3A-67FB-A60F-061E-65916F66D4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 id="2147484376" r:id="rId19"/>
    <p:sldLayoutId id="2147484377" r:id="rId20"/>
    <p:sldLayoutId id="2147484378" r:id="rId21"/>
    <p:sldLayoutId id="2147484379" r:id="rId22"/>
    <p:sldLayoutId id="2147484380" r:id="rId23"/>
    <p:sldLayoutId id="2147484381" r:id="rId24"/>
    <p:sldLayoutId id="2147484382" r:id="rId25"/>
    <p:sldLayoutId id="2147484383" r:id="rId26"/>
    <p:sldLayoutId id="2147484384" r:id="rId27"/>
    <p:sldLayoutId id="2147484385" r:id="rId28"/>
    <p:sldLayoutId id="2147484386" r:id="rId29"/>
    <p:sldLayoutId id="2147484387" r:id="rId30"/>
    <p:sldLayoutId id="2147484388" r:id="rId31"/>
    <p:sldLayoutId id="2147484389" r:id="rId32"/>
    <p:sldLayoutId id="2147484390" r:id="rId33"/>
    <p:sldLayoutId id="2147484391" r:id="rId34"/>
    <p:sldLayoutId id="2147484392" r:id="rId35"/>
    <p:sldLayoutId id="2147484393" r:id="rId36"/>
    <p:sldLayoutId id="2147484394" r:id="rId37"/>
    <p:sldLayoutId id="2147484395" r:id="rId38"/>
    <p:sldLayoutId id="2147484396" r:id="rId39"/>
    <p:sldLayoutId id="2147484397" r:id="rId40"/>
    <p:sldLayoutId id="2147484399" r:id="rId41"/>
    <p:sldLayoutId id="2147484400"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l" defTabSz="914318" rtl="0" eaLnBrk="1" latinLnBrk="0" hangingPunct="1">
        <a:lnSpc>
          <a:spcPct val="80000"/>
        </a:lnSpc>
        <a:spcBef>
          <a:spcPct val="0"/>
        </a:spcBef>
        <a:buNone/>
        <a:defRPr sz="4000" b="1" i="0" kern="1200" spc="-100" baseline="0">
          <a:solidFill>
            <a:schemeClr val="tx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ontserrat" pitchFamily="2" charset="77"/>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ontserrat" pitchFamily="2" charset="77"/>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ontserrat" pitchFamily="2" charset="77"/>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ontserrat" pitchFamily="2" charset="77"/>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3E8A77_35B083C2.xml"/><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3E8A79_B5505CFA.xml"/><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7FFFE584_54445E4C.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7FFFE586_83608224.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hyperlink" Target="https://www.caqh.org/sites/default/files/explorations/index/2021-caqh-index.pdf"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hyperlink" Target="https://www.physicianspractice.com/view/why-getting-claims-right-first-time-cheaper-reworking-them"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F3E8A9B_8FB35D2B.xm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E57F_B377412B.xml"/><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3E8A87_7E55142.xml"/><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FE57E_A4EAD086.xml"/><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3E8A73_774DE001.xml"/><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3E8A75_EB75549C.xml"/><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hyperlink" Target="https://akasa.com/press/filling-the-gaps/" TargetMode="External"/><Relationship Id="rId5" Type="http://schemas.openxmlformats.org/officeDocument/2006/relationships/hyperlink" Target="https://www.mgma.com/data/data-stories/workarounds-for-worker-shortages-8-strategies-for" TargetMode="External"/><Relationship Id="rId4" Type="http://schemas.openxmlformats.org/officeDocument/2006/relationships/hyperlink" Target="https://www.caqh.org/sites/default/files/explorations/index/2021-caqh-index.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B8DF31-3C38-41A7-80A1-A427C67097E9}"/>
              </a:ext>
            </a:extLst>
          </p:cNvPr>
          <p:cNvSpPr>
            <a:spLocks noGrp="1"/>
          </p:cNvSpPr>
          <p:nvPr>
            <p:ph type="body" sz="quarter" idx="14"/>
          </p:nvPr>
        </p:nvSpPr>
        <p:spPr>
          <a:xfrm>
            <a:off x="749300" y="4316554"/>
            <a:ext cx="6080442" cy="500773"/>
          </a:xfrm>
        </p:spPr>
        <p:txBody>
          <a:bodyPr/>
          <a:lstStyle/>
          <a:p>
            <a:r>
              <a:rPr lang="en-US"/>
              <a:t>Taking automation in healthcare to the next level</a:t>
            </a:r>
          </a:p>
        </p:txBody>
      </p:sp>
      <p:sp>
        <p:nvSpPr>
          <p:cNvPr id="7" name="Text Placeholder 6">
            <a:extLst>
              <a:ext uri="{FF2B5EF4-FFF2-40B4-BE49-F238E27FC236}">
                <a16:creationId xmlns:a16="http://schemas.microsoft.com/office/drawing/2014/main" id="{8128B138-DD8C-4D0C-9648-9165FAAC26E8}"/>
              </a:ext>
            </a:extLst>
          </p:cNvPr>
          <p:cNvSpPr>
            <a:spLocks noGrp="1"/>
          </p:cNvSpPr>
          <p:nvPr>
            <p:ph type="body" sz="quarter" idx="15"/>
          </p:nvPr>
        </p:nvSpPr>
        <p:spPr>
          <a:xfrm>
            <a:off x="749300" y="2045928"/>
            <a:ext cx="11240258" cy="1363663"/>
          </a:xfrm>
        </p:spPr>
        <p:txBody>
          <a:bodyPr/>
          <a:lstStyle/>
          <a:p>
            <a:r>
              <a:rPr lang="en-US" dirty="0"/>
              <a:t>Workforce Efficiency:</a:t>
            </a:r>
          </a:p>
        </p:txBody>
      </p:sp>
    </p:spTree>
    <p:extLst>
      <p:ext uri="{BB962C8B-B14F-4D97-AF65-F5344CB8AC3E}">
        <p14:creationId xmlns:p14="http://schemas.microsoft.com/office/powerpoint/2010/main" val="165880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48BC-B42B-41D3-9FD9-3AB9D986321E}"/>
              </a:ext>
            </a:extLst>
          </p:cNvPr>
          <p:cNvSpPr txBox="1">
            <a:spLocks/>
          </p:cNvSpPr>
          <p:nvPr/>
        </p:nvSpPr>
        <p:spPr>
          <a:xfrm>
            <a:off x="1634015" y="459261"/>
            <a:ext cx="8928307" cy="713087"/>
          </a:xfrm>
          <a:prstGeom prst="rect">
            <a:avLst/>
          </a:prstGeom>
        </p:spPr>
        <p:txBody>
          <a:bodyPr lIns="91440" tIns="45720" rIns="91440" bIns="45720" anchor="t"/>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r>
              <a:rPr lang="en-US" sz="3600" b="1">
                <a:latin typeface="Montserrat"/>
              </a:rPr>
              <a:t>Automation expectations vs. reality</a:t>
            </a:r>
          </a:p>
        </p:txBody>
      </p:sp>
      <p:sp>
        <p:nvSpPr>
          <p:cNvPr id="3" name="Rectangle 2">
            <a:extLst>
              <a:ext uri="{FF2B5EF4-FFF2-40B4-BE49-F238E27FC236}">
                <a16:creationId xmlns:a16="http://schemas.microsoft.com/office/drawing/2014/main" id="{D26F32E2-035F-406F-98E0-8E09467766B4}"/>
              </a:ext>
            </a:extLst>
          </p:cNvPr>
          <p:cNvSpPr/>
          <p:nvPr/>
        </p:nvSpPr>
        <p:spPr>
          <a:xfrm>
            <a:off x="8129471" y="1429516"/>
            <a:ext cx="3073757" cy="2645920"/>
          </a:xfrm>
          <a:prstGeom prst="rect">
            <a:avLst/>
          </a:prstGeom>
          <a:solidFill>
            <a:srgbClr val="ECF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4B0E98-84FE-4626-A8E1-5E666D0CA534}"/>
              </a:ext>
            </a:extLst>
          </p:cNvPr>
          <p:cNvSpPr txBox="1"/>
          <p:nvPr/>
        </p:nvSpPr>
        <p:spPr>
          <a:xfrm>
            <a:off x="504921" y="1308058"/>
            <a:ext cx="3086348" cy="584775"/>
          </a:xfrm>
          <a:prstGeom prst="rect">
            <a:avLst/>
          </a:prstGeom>
          <a:noFill/>
        </p:spPr>
        <p:txBody>
          <a:bodyPr wrap="square" lIns="91440" tIns="45720" rIns="91440" bIns="45720" rtlCol="0" anchor="t">
            <a:spAutoFit/>
          </a:bodyPr>
          <a:lstStyle/>
          <a:p>
            <a:pPr algn="ctr"/>
            <a:r>
              <a:rPr lang="en-US" sz="1600" b="1" cap="all" spc="300">
                <a:solidFill>
                  <a:srgbClr val="329044"/>
                </a:solidFill>
                <a:latin typeface="Montserrat"/>
              </a:rPr>
              <a:t>The Promise </a:t>
            </a:r>
            <a:br>
              <a:rPr lang="en-US" sz="1600" b="1" cap="all" spc="300">
                <a:latin typeface="Montserrat"/>
              </a:rPr>
            </a:br>
            <a:r>
              <a:rPr lang="en-US" sz="1600" b="1" cap="all" spc="300">
                <a:solidFill>
                  <a:srgbClr val="329044"/>
                </a:solidFill>
                <a:latin typeface="Montserrat"/>
              </a:rPr>
              <a:t>of Automation</a:t>
            </a:r>
          </a:p>
        </p:txBody>
      </p:sp>
      <p:sp>
        <p:nvSpPr>
          <p:cNvPr id="5" name="TextBox 4">
            <a:extLst>
              <a:ext uri="{FF2B5EF4-FFF2-40B4-BE49-F238E27FC236}">
                <a16:creationId xmlns:a16="http://schemas.microsoft.com/office/drawing/2014/main" id="{B45AECFE-652B-4C66-80A3-19E99E6383CB}"/>
              </a:ext>
            </a:extLst>
          </p:cNvPr>
          <p:cNvSpPr txBox="1"/>
          <p:nvPr/>
        </p:nvSpPr>
        <p:spPr>
          <a:xfrm>
            <a:off x="543997" y="2010632"/>
            <a:ext cx="3372536" cy="1938992"/>
          </a:xfrm>
          <a:prstGeom prst="rect">
            <a:avLst/>
          </a:prstGeom>
          <a:noFill/>
        </p:spPr>
        <p:txBody>
          <a:bodyPr wrap="square" lIns="91440" tIns="45720" rIns="91440" bIns="45720" rtlCol="0" anchor="t">
            <a:spAutoFit/>
          </a:bodyPr>
          <a:lstStyle/>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Increased efficiency</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Improved staff satisfaction</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Eliminated errors</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Enhanced scalability</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Reduced costs</a:t>
            </a:r>
          </a:p>
        </p:txBody>
      </p:sp>
      <p:sp>
        <p:nvSpPr>
          <p:cNvPr id="6" name="TextBox 5">
            <a:extLst>
              <a:ext uri="{FF2B5EF4-FFF2-40B4-BE49-F238E27FC236}">
                <a16:creationId xmlns:a16="http://schemas.microsoft.com/office/drawing/2014/main" id="{034AF458-6FB5-4213-A0A5-7E5CA8C09B18}"/>
              </a:ext>
            </a:extLst>
          </p:cNvPr>
          <p:cNvSpPr txBox="1"/>
          <p:nvPr/>
        </p:nvSpPr>
        <p:spPr>
          <a:xfrm>
            <a:off x="4371254" y="1308058"/>
            <a:ext cx="3086348" cy="584775"/>
          </a:xfrm>
          <a:prstGeom prst="rect">
            <a:avLst/>
          </a:prstGeom>
          <a:noFill/>
        </p:spPr>
        <p:txBody>
          <a:bodyPr wrap="square" lIns="91440" tIns="45720" rIns="91440" bIns="45720" rtlCol="0" anchor="t">
            <a:spAutoFit/>
          </a:bodyPr>
          <a:lstStyle/>
          <a:p>
            <a:pPr algn="ctr"/>
            <a:r>
              <a:rPr lang="en-US" sz="1600" b="1" cap="all" spc="300">
                <a:solidFill>
                  <a:srgbClr val="329044"/>
                </a:solidFill>
                <a:latin typeface="Montserrat"/>
              </a:rPr>
              <a:t>The </a:t>
            </a:r>
            <a:br>
              <a:rPr lang="en-US" sz="1600" b="1" cap="all" spc="300">
                <a:latin typeface="Montserrat"/>
              </a:rPr>
            </a:br>
            <a:r>
              <a:rPr lang="en-US" sz="1600" b="1" cap="all" spc="300">
                <a:solidFill>
                  <a:srgbClr val="329044"/>
                </a:solidFill>
                <a:latin typeface="Montserrat"/>
              </a:rPr>
              <a:t>Reality</a:t>
            </a:r>
          </a:p>
        </p:txBody>
      </p:sp>
      <p:sp>
        <p:nvSpPr>
          <p:cNvPr id="7" name="TextBox 6">
            <a:extLst>
              <a:ext uri="{FF2B5EF4-FFF2-40B4-BE49-F238E27FC236}">
                <a16:creationId xmlns:a16="http://schemas.microsoft.com/office/drawing/2014/main" id="{989BDA31-015E-4F25-A070-1F66A0B8BA1F}"/>
              </a:ext>
            </a:extLst>
          </p:cNvPr>
          <p:cNvSpPr txBox="1"/>
          <p:nvPr/>
        </p:nvSpPr>
        <p:spPr>
          <a:xfrm>
            <a:off x="4371253" y="2010632"/>
            <a:ext cx="3086348" cy="1938992"/>
          </a:xfrm>
          <a:prstGeom prst="rect">
            <a:avLst/>
          </a:prstGeom>
          <a:noFill/>
        </p:spPr>
        <p:txBody>
          <a:bodyPr wrap="square" lIns="91440" tIns="45720" rIns="91440" bIns="45720" rtlCol="0" anchor="t">
            <a:spAutoFit/>
          </a:bodyPr>
          <a:lstStyle/>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Steep learning curves</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Workflow changes</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Staffing adjustments</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Data requirements</a:t>
            </a:r>
          </a:p>
          <a:p>
            <a:pPr marL="285750" indent="-285750">
              <a:spcBef>
                <a:spcPts val="600"/>
              </a:spcBef>
              <a:spcAft>
                <a:spcPts val="600"/>
              </a:spcAft>
              <a:buClr>
                <a:srgbClr val="329044"/>
              </a:buClr>
              <a:buSzPct val="125000"/>
              <a:buFont typeface="Arial" panose="020B0604020202020204" pitchFamily="34" charset="0"/>
              <a:buChar char="+"/>
            </a:pPr>
            <a:r>
              <a:rPr lang="en-US" sz="1600">
                <a:solidFill>
                  <a:srgbClr val="4B5A65"/>
                </a:solidFill>
                <a:latin typeface="Montserrat Light"/>
              </a:rPr>
              <a:t>Point solution fatigue</a:t>
            </a:r>
          </a:p>
        </p:txBody>
      </p:sp>
      <p:sp>
        <p:nvSpPr>
          <p:cNvPr id="8" name="TextBox 7">
            <a:extLst>
              <a:ext uri="{FF2B5EF4-FFF2-40B4-BE49-F238E27FC236}">
                <a16:creationId xmlns:a16="http://schemas.microsoft.com/office/drawing/2014/main" id="{87E2EA1C-6501-4727-87DA-EB09B77BDEAE}"/>
              </a:ext>
            </a:extLst>
          </p:cNvPr>
          <p:cNvSpPr txBox="1"/>
          <p:nvPr/>
        </p:nvSpPr>
        <p:spPr>
          <a:xfrm>
            <a:off x="7958813" y="1576414"/>
            <a:ext cx="3584409" cy="707886"/>
          </a:xfrm>
          <a:prstGeom prst="rect">
            <a:avLst/>
          </a:prstGeom>
          <a:noFill/>
        </p:spPr>
        <p:txBody>
          <a:bodyPr wrap="square" lIns="91440" tIns="45720" rIns="91440" bIns="45720" rtlCol="0" anchor="t">
            <a:spAutoFit/>
          </a:bodyPr>
          <a:lstStyle/>
          <a:p>
            <a:pPr algn="ctr"/>
            <a:r>
              <a:rPr lang="en-US" sz="2000" b="1" cap="all" spc="300">
                <a:solidFill>
                  <a:srgbClr val="329044"/>
                </a:solidFill>
                <a:latin typeface="Montserrat"/>
              </a:rPr>
              <a:t>Risk of </a:t>
            </a:r>
            <a:br>
              <a:rPr lang="en-US" sz="2000" b="1" cap="all" spc="300">
                <a:latin typeface="Montserrat"/>
              </a:rPr>
            </a:br>
            <a:r>
              <a:rPr lang="en-US" sz="2000" b="1" cap="all" spc="300">
                <a:solidFill>
                  <a:srgbClr val="329044"/>
                </a:solidFill>
                <a:latin typeface="Montserrat"/>
              </a:rPr>
              <a:t>misalignment</a:t>
            </a:r>
          </a:p>
        </p:txBody>
      </p:sp>
      <p:sp>
        <p:nvSpPr>
          <p:cNvPr id="9" name="TextBox 8">
            <a:extLst>
              <a:ext uri="{FF2B5EF4-FFF2-40B4-BE49-F238E27FC236}">
                <a16:creationId xmlns:a16="http://schemas.microsoft.com/office/drawing/2014/main" id="{A1048758-76D1-4436-B518-FFA6F28EBAC4}"/>
              </a:ext>
            </a:extLst>
          </p:cNvPr>
          <p:cNvSpPr txBox="1"/>
          <p:nvPr/>
        </p:nvSpPr>
        <p:spPr>
          <a:xfrm>
            <a:off x="8123176" y="2285501"/>
            <a:ext cx="3086348" cy="1692771"/>
          </a:xfrm>
          <a:prstGeom prst="rect">
            <a:avLst/>
          </a:prstGeom>
          <a:noFill/>
        </p:spPr>
        <p:txBody>
          <a:bodyPr wrap="square" lIns="91440" tIns="45720" rIns="91440" bIns="45720" rtlCol="0" anchor="t">
            <a:spAutoFit/>
          </a:bodyPr>
          <a:lstStyle/>
          <a:p>
            <a:pPr algn="ctr">
              <a:spcBef>
                <a:spcPts val="600"/>
              </a:spcBef>
              <a:spcAft>
                <a:spcPts val="600"/>
              </a:spcAft>
              <a:buClr>
                <a:srgbClr val="4B5A65"/>
              </a:buClr>
              <a:buSzPct val="125000"/>
            </a:pPr>
            <a:r>
              <a:rPr lang="en-US">
                <a:solidFill>
                  <a:srgbClr val="329044"/>
                </a:solidFill>
                <a:latin typeface="Montserrat"/>
              </a:rPr>
              <a:t>Productivity gains</a:t>
            </a:r>
          </a:p>
          <a:p>
            <a:pPr algn="ctr">
              <a:spcBef>
                <a:spcPts val="600"/>
              </a:spcBef>
              <a:spcAft>
                <a:spcPts val="600"/>
              </a:spcAft>
              <a:buClr>
                <a:srgbClr val="4B5A65"/>
              </a:buClr>
              <a:buSzPct val="125000"/>
            </a:pPr>
            <a:r>
              <a:rPr lang="en-US" sz="4800" b="1">
                <a:solidFill>
                  <a:srgbClr val="329044"/>
                </a:solidFill>
                <a:latin typeface="Montserrat"/>
              </a:rPr>
              <a:t>≠</a:t>
            </a:r>
            <a:endParaRPr lang="en-US" sz="6600" b="1">
              <a:solidFill>
                <a:srgbClr val="329044"/>
              </a:solidFill>
              <a:latin typeface="Montserrat"/>
            </a:endParaRPr>
          </a:p>
          <a:p>
            <a:pPr algn="ctr">
              <a:spcBef>
                <a:spcPts val="600"/>
              </a:spcBef>
              <a:spcAft>
                <a:spcPts val="600"/>
              </a:spcAft>
              <a:buClr>
                <a:srgbClr val="4B5A65"/>
              </a:buClr>
              <a:buSzPct val="125000"/>
            </a:pPr>
            <a:r>
              <a:rPr lang="en-US">
                <a:solidFill>
                  <a:srgbClr val="329044"/>
                </a:solidFill>
                <a:latin typeface="Montserrat"/>
              </a:rPr>
              <a:t>Cost reductions</a:t>
            </a:r>
          </a:p>
        </p:txBody>
      </p:sp>
      <p:sp>
        <p:nvSpPr>
          <p:cNvPr id="10" name="TextBox 9">
            <a:extLst>
              <a:ext uri="{FF2B5EF4-FFF2-40B4-BE49-F238E27FC236}">
                <a16:creationId xmlns:a16="http://schemas.microsoft.com/office/drawing/2014/main" id="{A331F483-7C5C-4ECF-989A-B674821BFC74}"/>
              </a:ext>
            </a:extLst>
          </p:cNvPr>
          <p:cNvSpPr txBox="1"/>
          <p:nvPr/>
        </p:nvSpPr>
        <p:spPr>
          <a:xfrm>
            <a:off x="505961" y="4375552"/>
            <a:ext cx="11353800" cy="338554"/>
          </a:xfrm>
          <a:prstGeom prst="rect">
            <a:avLst/>
          </a:prstGeom>
          <a:noFill/>
        </p:spPr>
        <p:txBody>
          <a:bodyPr wrap="square" lIns="91440" tIns="45720" rIns="91440" bIns="45720" rtlCol="0" anchor="t">
            <a:spAutoFit/>
          </a:bodyPr>
          <a:lstStyle/>
          <a:p>
            <a:r>
              <a:rPr lang="en-US" sz="1600" b="1" cap="all" spc="300">
                <a:latin typeface="Montserrat"/>
              </a:rPr>
              <a:t>KNOWLEDGE GAP DRIVES DISAPPOINTMENT:</a:t>
            </a:r>
          </a:p>
        </p:txBody>
      </p:sp>
      <p:sp>
        <p:nvSpPr>
          <p:cNvPr id="11" name="Rectangle 10">
            <a:extLst>
              <a:ext uri="{FF2B5EF4-FFF2-40B4-BE49-F238E27FC236}">
                <a16:creationId xmlns:a16="http://schemas.microsoft.com/office/drawing/2014/main" id="{922B8E68-B65C-41EC-BAA7-A297DE807B62}"/>
              </a:ext>
            </a:extLst>
          </p:cNvPr>
          <p:cNvSpPr/>
          <p:nvPr/>
        </p:nvSpPr>
        <p:spPr>
          <a:xfrm>
            <a:off x="316466" y="4818984"/>
            <a:ext cx="4874105" cy="909929"/>
          </a:xfrm>
          <a:prstGeom prst="rect">
            <a:avLst/>
          </a:prstGeom>
        </p:spPr>
        <p:txBody>
          <a:bodyPr wrap="square">
            <a:spAutoFit/>
          </a:bodyPr>
          <a:lstStyle/>
          <a:p>
            <a:pPr algn="ctr"/>
            <a:r>
              <a:rPr lang="en-US" sz="1600" i="1">
                <a:latin typeface="Montserrat Light" panose="00000400000000000000" pitchFamily="2" charset="0"/>
              </a:rPr>
              <a:t>“Automation has helped to a large degree, </a:t>
            </a:r>
            <a:r>
              <a:rPr lang="en-US" sz="1600" b="1" i="1">
                <a:solidFill>
                  <a:srgbClr val="657585"/>
                </a:solidFill>
                <a:latin typeface="Montserrat Light" panose="00000400000000000000" pitchFamily="2" charset="0"/>
              </a:rPr>
              <a:t>but it’s not what we expected going in</a:t>
            </a:r>
            <a:r>
              <a:rPr lang="en-US" sz="1600" i="1">
                <a:solidFill>
                  <a:srgbClr val="657585"/>
                </a:solidFill>
                <a:latin typeface="Montserrat Light" panose="00000400000000000000" pitchFamily="2" charset="0"/>
              </a:rPr>
              <a:t>.” </a:t>
            </a:r>
          </a:p>
          <a:p>
            <a:pPr algn="ctr"/>
            <a:endParaRPr lang="en-US" sz="700" i="1">
              <a:solidFill>
                <a:srgbClr val="657585"/>
              </a:solidFill>
              <a:latin typeface="Montserrat Light" panose="00000400000000000000" pitchFamily="2" charset="0"/>
            </a:endParaRPr>
          </a:p>
          <a:p>
            <a:pPr algn="ctr">
              <a:lnSpc>
                <a:spcPts val="1800"/>
              </a:lnSpc>
            </a:pPr>
            <a:r>
              <a:rPr lang="en-US" sz="1400">
                <a:latin typeface="Montserrat Light" panose="00000400000000000000" pitchFamily="2" charset="0"/>
              </a:rPr>
              <a:t>– </a:t>
            </a:r>
            <a:r>
              <a:rPr lang="en-US" sz="1400">
                <a:solidFill>
                  <a:srgbClr val="657585"/>
                </a:solidFill>
                <a:latin typeface="Montserrat Light" panose="00000400000000000000" pitchFamily="2" charset="0"/>
              </a:rPr>
              <a:t>Health System VP, Hospital Revenue</a:t>
            </a:r>
          </a:p>
        </p:txBody>
      </p:sp>
      <p:sp>
        <p:nvSpPr>
          <p:cNvPr id="12" name="Rectangle 11">
            <a:extLst>
              <a:ext uri="{FF2B5EF4-FFF2-40B4-BE49-F238E27FC236}">
                <a16:creationId xmlns:a16="http://schemas.microsoft.com/office/drawing/2014/main" id="{0361264A-4A15-4AB0-9CD9-8EEFF0BCA17F}"/>
              </a:ext>
            </a:extLst>
          </p:cNvPr>
          <p:cNvSpPr/>
          <p:nvPr/>
        </p:nvSpPr>
        <p:spPr>
          <a:xfrm>
            <a:off x="5851200" y="4768257"/>
            <a:ext cx="5794900" cy="1156214"/>
          </a:xfrm>
          <a:prstGeom prst="rect">
            <a:avLst/>
          </a:prstGeom>
        </p:spPr>
        <p:txBody>
          <a:bodyPr wrap="square">
            <a:spAutoFit/>
          </a:bodyPr>
          <a:lstStyle/>
          <a:p>
            <a:pPr algn="ctr"/>
            <a:r>
              <a:rPr lang="en-US" sz="1600" i="1">
                <a:latin typeface="Montserrat Light" panose="00000400000000000000" pitchFamily="2" charset="0"/>
              </a:rPr>
              <a:t>“We’re currently debating with our vendor over automation that was described to us one way, </a:t>
            </a:r>
            <a:r>
              <a:rPr lang="en-US" sz="1600" b="1" i="1">
                <a:solidFill>
                  <a:srgbClr val="657585"/>
                </a:solidFill>
                <a:latin typeface="Montserrat Light" panose="00000400000000000000" pitchFamily="2" charset="0"/>
              </a:rPr>
              <a:t>now that it’s implemented, it doesn't meet the mark</a:t>
            </a:r>
            <a:r>
              <a:rPr lang="en-US" sz="1600" i="1">
                <a:latin typeface="Montserrat Light" panose="00000400000000000000" pitchFamily="2" charset="0"/>
              </a:rPr>
              <a:t>.” </a:t>
            </a:r>
          </a:p>
          <a:p>
            <a:pPr algn="ctr"/>
            <a:endParaRPr lang="en-US" sz="700" i="1">
              <a:latin typeface="Montserrat Light" panose="00000400000000000000" pitchFamily="2" charset="0"/>
            </a:endParaRPr>
          </a:p>
          <a:p>
            <a:pPr algn="ctr">
              <a:lnSpc>
                <a:spcPts val="1800"/>
              </a:lnSpc>
            </a:pPr>
            <a:r>
              <a:rPr lang="en-US" sz="1400">
                <a:solidFill>
                  <a:srgbClr val="657585"/>
                </a:solidFill>
                <a:latin typeface="Montserrat Light" panose="00000400000000000000" pitchFamily="2" charset="0"/>
              </a:rPr>
              <a:t>– Health System SVP, Finance &amp; Revenue Cycle</a:t>
            </a:r>
          </a:p>
        </p:txBody>
      </p:sp>
      <p:sp>
        <p:nvSpPr>
          <p:cNvPr id="13" name="TextBox 12">
            <a:extLst>
              <a:ext uri="{FF2B5EF4-FFF2-40B4-BE49-F238E27FC236}">
                <a16:creationId xmlns:a16="http://schemas.microsoft.com/office/drawing/2014/main" id="{6CEA5BD1-2DA5-40C4-B51F-BD5E0FC3B94F}"/>
              </a:ext>
            </a:extLst>
          </p:cNvPr>
          <p:cNvSpPr txBox="1"/>
          <p:nvPr/>
        </p:nvSpPr>
        <p:spPr>
          <a:xfrm>
            <a:off x="713072" y="5925034"/>
            <a:ext cx="2176979" cy="218128"/>
          </a:xfrm>
          <a:prstGeom prst="rect">
            <a:avLst/>
          </a:prstGeom>
          <a:noFill/>
        </p:spPr>
        <p:txBody>
          <a:bodyPr wrap="none" lIns="0" tIns="36000" rIns="216000" bIns="36000" rtlCol="0">
            <a:spAutoFit/>
          </a:bodyPr>
          <a:lstStyle/>
          <a:p>
            <a:pPr algn="r">
              <a:lnSpc>
                <a:spcPct val="130000"/>
              </a:lnSpc>
              <a:spcBef>
                <a:spcPts val="1000"/>
              </a:spcBef>
            </a:pPr>
            <a:r>
              <a:rPr lang="en-US" sz="800" baseline="30000">
                <a:solidFill>
                  <a:srgbClr val="657585"/>
                </a:solidFill>
                <a:latin typeface="Montserrat" pitchFamily="2" charset="77"/>
              </a:rPr>
              <a:t>*</a:t>
            </a:r>
            <a:r>
              <a:rPr lang="en-US" sz="800">
                <a:solidFill>
                  <a:srgbClr val="657585"/>
                </a:solidFill>
                <a:latin typeface="Montserrat" pitchFamily="2" charset="77"/>
              </a:rPr>
              <a:t>Consumer Federal Protection Bureau</a:t>
            </a:r>
            <a:endParaRPr lang="en-US" sz="800" b="1">
              <a:solidFill>
                <a:srgbClr val="657585"/>
              </a:solidFill>
              <a:latin typeface="Montserrat" pitchFamily="2" charset="77"/>
            </a:endParaRPr>
          </a:p>
        </p:txBody>
      </p:sp>
    </p:spTree>
    <p:extLst>
      <p:ext uri="{BB962C8B-B14F-4D97-AF65-F5344CB8AC3E}">
        <p14:creationId xmlns:p14="http://schemas.microsoft.com/office/powerpoint/2010/main" val="90076051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9B00A-3198-2EC0-ECD0-C5581A68B3EA}"/>
              </a:ext>
            </a:extLst>
          </p:cNvPr>
          <p:cNvPicPr>
            <a:picLocks noChangeAspect="1"/>
          </p:cNvPicPr>
          <p:nvPr/>
        </p:nvPicPr>
        <p:blipFill>
          <a:blip r:embed="rId2">
            <a:alphaModFix amt="20000"/>
          </a:blip>
          <a:srcRect/>
          <a:stretch/>
        </p:blipFill>
        <p:spPr>
          <a:xfrm>
            <a:off x="-1" y="0"/>
            <a:ext cx="12192000" cy="6858000"/>
          </a:xfrm>
          <a:prstGeom prst="rect">
            <a:avLst/>
          </a:prstGeom>
        </p:spPr>
      </p:pic>
      <p:sp>
        <p:nvSpPr>
          <p:cNvPr id="2" name="Text Placeholder 1">
            <a:extLst>
              <a:ext uri="{FF2B5EF4-FFF2-40B4-BE49-F238E27FC236}">
                <a16:creationId xmlns:a16="http://schemas.microsoft.com/office/drawing/2014/main" id="{A4C8F135-C07D-AD80-ABD1-EA3EB45DA3E7}"/>
              </a:ext>
            </a:extLst>
          </p:cNvPr>
          <p:cNvSpPr>
            <a:spLocks noGrp="1"/>
          </p:cNvSpPr>
          <p:nvPr>
            <p:ph type="body" sz="quarter" idx="10"/>
          </p:nvPr>
        </p:nvSpPr>
        <p:spPr/>
        <p:txBody>
          <a:bodyPr lIns="91440" tIns="45720" rIns="91440" bIns="45720" anchor="t"/>
          <a:lstStyle/>
          <a:p>
            <a:r>
              <a:rPr lang="en-US">
                <a:latin typeface="Montserrat ExtraBold"/>
              </a:rPr>
              <a:t>POLL QUESTION 2</a:t>
            </a:r>
          </a:p>
        </p:txBody>
      </p:sp>
      <p:sp>
        <p:nvSpPr>
          <p:cNvPr id="10" name="TextBox 9">
            <a:extLst>
              <a:ext uri="{FF2B5EF4-FFF2-40B4-BE49-F238E27FC236}">
                <a16:creationId xmlns:a16="http://schemas.microsoft.com/office/drawing/2014/main" id="{F61922A4-8CF8-8210-C70C-D78D2ACE6392}"/>
              </a:ext>
            </a:extLst>
          </p:cNvPr>
          <p:cNvSpPr txBox="1"/>
          <p:nvPr/>
        </p:nvSpPr>
        <p:spPr>
          <a:xfrm>
            <a:off x="661413" y="1124456"/>
            <a:ext cx="10855914" cy="1077218"/>
          </a:xfrm>
          <a:prstGeom prst="rect">
            <a:avLst/>
          </a:prstGeom>
          <a:noFill/>
        </p:spPr>
        <p:txBody>
          <a:bodyPr wrap="square" lIns="91440" tIns="45720" rIns="91440" bIns="45720" rtlCol="0" anchor="t">
            <a:spAutoFit/>
          </a:bodyPr>
          <a:lstStyle/>
          <a:p>
            <a:pPr algn="ctr"/>
            <a:r>
              <a:rPr lang="en-US" sz="3200" b="1">
                <a:solidFill>
                  <a:schemeClr val="accent1"/>
                </a:solidFill>
                <a:latin typeface="Montserrat"/>
              </a:rPr>
              <a:t>How has the expectation of automation matched reality for your organization?</a:t>
            </a:r>
            <a:r>
              <a:rPr lang="en-US" b="1">
                <a:solidFill>
                  <a:schemeClr val="accent1"/>
                </a:solidFill>
                <a:latin typeface="Montserrat"/>
              </a:rPr>
              <a:t> (select one)</a:t>
            </a:r>
          </a:p>
        </p:txBody>
      </p:sp>
      <p:sp>
        <p:nvSpPr>
          <p:cNvPr id="14" name="Oval 13">
            <a:extLst>
              <a:ext uri="{FF2B5EF4-FFF2-40B4-BE49-F238E27FC236}">
                <a16:creationId xmlns:a16="http://schemas.microsoft.com/office/drawing/2014/main" id="{4E74AE3A-9F83-8EF3-00E5-C67BED5D6ECA}"/>
              </a:ext>
            </a:extLst>
          </p:cNvPr>
          <p:cNvSpPr>
            <a:spLocks/>
          </p:cNvSpPr>
          <p:nvPr/>
        </p:nvSpPr>
        <p:spPr>
          <a:xfrm>
            <a:off x="1894429" y="2573876"/>
            <a:ext cx="543036"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A</a:t>
            </a:r>
          </a:p>
        </p:txBody>
      </p:sp>
      <p:sp>
        <p:nvSpPr>
          <p:cNvPr id="16" name="TextBox 15">
            <a:extLst>
              <a:ext uri="{FF2B5EF4-FFF2-40B4-BE49-F238E27FC236}">
                <a16:creationId xmlns:a16="http://schemas.microsoft.com/office/drawing/2014/main" id="{D60EFB85-410B-C859-86A8-14E8D410F90A}"/>
              </a:ext>
            </a:extLst>
          </p:cNvPr>
          <p:cNvSpPr txBox="1"/>
          <p:nvPr/>
        </p:nvSpPr>
        <p:spPr>
          <a:xfrm>
            <a:off x="2606147" y="2616137"/>
            <a:ext cx="8959702"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We’ve implemented and are </a:t>
            </a:r>
            <a:r>
              <a:rPr lang="en-US" sz="2000" u="sng">
                <a:solidFill>
                  <a:schemeClr val="tx2"/>
                </a:solidFill>
                <a:latin typeface="Montserrat SemiBold"/>
              </a:rPr>
              <a:t>happy</a:t>
            </a:r>
            <a:r>
              <a:rPr lang="en-US" sz="2000">
                <a:solidFill>
                  <a:schemeClr val="tx2"/>
                </a:solidFill>
                <a:latin typeface="Montserrat SemiBold"/>
              </a:rPr>
              <a:t> with the outcome</a:t>
            </a:r>
            <a:endParaRPr lang="en-US" sz="2000">
              <a:solidFill>
                <a:schemeClr val="tx2"/>
              </a:solidFill>
              <a:ea typeface="+mn-lt"/>
              <a:cs typeface="+mn-lt"/>
            </a:endParaRPr>
          </a:p>
          <a:p>
            <a:endParaRPr lang="en-US" sz="2000">
              <a:solidFill>
                <a:schemeClr val="tx2"/>
              </a:solidFill>
              <a:latin typeface="Montserrat SemiBold"/>
            </a:endParaRPr>
          </a:p>
        </p:txBody>
      </p:sp>
      <p:sp>
        <p:nvSpPr>
          <p:cNvPr id="18" name="Oval 17">
            <a:extLst>
              <a:ext uri="{FF2B5EF4-FFF2-40B4-BE49-F238E27FC236}">
                <a16:creationId xmlns:a16="http://schemas.microsoft.com/office/drawing/2014/main" id="{112E31AB-C399-AB8D-6D15-530011579DB9}"/>
              </a:ext>
            </a:extLst>
          </p:cNvPr>
          <p:cNvSpPr>
            <a:spLocks/>
          </p:cNvSpPr>
          <p:nvPr/>
        </p:nvSpPr>
        <p:spPr>
          <a:xfrm>
            <a:off x="1894429" y="3213258"/>
            <a:ext cx="537435"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B</a:t>
            </a:r>
          </a:p>
        </p:txBody>
      </p:sp>
      <p:sp>
        <p:nvSpPr>
          <p:cNvPr id="20" name="TextBox 19">
            <a:extLst>
              <a:ext uri="{FF2B5EF4-FFF2-40B4-BE49-F238E27FC236}">
                <a16:creationId xmlns:a16="http://schemas.microsoft.com/office/drawing/2014/main" id="{33EEC229-BF1B-B6B9-754F-2BEEF9546870}"/>
              </a:ext>
            </a:extLst>
          </p:cNvPr>
          <p:cNvSpPr txBox="1"/>
          <p:nvPr/>
        </p:nvSpPr>
        <p:spPr>
          <a:xfrm>
            <a:off x="2606146" y="3255518"/>
            <a:ext cx="10073869"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We’ve implemented and are </a:t>
            </a:r>
            <a:r>
              <a:rPr lang="en-US" sz="2000" u="sng">
                <a:solidFill>
                  <a:schemeClr val="tx2"/>
                </a:solidFill>
                <a:latin typeface="Montserrat SemiBold"/>
              </a:rPr>
              <a:t>NOT happy </a:t>
            </a:r>
            <a:r>
              <a:rPr lang="en-US" sz="2000">
                <a:solidFill>
                  <a:schemeClr val="tx2"/>
                </a:solidFill>
                <a:latin typeface="Montserrat SemiBold"/>
              </a:rPr>
              <a:t>with the outcome</a:t>
            </a:r>
            <a:endParaRPr lang="en-US" sz="2000">
              <a:solidFill>
                <a:schemeClr val="tx2"/>
              </a:solidFill>
              <a:ea typeface="+mn-lt"/>
              <a:cs typeface="+mn-lt"/>
            </a:endParaRPr>
          </a:p>
          <a:p>
            <a:endParaRPr lang="en-US" sz="2000">
              <a:solidFill>
                <a:schemeClr val="tx2"/>
              </a:solidFill>
              <a:latin typeface="Montserrat SemiBold"/>
            </a:endParaRPr>
          </a:p>
        </p:txBody>
      </p:sp>
      <p:sp>
        <p:nvSpPr>
          <p:cNvPr id="22" name="Oval 21">
            <a:extLst>
              <a:ext uri="{FF2B5EF4-FFF2-40B4-BE49-F238E27FC236}">
                <a16:creationId xmlns:a16="http://schemas.microsoft.com/office/drawing/2014/main" id="{04015921-6D4A-171C-814F-B2275DF6FF21}"/>
              </a:ext>
            </a:extLst>
          </p:cNvPr>
          <p:cNvSpPr>
            <a:spLocks/>
          </p:cNvSpPr>
          <p:nvPr/>
        </p:nvSpPr>
        <p:spPr>
          <a:xfrm>
            <a:off x="1894429" y="3852640"/>
            <a:ext cx="531832"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C</a:t>
            </a:r>
          </a:p>
        </p:txBody>
      </p:sp>
      <p:sp>
        <p:nvSpPr>
          <p:cNvPr id="24" name="TextBox 23">
            <a:extLst>
              <a:ext uri="{FF2B5EF4-FFF2-40B4-BE49-F238E27FC236}">
                <a16:creationId xmlns:a16="http://schemas.microsoft.com/office/drawing/2014/main" id="{6E094B11-222D-7AFB-D3B4-3C3B3F50FFBC}"/>
              </a:ext>
            </a:extLst>
          </p:cNvPr>
          <p:cNvSpPr txBox="1"/>
          <p:nvPr/>
        </p:nvSpPr>
        <p:spPr>
          <a:xfrm>
            <a:off x="2606147" y="3894900"/>
            <a:ext cx="8991306"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We’re in the process of evaluating, but have not implemented yet</a:t>
            </a:r>
            <a:endParaRPr lang="en-US" sz="2000">
              <a:solidFill>
                <a:schemeClr val="tx2"/>
              </a:solidFill>
              <a:ea typeface="+mn-lt"/>
              <a:cs typeface="+mn-lt"/>
            </a:endParaRPr>
          </a:p>
          <a:p>
            <a:endParaRPr lang="en-US" sz="2000">
              <a:solidFill>
                <a:schemeClr val="tx2"/>
              </a:solidFill>
              <a:latin typeface="Montserrat SemiBold"/>
              <a:cs typeface="Calibri"/>
            </a:endParaRPr>
          </a:p>
        </p:txBody>
      </p:sp>
      <p:sp>
        <p:nvSpPr>
          <p:cNvPr id="26" name="Oval 25">
            <a:extLst>
              <a:ext uri="{FF2B5EF4-FFF2-40B4-BE49-F238E27FC236}">
                <a16:creationId xmlns:a16="http://schemas.microsoft.com/office/drawing/2014/main" id="{FDA2149A-0CE9-E73A-3B12-7BB600BC3052}"/>
              </a:ext>
            </a:extLst>
          </p:cNvPr>
          <p:cNvSpPr>
            <a:spLocks/>
          </p:cNvSpPr>
          <p:nvPr/>
        </p:nvSpPr>
        <p:spPr>
          <a:xfrm>
            <a:off x="1894429" y="4492022"/>
            <a:ext cx="526229"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D</a:t>
            </a:r>
          </a:p>
        </p:txBody>
      </p:sp>
      <p:sp>
        <p:nvSpPr>
          <p:cNvPr id="28" name="TextBox 27">
            <a:extLst>
              <a:ext uri="{FF2B5EF4-FFF2-40B4-BE49-F238E27FC236}">
                <a16:creationId xmlns:a16="http://schemas.microsoft.com/office/drawing/2014/main" id="{25F73086-F7AD-3E50-57CD-A5396BF1B4C0}"/>
              </a:ext>
            </a:extLst>
          </p:cNvPr>
          <p:cNvSpPr txBox="1"/>
          <p:nvPr/>
        </p:nvSpPr>
        <p:spPr>
          <a:xfrm>
            <a:off x="2606145" y="4534283"/>
            <a:ext cx="9895367"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We haven’t implemented anything yet</a:t>
            </a:r>
            <a:endParaRPr lang="en-US" sz="2000">
              <a:solidFill>
                <a:schemeClr val="tx2"/>
              </a:solidFill>
              <a:ea typeface="+mn-lt"/>
              <a:cs typeface="+mn-lt"/>
            </a:endParaRPr>
          </a:p>
          <a:p>
            <a:endParaRPr lang="en-US" sz="2000">
              <a:solidFill>
                <a:schemeClr val="tx2"/>
              </a:solidFill>
              <a:latin typeface="Montserrat SemiBold"/>
              <a:cs typeface="Calibri"/>
            </a:endParaRPr>
          </a:p>
        </p:txBody>
      </p:sp>
    </p:spTree>
    <p:extLst>
      <p:ext uri="{BB962C8B-B14F-4D97-AF65-F5344CB8AC3E}">
        <p14:creationId xmlns:p14="http://schemas.microsoft.com/office/powerpoint/2010/main" val="4176473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evron 2">
            <a:extLst>
              <a:ext uri="{FF2B5EF4-FFF2-40B4-BE49-F238E27FC236}">
                <a16:creationId xmlns:a16="http://schemas.microsoft.com/office/drawing/2014/main" id="{FB0788B5-32E1-4CA7-A386-7477A7E74C16}"/>
              </a:ext>
            </a:extLst>
          </p:cNvPr>
          <p:cNvSpPr>
            <a:spLocks noChangeAspect="1"/>
          </p:cNvSpPr>
          <p:nvPr/>
        </p:nvSpPr>
        <p:spPr>
          <a:xfrm rot="10800000">
            <a:off x="5434968" y="2686046"/>
            <a:ext cx="843144" cy="1188720"/>
          </a:xfrm>
          <a:prstGeom prst="chevron">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DD93A1FD-830A-4446-8C30-FBCB708CD457}"/>
              </a:ext>
            </a:extLst>
          </p:cNvPr>
          <p:cNvGrpSpPr>
            <a:grpSpLocks noChangeAspect="1"/>
          </p:cNvGrpSpPr>
          <p:nvPr/>
        </p:nvGrpSpPr>
        <p:grpSpPr>
          <a:xfrm>
            <a:off x="568760" y="1588764"/>
            <a:ext cx="4011480" cy="3874365"/>
            <a:chOff x="540096" y="1277342"/>
            <a:chExt cx="4664761" cy="4505315"/>
          </a:xfrm>
        </p:grpSpPr>
        <p:sp>
          <p:nvSpPr>
            <p:cNvPr id="8" name="Oval 7">
              <a:extLst>
                <a:ext uri="{FF2B5EF4-FFF2-40B4-BE49-F238E27FC236}">
                  <a16:creationId xmlns:a16="http://schemas.microsoft.com/office/drawing/2014/main" id="{A6F3C026-214A-49D5-A951-E3D09D37BECE}"/>
                </a:ext>
              </a:extLst>
            </p:cNvPr>
            <p:cNvSpPr>
              <a:spLocks noChangeAspect="1"/>
            </p:cNvSpPr>
            <p:nvPr/>
          </p:nvSpPr>
          <p:spPr>
            <a:xfrm>
              <a:off x="3376057" y="3487472"/>
              <a:ext cx="1828800" cy="1828800"/>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2976E5B8-8DCE-4EE0-B2A6-B46F44254968}"/>
                </a:ext>
              </a:extLst>
            </p:cNvPr>
            <p:cNvSpPr>
              <a:spLocks noChangeAspect="1"/>
            </p:cNvSpPr>
            <p:nvPr/>
          </p:nvSpPr>
          <p:spPr>
            <a:xfrm>
              <a:off x="1983886" y="3953857"/>
              <a:ext cx="1828801" cy="1828800"/>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6292784A-F84A-48E2-A0F3-C2A1CC3666B3}"/>
                </a:ext>
              </a:extLst>
            </p:cNvPr>
            <p:cNvSpPr>
              <a:spLocks noChangeAspect="1"/>
            </p:cNvSpPr>
            <p:nvPr/>
          </p:nvSpPr>
          <p:spPr>
            <a:xfrm>
              <a:off x="540096" y="3577212"/>
              <a:ext cx="1828801" cy="1828800"/>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6D6FB783-BFDD-4C65-BA0A-76FC12A3C117}"/>
                </a:ext>
              </a:extLst>
            </p:cNvPr>
            <p:cNvSpPr>
              <a:spLocks noChangeAspect="1"/>
            </p:cNvSpPr>
            <p:nvPr/>
          </p:nvSpPr>
          <p:spPr>
            <a:xfrm>
              <a:off x="1079106" y="1277342"/>
              <a:ext cx="3749040" cy="3749039"/>
            </a:xfrm>
            <a:prstGeom prst="ellipse">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59EF47A0-999C-47F5-97AB-CB39A35591B9}"/>
                </a:ext>
              </a:extLst>
            </p:cNvPr>
            <p:cNvSpPr>
              <a:spLocks noChangeAspect="1"/>
            </p:cNvSpPr>
            <p:nvPr/>
          </p:nvSpPr>
          <p:spPr>
            <a:xfrm>
              <a:off x="685533" y="3740897"/>
              <a:ext cx="1552861" cy="15071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Basic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movement</a:t>
              </a:r>
            </a:p>
          </p:txBody>
        </p:sp>
        <p:sp>
          <p:nvSpPr>
            <p:cNvPr id="13" name="Oval 12">
              <a:extLst>
                <a:ext uri="{FF2B5EF4-FFF2-40B4-BE49-F238E27FC236}">
                  <a16:creationId xmlns:a16="http://schemas.microsoft.com/office/drawing/2014/main" id="{DCFB0BCF-2237-4D06-A5F0-CC3B6B7F7297}"/>
                </a:ext>
              </a:extLst>
            </p:cNvPr>
            <p:cNvSpPr>
              <a:spLocks noChangeAspect="1"/>
            </p:cNvSpPr>
            <p:nvPr/>
          </p:nvSpPr>
          <p:spPr>
            <a:xfrm>
              <a:off x="2130000" y="4104518"/>
              <a:ext cx="1552861" cy="15071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High-volume,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low-value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tasks</a:t>
              </a:r>
            </a:p>
          </p:txBody>
        </p:sp>
        <p:sp>
          <p:nvSpPr>
            <p:cNvPr id="14" name="Oval 13">
              <a:extLst>
                <a:ext uri="{FF2B5EF4-FFF2-40B4-BE49-F238E27FC236}">
                  <a16:creationId xmlns:a16="http://schemas.microsoft.com/office/drawing/2014/main" id="{5F99ECED-2F6B-4ECE-82F6-33392C0A4667}"/>
                </a:ext>
              </a:extLst>
            </p:cNvPr>
            <p:cNvSpPr>
              <a:spLocks noChangeAspect="1"/>
            </p:cNvSpPr>
            <p:nvPr/>
          </p:nvSpPr>
          <p:spPr>
            <a:xfrm>
              <a:off x="3522172" y="3638134"/>
              <a:ext cx="1552861" cy="15071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Define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maintain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9044"/>
                  </a:solidFill>
                  <a:effectLst/>
                  <a:uLnTx/>
                  <a:uFillTx/>
                  <a:latin typeface="Montserrat Medium" panose="00000600000000000000" pitchFamily="2" charset="0"/>
                </a:rPr>
                <a:t>‘bots’</a:t>
              </a:r>
            </a:p>
          </p:txBody>
        </p:sp>
        <p:sp>
          <p:nvSpPr>
            <p:cNvPr id="15" name="TextBox 14">
              <a:extLst>
                <a:ext uri="{FF2B5EF4-FFF2-40B4-BE49-F238E27FC236}">
                  <a16:creationId xmlns:a16="http://schemas.microsoft.com/office/drawing/2014/main" id="{003FB20F-81A2-4779-BD23-473D7903B8DB}"/>
                </a:ext>
              </a:extLst>
            </p:cNvPr>
            <p:cNvSpPr txBox="1">
              <a:spLocks noChangeAspect="1"/>
            </p:cNvSpPr>
            <p:nvPr/>
          </p:nvSpPr>
          <p:spPr>
            <a:xfrm>
              <a:off x="1586106" y="2270516"/>
              <a:ext cx="2735041" cy="14852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Montserrat Medium" panose="00000600000000000000" pitchFamily="2" charset="0"/>
                </a:rPr>
                <a:t>GENERAL PURPOSE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0" normalizeH="0" baseline="0" noProof="0">
                  <a:ln>
                    <a:noFill/>
                  </a:ln>
                  <a:solidFill>
                    <a:srgbClr val="FFFFFF"/>
                  </a:solidFill>
                  <a:effectLst/>
                  <a:uLnTx/>
                  <a:uFillTx/>
                  <a:latin typeface="Montserrat Medium" panose="00000600000000000000" pitchFamily="2" charset="0"/>
                </a:rPr>
                <a:t>AUTOMATION</a:t>
              </a:r>
              <a:endParaRPr kumimoji="0" lang="en-US" b="0" i="0" u="none" strike="noStrike" kern="1200" cap="none" spc="300" normalizeH="0" baseline="0" noProof="0">
                <a:ln>
                  <a:noFill/>
                </a:ln>
                <a:solidFill>
                  <a:srgbClr val="FFFFFF"/>
                </a:solidFill>
                <a:effectLst/>
                <a:uLnTx/>
                <a:uFillTx/>
                <a:latin typeface="Montserrat Medium" panose="00000600000000000000" pitchFamily="2" charset="0"/>
              </a:endParaRPr>
            </a:p>
          </p:txBody>
        </p:sp>
      </p:grpSp>
      <p:grpSp>
        <p:nvGrpSpPr>
          <p:cNvPr id="17" name="Group 16">
            <a:extLst>
              <a:ext uri="{FF2B5EF4-FFF2-40B4-BE49-F238E27FC236}">
                <a16:creationId xmlns:a16="http://schemas.microsoft.com/office/drawing/2014/main" id="{806C788F-B70C-4C56-AC4B-9748F9FD0994}"/>
              </a:ext>
            </a:extLst>
          </p:cNvPr>
          <p:cNvGrpSpPr>
            <a:grpSpLocks noChangeAspect="1"/>
          </p:cNvGrpSpPr>
          <p:nvPr/>
        </p:nvGrpSpPr>
        <p:grpSpPr>
          <a:xfrm>
            <a:off x="7218228" y="879337"/>
            <a:ext cx="4240577" cy="4801099"/>
            <a:chOff x="6943326" y="950513"/>
            <a:chExt cx="4754880" cy="5383384"/>
          </a:xfrm>
        </p:grpSpPr>
        <p:sp>
          <p:nvSpPr>
            <p:cNvPr id="18" name="Oval 17">
              <a:extLst>
                <a:ext uri="{FF2B5EF4-FFF2-40B4-BE49-F238E27FC236}">
                  <a16:creationId xmlns:a16="http://schemas.microsoft.com/office/drawing/2014/main" id="{096D6E00-8326-4463-8948-810465300EFB}"/>
                </a:ext>
              </a:extLst>
            </p:cNvPr>
            <p:cNvSpPr>
              <a:spLocks noChangeAspect="1"/>
            </p:cNvSpPr>
            <p:nvPr/>
          </p:nvSpPr>
          <p:spPr>
            <a:xfrm>
              <a:off x="9803995" y="4038712"/>
              <a:ext cx="1828800" cy="1828800"/>
            </a:xfrm>
            <a:prstGeom prst="ellipse">
              <a:avLst/>
            </a:prstGeom>
            <a:solidFill>
              <a:schemeClr val="accent1">
                <a:alpha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8B20636E-08C4-4289-B2DC-2D7148775257}"/>
                </a:ext>
              </a:extLst>
            </p:cNvPr>
            <p:cNvSpPr>
              <a:spLocks noChangeAspect="1"/>
            </p:cNvSpPr>
            <p:nvPr/>
          </p:nvSpPr>
          <p:spPr>
            <a:xfrm>
              <a:off x="8411823" y="4505097"/>
              <a:ext cx="1828800" cy="1828800"/>
            </a:xfrm>
            <a:prstGeom prst="ellipse">
              <a:avLst/>
            </a:prstGeom>
            <a:solidFill>
              <a:schemeClr val="accent1">
                <a:alpha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75824AA9-3677-48DF-AB89-8AE612C9295E}"/>
                </a:ext>
              </a:extLst>
            </p:cNvPr>
            <p:cNvSpPr>
              <a:spLocks noChangeAspect="1"/>
            </p:cNvSpPr>
            <p:nvPr/>
          </p:nvSpPr>
          <p:spPr>
            <a:xfrm>
              <a:off x="6949068" y="4159763"/>
              <a:ext cx="1828800" cy="1828800"/>
            </a:xfrm>
            <a:prstGeom prst="ellipse">
              <a:avLst/>
            </a:prstGeom>
            <a:solidFill>
              <a:schemeClr val="accent1">
                <a:alpha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617A076C-4B3A-4DA8-9CC1-7CA1820F4E9A}"/>
                </a:ext>
              </a:extLst>
            </p:cNvPr>
            <p:cNvSpPr>
              <a:spLocks noChangeAspect="1"/>
            </p:cNvSpPr>
            <p:nvPr/>
          </p:nvSpPr>
          <p:spPr>
            <a:xfrm>
              <a:off x="6943326" y="950513"/>
              <a:ext cx="4754880" cy="4659783"/>
            </a:xfrm>
            <a:prstGeom prst="ellipse">
              <a:avLst/>
            </a:prstGeom>
            <a:solidFill>
              <a:schemeClr val="accent1">
                <a:alpha val="8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300" normalizeH="0" baseline="0" noProof="0">
                <a:ln>
                  <a:noFill/>
                </a:ln>
                <a:solidFill>
                  <a:srgbClr val="FE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4AFFE491-7112-4C83-A19A-37D249EACC61}"/>
                </a:ext>
              </a:extLst>
            </p:cNvPr>
            <p:cNvSpPr>
              <a:spLocks noChangeAspect="1"/>
            </p:cNvSpPr>
            <p:nvPr/>
          </p:nvSpPr>
          <p:spPr>
            <a:xfrm>
              <a:off x="7095182" y="4310425"/>
              <a:ext cx="1552861" cy="15071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Augmented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intelligence</a:t>
              </a:r>
            </a:p>
          </p:txBody>
        </p:sp>
        <p:sp>
          <p:nvSpPr>
            <p:cNvPr id="23" name="Oval 22">
              <a:extLst>
                <a:ext uri="{FF2B5EF4-FFF2-40B4-BE49-F238E27FC236}">
                  <a16:creationId xmlns:a16="http://schemas.microsoft.com/office/drawing/2014/main" id="{DFFAFB0B-D685-4260-A830-BEAE7FD8D705}"/>
                </a:ext>
              </a:extLst>
            </p:cNvPr>
            <p:cNvSpPr>
              <a:spLocks noChangeAspect="1"/>
            </p:cNvSpPr>
            <p:nvPr/>
          </p:nvSpPr>
          <p:spPr>
            <a:xfrm>
              <a:off x="8539649" y="4674047"/>
              <a:ext cx="1552861" cy="15071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Designed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use case</a:t>
              </a:r>
            </a:p>
          </p:txBody>
        </p:sp>
        <p:sp>
          <p:nvSpPr>
            <p:cNvPr id="24" name="Oval 23">
              <a:extLst>
                <a:ext uri="{FF2B5EF4-FFF2-40B4-BE49-F238E27FC236}">
                  <a16:creationId xmlns:a16="http://schemas.microsoft.com/office/drawing/2014/main" id="{4D6CB192-F647-4C9C-AE49-0787A301A995}"/>
                </a:ext>
              </a:extLst>
            </p:cNvPr>
            <p:cNvSpPr>
              <a:spLocks noChangeAspect="1"/>
            </p:cNvSpPr>
            <p:nvPr/>
          </p:nvSpPr>
          <p:spPr>
            <a:xfrm>
              <a:off x="9931821" y="4207662"/>
              <a:ext cx="1552861" cy="15071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73152" tIns="2286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High-volume,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high-value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ontserrat Medium" panose="00000600000000000000" pitchFamily="2" charset="0"/>
                </a:rPr>
                <a:t>tasks</a:t>
              </a:r>
            </a:p>
          </p:txBody>
        </p:sp>
        <p:sp>
          <p:nvSpPr>
            <p:cNvPr id="25" name="TextBox 24">
              <a:extLst>
                <a:ext uri="{FF2B5EF4-FFF2-40B4-BE49-F238E27FC236}">
                  <a16:creationId xmlns:a16="http://schemas.microsoft.com/office/drawing/2014/main" id="{B5545B34-C938-48F1-AC71-07DA05785D72}"/>
                </a:ext>
              </a:extLst>
            </p:cNvPr>
            <p:cNvSpPr txBox="1"/>
            <p:nvPr/>
          </p:nvSpPr>
          <p:spPr>
            <a:xfrm>
              <a:off x="7756901" y="2434731"/>
              <a:ext cx="3127731" cy="1769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300" normalizeH="0" baseline="0" noProof="0">
                  <a:ln>
                    <a:noFill/>
                  </a:ln>
                  <a:solidFill>
                    <a:srgbClr val="FFFFFF"/>
                  </a:solidFill>
                  <a:effectLst/>
                  <a:uLnTx/>
                  <a:uFillTx/>
                  <a:latin typeface="Montserrat Medium" panose="00000600000000000000" pitchFamily="2" charset="0"/>
                </a:rPr>
                <a:t>PURPOSE BUILT</a:t>
              </a:r>
            </a:p>
            <a:p>
              <a:pPr marL="0" marR="0" lvl="0" indent="0" algn="ctr" defTabSz="914400" rtl="0" eaLnBrk="1" fontAlgn="auto" latinLnBrk="0" hangingPunct="1">
                <a:lnSpc>
                  <a:spcPct val="100000"/>
                </a:lnSpc>
                <a:spcBef>
                  <a:spcPts val="0"/>
                </a:spcBef>
                <a:buClrTx/>
                <a:buSzTx/>
                <a:buFontTx/>
                <a:buNone/>
                <a:tabLst/>
                <a:defRPr/>
              </a:pPr>
              <a:r>
                <a:rPr kumimoji="0" lang="en-US" sz="2000" b="0" i="0" u="none" strike="noStrike" kern="1200" cap="none" spc="300" normalizeH="0" baseline="0" noProof="0">
                  <a:ln>
                    <a:noFill/>
                  </a:ln>
                  <a:solidFill>
                    <a:srgbClr val="FFFFFF"/>
                  </a:solidFill>
                  <a:effectLst/>
                  <a:uLnTx/>
                  <a:uFillTx/>
                  <a:latin typeface="Montserrat Medium" panose="00000600000000000000" pitchFamily="2" charset="0"/>
                </a:rPr>
                <a:t>AUTOMATION</a:t>
              </a:r>
              <a:endParaRPr kumimoji="0" lang="en-US" sz="2400" b="0" i="0" u="none" strike="noStrike" kern="1200" cap="none" spc="300" normalizeH="0" baseline="0" noProof="0">
                <a:ln>
                  <a:noFill/>
                </a:ln>
                <a:solidFill>
                  <a:srgbClr val="FFFFFF"/>
                </a:solidFill>
                <a:effectLst/>
                <a:uLnTx/>
                <a:uFillTx/>
                <a:latin typeface="Montserrat Medium" panose="00000600000000000000" pitchFamily="2" charset="0"/>
              </a:endParaRPr>
            </a:p>
          </p:txBody>
        </p:sp>
      </p:grpSp>
      <p:sp>
        <p:nvSpPr>
          <p:cNvPr id="27" name="Title 1">
            <a:extLst>
              <a:ext uri="{FF2B5EF4-FFF2-40B4-BE49-F238E27FC236}">
                <a16:creationId xmlns:a16="http://schemas.microsoft.com/office/drawing/2014/main" id="{D5D4DE3D-ADF3-494A-AFDC-17F7F7ABD7F5}"/>
              </a:ext>
            </a:extLst>
          </p:cNvPr>
          <p:cNvSpPr txBox="1">
            <a:spLocks/>
          </p:cNvSpPr>
          <p:nvPr/>
        </p:nvSpPr>
        <p:spPr>
          <a:xfrm>
            <a:off x="493794" y="437013"/>
            <a:ext cx="11135802" cy="737835"/>
          </a:xfrm>
          <a:prstGeom prst="rect">
            <a:avLst/>
          </a:prstGeom>
        </p:spPr>
        <p:txBody>
          <a:bodyPr vert="horz" lIns="91440" tIns="45720" rIns="91440" bIns="45720" rtlCol="0" anchor="t">
            <a:noAutofit/>
          </a:bodyPr>
          <a:lstStyle>
            <a:lvl1pPr algn="l" defTabSz="914400" rtl="0" eaLnBrk="1" latinLnBrk="0" hangingPunct="1">
              <a:lnSpc>
                <a:spcPts val="3720"/>
              </a:lnSpc>
              <a:spcBef>
                <a:spcPct val="0"/>
              </a:spcBef>
              <a:buNone/>
              <a:defRPr sz="3600" b="1" kern="1200">
                <a:solidFill>
                  <a:srgbClr val="4650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720"/>
              </a:lnSpc>
              <a:spcBef>
                <a:spcPct val="0"/>
              </a:spcBef>
              <a:spcAft>
                <a:spcPts val="0"/>
              </a:spcAft>
              <a:buClrTx/>
              <a:buSzTx/>
              <a:buFontTx/>
              <a:buNone/>
              <a:tabLst/>
              <a:defRPr/>
            </a:pPr>
            <a:r>
              <a:rPr lang="en-US">
                <a:solidFill>
                  <a:schemeClr val="tx1"/>
                </a:solidFill>
                <a:latin typeface="Montserrat"/>
                <a:cs typeface="+mj-cs"/>
              </a:rPr>
              <a:t>Not all automation is the same</a:t>
            </a:r>
          </a:p>
        </p:txBody>
      </p:sp>
    </p:spTree>
    <p:extLst>
      <p:ext uri="{BB962C8B-B14F-4D97-AF65-F5344CB8AC3E}">
        <p14:creationId xmlns:p14="http://schemas.microsoft.com/office/powerpoint/2010/main" val="304194277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F5851A13-9029-4730-9C84-452B168AFAD3}"/>
              </a:ext>
            </a:extLst>
          </p:cNvPr>
          <p:cNvSpPr/>
          <p:nvPr/>
        </p:nvSpPr>
        <p:spPr>
          <a:xfrm rot="17630769">
            <a:off x="8553912" y="4296074"/>
            <a:ext cx="784921" cy="86799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7" name="Freeform 9">
            <a:extLst>
              <a:ext uri="{FF2B5EF4-FFF2-40B4-BE49-F238E27FC236}">
                <a16:creationId xmlns:a16="http://schemas.microsoft.com/office/drawing/2014/main" id="{B68E9805-9F1B-4284-AD45-B3AB9E50E6C6}"/>
              </a:ext>
            </a:extLst>
          </p:cNvPr>
          <p:cNvSpPr/>
          <p:nvPr/>
        </p:nvSpPr>
        <p:spPr>
          <a:xfrm rot="9688023">
            <a:off x="9951685" y="3846536"/>
            <a:ext cx="999233" cy="1104984"/>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Freeform 9">
            <a:extLst>
              <a:ext uri="{FF2B5EF4-FFF2-40B4-BE49-F238E27FC236}">
                <a16:creationId xmlns:a16="http://schemas.microsoft.com/office/drawing/2014/main" id="{F80D3345-6BB4-4D0E-A421-CB8F339F32EE}"/>
              </a:ext>
            </a:extLst>
          </p:cNvPr>
          <p:cNvSpPr/>
          <p:nvPr/>
        </p:nvSpPr>
        <p:spPr>
          <a:xfrm rot="5160548">
            <a:off x="10197325" y="1667997"/>
            <a:ext cx="784921" cy="86799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8" name="Freeform 9">
            <a:extLst>
              <a:ext uri="{FF2B5EF4-FFF2-40B4-BE49-F238E27FC236}">
                <a16:creationId xmlns:a16="http://schemas.microsoft.com/office/drawing/2014/main" id="{C07DFB72-C519-489E-9A74-646FE5CC9CB4}"/>
              </a:ext>
            </a:extLst>
          </p:cNvPr>
          <p:cNvSpPr/>
          <p:nvPr/>
        </p:nvSpPr>
        <p:spPr>
          <a:xfrm rot="1619302">
            <a:off x="8622943" y="1243729"/>
            <a:ext cx="999233" cy="1104984"/>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6" name="Freeform 9">
            <a:extLst>
              <a:ext uri="{FF2B5EF4-FFF2-40B4-BE49-F238E27FC236}">
                <a16:creationId xmlns:a16="http://schemas.microsoft.com/office/drawing/2014/main" id="{427E8B6D-D809-490E-BDC8-6C9DAD5AE308}"/>
              </a:ext>
            </a:extLst>
          </p:cNvPr>
          <p:cNvSpPr/>
          <p:nvPr/>
        </p:nvSpPr>
        <p:spPr>
          <a:xfrm rot="8710659">
            <a:off x="5934150" y="4025805"/>
            <a:ext cx="999233" cy="1104984"/>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Freeform 9">
            <a:extLst>
              <a:ext uri="{FF2B5EF4-FFF2-40B4-BE49-F238E27FC236}">
                <a16:creationId xmlns:a16="http://schemas.microsoft.com/office/drawing/2014/main" id="{B2E5226C-2B62-408D-9E12-4E336DEAD13D}"/>
              </a:ext>
            </a:extLst>
          </p:cNvPr>
          <p:cNvSpPr/>
          <p:nvPr/>
        </p:nvSpPr>
        <p:spPr>
          <a:xfrm rot="5160548">
            <a:off x="6490235" y="1544532"/>
            <a:ext cx="784921" cy="86799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8" name="Freeform 9">
            <a:extLst>
              <a:ext uri="{FF2B5EF4-FFF2-40B4-BE49-F238E27FC236}">
                <a16:creationId xmlns:a16="http://schemas.microsoft.com/office/drawing/2014/main" id="{4016107C-7934-4B3A-83CF-F3FD5117E98A}"/>
              </a:ext>
            </a:extLst>
          </p:cNvPr>
          <p:cNvSpPr/>
          <p:nvPr/>
        </p:nvSpPr>
        <p:spPr>
          <a:xfrm rot="20285405">
            <a:off x="4316259" y="1531887"/>
            <a:ext cx="784921" cy="86799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D3677677-00F0-453A-B0ED-DE23C52F4E71}"/>
              </a:ext>
            </a:extLst>
          </p:cNvPr>
          <p:cNvGrpSpPr/>
          <p:nvPr/>
        </p:nvGrpSpPr>
        <p:grpSpPr>
          <a:xfrm>
            <a:off x="389875" y="1700277"/>
            <a:ext cx="999233" cy="1367492"/>
            <a:chOff x="389875" y="1700277"/>
            <a:chExt cx="999233" cy="1367492"/>
          </a:xfrm>
        </p:grpSpPr>
        <p:sp>
          <p:nvSpPr>
            <p:cNvPr id="27" name="Freeform 9">
              <a:extLst>
                <a:ext uri="{FF2B5EF4-FFF2-40B4-BE49-F238E27FC236}">
                  <a16:creationId xmlns:a16="http://schemas.microsoft.com/office/drawing/2014/main" id="{69E23179-5B98-480C-95EA-E343E9C8B208}"/>
                </a:ext>
              </a:extLst>
            </p:cNvPr>
            <p:cNvSpPr/>
            <p:nvPr/>
          </p:nvSpPr>
          <p:spPr>
            <a:xfrm rot="1619302">
              <a:off x="389875" y="1962785"/>
              <a:ext cx="999233" cy="1104984"/>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2EF4A3A5-7138-45C9-9E4B-4BA87BF38CD9}"/>
                </a:ext>
              </a:extLst>
            </p:cNvPr>
            <p:cNvSpPr/>
            <p:nvPr/>
          </p:nvSpPr>
          <p:spPr>
            <a:xfrm>
              <a:off x="581351" y="1700277"/>
              <a:ext cx="154616" cy="154616"/>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grpSp>
      <p:grpSp>
        <p:nvGrpSpPr>
          <p:cNvPr id="43" name="Group 42">
            <a:extLst>
              <a:ext uri="{FF2B5EF4-FFF2-40B4-BE49-F238E27FC236}">
                <a16:creationId xmlns:a16="http://schemas.microsoft.com/office/drawing/2014/main" id="{520AE0BD-B1ED-4DFC-9CE3-2A8C36DFAE53}"/>
              </a:ext>
            </a:extLst>
          </p:cNvPr>
          <p:cNvGrpSpPr/>
          <p:nvPr/>
        </p:nvGrpSpPr>
        <p:grpSpPr>
          <a:xfrm>
            <a:off x="371137" y="4159295"/>
            <a:ext cx="885750" cy="917694"/>
            <a:chOff x="371137" y="4159295"/>
            <a:chExt cx="885750" cy="917694"/>
          </a:xfrm>
        </p:grpSpPr>
        <p:sp>
          <p:nvSpPr>
            <p:cNvPr id="21" name="Freeform 9">
              <a:extLst>
                <a:ext uri="{FF2B5EF4-FFF2-40B4-BE49-F238E27FC236}">
                  <a16:creationId xmlns:a16="http://schemas.microsoft.com/office/drawing/2014/main" id="{17EC59E8-865C-4151-9EBE-BE17B26A1303}"/>
                </a:ext>
              </a:extLst>
            </p:cNvPr>
            <p:cNvSpPr/>
            <p:nvPr/>
          </p:nvSpPr>
          <p:spPr>
            <a:xfrm rot="15867303">
              <a:off x="430431" y="4117760"/>
              <a:ext cx="784921" cy="86799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FD43B18C-32A4-4BCB-804D-4CD3FB582FA0}"/>
                </a:ext>
              </a:extLst>
            </p:cNvPr>
            <p:cNvSpPr/>
            <p:nvPr/>
          </p:nvSpPr>
          <p:spPr>
            <a:xfrm rot="14248001">
              <a:off x="371136" y="4955535"/>
              <a:ext cx="121455" cy="121454"/>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grpSp>
      <p:grpSp>
        <p:nvGrpSpPr>
          <p:cNvPr id="44" name="Group 43">
            <a:extLst>
              <a:ext uri="{FF2B5EF4-FFF2-40B4-BE49-F238E27FC236}">
                <a16:creationId xmlns:a16="http://schemas.microsoft.com/office/drawing/2014/main" id="{A3D9940C-9D09-4FDA-9F96-AD44A51A272F}"/>
              </a:ext>
            </a:extLst>
          </p:cNvPr>
          <p:cNvGrpSpPr/>
          <p:nvPr/>
        </p:nvGrpSpPr>
        <p:grpSpPr>
          <a:xfrm>
            <a:off x="2375584" y="4160210"/>
            <a:ext cx="1053032" cy="867991"/>
            <a:chOff x="2375584" y="4160210"/>
            <a:chExt cx="1053032" cy="867991"/>
          </a:xfrm>
        </p:grpSpPr>
        <p:sp>
          <p:nvSpPr>
            <p:cNvPr id="24" name="Freeform 9">
              <a:extLst>
                <a:ext uri="{FF2B5EF4-FFF2-40B4-BE49-F238E27FC236}">
                  <a16:creationId xmlns:a16="http://schemas.microsoft.com/office/drawing/2014/main" id="{4ED61C58-6A62-4FDA-A4F7-1EB68DD7BB95}"/>
                </a:ext>
              </a:extLst>
            </p:cNvPr>
            <p:cNvSpPr/>
            <p:nvPr/>
          </p:nvSpPr>
          <p:spPr>
            <a:xfrm rot="8596815">
              <a:off x="2375584" y="4160210"/>
              <a:ext cx="784921" cy="86799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59E5BFF7-A463-4AA4-A134-EE0C21474D8A}"/>
                </a:ext>
              </a:extLst>
            </p:cNvPr>
            <p:cNvSpPr/>
            <p:nvPr/>
          </p:nvSpPr>
          <p:spPr>
            <a:xfrm rot="6977513">
              <a:off x="3307161" y="4627587"/>
              <a:ext cx="121455" cy="121454"/>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grpSp>
      <p:sp>
        <p:nvSpPr>
          <p:cNvPr id="2" name="Oval 1">
            <a:extLst>
              <a:ext uri="{FF2B5EF4-FFF2-40B4-BE49-F238E27FC236}">
                <a16:creationId xmlns:a16="http://schemas.microsoft.com/office/drawing/2014/main" id="{2DEED81D-8BA7-4D76-82C5-8C5B039D3756}"/>
              </a:ext>
            </a:extLst>
          </p:cNvPr>
          <p:cNvSpPr/>
          <p:nvPr/>
        </p:nvSpPr>
        <p:spPr>
          <a:xfrm>
            <a:off x="615075" y="1909308"/>
            <a:ext cx="2870150" cy="287015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3" name="Title 1">
            <a:extLst>
              <a:ext uri="{FF2B5EF4-FFF2-40B4-BE49-F238E27FC236}">
                <a16:creationId xmlns:a16="http://schemas.microsoft.com/office/drawing/2014/main" id="{EF0A636A-8EED-4291-A7FC-29D2AB797E71}"/>
              </a:ext>
            </a:extLst>
          </p:cNvPr>
          <p:cNvSpPr txBox="1">
            <a:spLocks/>
          </p:cNvSpPr>
          <p:nvPr/>
        </p:nvSpPr>
        <p:spPr>
          <a:xfrm>
            <a:off x="615074" y="408148"/>
            <a:ext cx="10136260" cy="90499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solidFill>
                  <a:schemeClr val="tx2"/>
                </a:solidFill>
                <a:latin typeface="Montserrat"/>
              </a:rPr>
              <a:t>Factors for success</a:t>
            </a:r>
          </a:p>
        </p:txBody>
      </p:sp>
      <p:sp>
        <p:nvSpPr>
          <p:cNvPr id="4" name="Pentagon 23">
            <a:extLst>
              <a:ext uri="{FF2B5EF4-FFF2-40B4-BE49-F238E27FC236}">
                <a16:creationId xmlns:a16="http://schemas.microsoft.com/office/drawing/2014/main" id="{F5F75A5E-D427-47C4-9638-A22EDD05D6E4}"/>
              </a:ext>
            </a:extLst>
          </p:cNvPr>
          <p:cNvSpPr/>
          <p:nvPr/>
        </p:nvSpPr>
        <p:spPr>
          <a:xfrm>
            <a:off x="-527" y="5312565"/>
            <a:ext cx="11118155" cy="737726"/>
          </a:xfrm>
          <a:prstGeom prst="homePlat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91391" tIns="45695" rIns="91391" bIns="45695" rtlCol="0" anchor="ctr"/>
          <a:lstStyle/>
          <a:p>
            <a:pPr algn="ctr"/>
            <a:endParaRPr lang="en-US" sz="1400">
              <a:solidFill>
                <a:prstClr val="white"/>
              </a:solidFill>
              <a:latin typeface="Montserrat" pitchFamily="2" charset="77"/>
              <a:cs typeface="Arial" panose="020B0604020202020204" pitchFamily="34" charset="0"/>
            </a:endParaRPr>
          </a:p>
          <a:p>
            <a:pPr algn="ctr"/>
            <a:endParaRPr lang="en-US" sz="2000" b="1">
              <a:solidFill>
                <a:prstClr val="white"/>
              </a:solidFill>
              <a:latin typeface="Montserrat" pitchFamily="2" charset="77"/>
              <a:cs typeface="Arial" panose="020B0604020202020204" pitchFamily="34" charset="0"/>
            </a:endParaRPr>
          </a:p>
        </p:txBody>
      </p:sp>
      <p:sp>
        <p:nvSpPr>
          <p:cNvPr id="5" name="Oval 4">
            <a:extLst>
              <a:ext uri="{FF2B5EF4-FFF2-40B4-BE49-F238E27FC236}">
                <a16:creationId xmlns:a16="http://schemas.microsoft.com/office/drawing/2014/main" id="{FCD0EB9D-33E5-4CFF-B045-EF941E076078}"/>
              </a:ext>
            </a:extLst>
          </p:cNvPr>
          <p:cNvSpPr/>
          <p:nvPr/>
        </p:nvSpPr>
        <p:spPr>
          <a:xfrm>
            <a:off x="4376226" y="1909308"/>
            <a:ext cx="2870150" cy="287015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6" name="Oval 5">
            <a:extLst>
              <a:ext uri="{FF2B5EF4-FFF2-40B4-BE49-F238E27FC236}">
                <a16:creationId xmlns:a16="http://schemas.microsoft.com/office/drawing/2014/main" id="{94972975-1C3F-489C-A29F-5E399F0EF1F9}"/>
              </a:ext>
            </a:extLst>
          </p:cNvPr>
          <p:cNvSpPr/>
          <p:nvPr/>
        </p:nvSpPr>
        <p:spPr>
          <a:xfrm>
            <a:off x="8137377" y="1909308"/>
            <a:ext cx="2870150" cy="287015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10" name="Oval 9">
            <a:extLst>
              <a:ext uri="{FF2B5EF4-FFF2-40B4-BE49-F238E27FC236}">
                <a16:creationId xmlns:a16="http://schemas.microsoft.com/office/drawing/2014/main" id="{7D5A408B-733C-41E4-8A6C-52CB1E36577B}"/>
              </a:ext>
            </a:extLst>
          </p:cNvPr>
          <p:cNvSpPr/>
          <p:nvPr/>
        </p:nvSpPr>
        <p:spPr>
          <a:xfrm rot="3541246">
            <a:off x="10932540" y="1587535"/>
            <a:ext cx="121455" cy="12145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6C2F4A9-C635-4E5A-8502-89A3019C3D9B}"/>
              </a:ext>
            </a:extLst>
          </p:cNvPr>
          <p:cNvSpPr/>
          <p:nvPr/>
        </p:nvSpPr>
        <p:spPr>
          <a:xfrm rot="3541246">
            <a:off x="7225450" y="1464070"/>
            <a:ext cx="121455" cy="121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CBA080EC-F8A6-4EDF-94DD-4C691B202414}"/>
              </a:ext>
            </a:extLst>
          </p:cNvPr>
          <p:cNvSpPr/>
          <p:nvPr/>
        </p:nvSpPr>
        <p:spPr>
          <a:xfrm rot="16011467">
            <a:off x="8316981" y="4882157"/>
            <a:ext cx="121455" cy="12145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86248DE7-1B8B-45B7-BB76-B59DE7E9035F}"/>
              </a:ext>
            </a:extLst>
          </p:cNvPr>
          <p:cNvSpPr/>
          <p:nvPr/>
        </p:nvSpPr>
        <p:spPr>
          <a:xfrm rot="18666103">
            <a:off x="4092130" y="1660846"/>
            <a:ext cx="121455" cy="121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3B581101-7D85-44CD-8D16-7CA5AE2D45FF}"/>
              </a:ext>
            </a:extLst>
          </p:cNvPr>
          <p:cNvSpPr/>
          <p:nvPr/>
        </p:nvSpPr>
        <p:spPr>
          <a:xfrm>
            <a:off x="770841" y="2937217"/>
            <a:ext cx="2558615" cy="1169551"/>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Data + model democratization has made building technology incorporating </a:t>
            </a:r>
            <a:r>
              <a:rPr lang="en-US" sz="1400" b="1">
                <a:solidFill>
                  <a:srgbClr val="FDAF15"/>
                </a:solidFill>
                <a:latin typeface="Montserrat" pitchFamily="2" charset="77"/>
              </a:rPr>
              <a:t>AI much </a:t>
            </a:r>
            <a:br>
              <a:rPr lang="en-US" sz="1400" b="1">
                <a:solidFill>
                  <a:srgbClr val="FDAF15"/>
                </a:solidFill>
                <a:latin typeface="Montserrat" pitchFamily="2" charset="77"/>
              </a:rPr>
            </a:br>
            <a:r>
              <a:rPr lang="en-US" sz="1400" b="1">
                <a:solidFill>
                  <a:srgbClr val="FDAF15"/>
                </a:solidFill>
                <a:latin typeface="Montserrat" pitchFamily="2" charset="77"/>
              </a:rPr>
              <a:t>more accessible</a:t>
            </a:r>
          </a:p>
        </p:txBody>
      </p:sp>
      <p:sp>
        <p:nvSpPr>
          <p:cNvPr id="30" name="TextBox 29">
            <a:extLst>
              <a:ext uri="{FF2B5EF4-FFF2-40B4-BE49-F238E27FC236}">
                <a16:creationId xmlns:a16="http://schemas.microsoft.com/office/drawing/2014/main" id="{EE1C242B-6DC0-44A1-B3F3-6570DC97A346}"/>
              </a:ext>
            </a:extLst>
          </p:cNvPr>
          <p:cNvSpPr txBox="1"/>
          <p:nvPr/>
        </p:nvSpPr>
        <p:spPr>
          <a:xfrm>
            <a:off x="818980" y="2471616"/>
            <a:ext cx="2462338" cy="461665"/>
          </a:xfrm>
          <a:prstGeom prst="rect">
            <a:avLst/>
          </a:prstGeom>
          <a:noFill/>
        </p:spPr>
        <p:txBody>
          <a:bodyPr wrap="square" lIns="9144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DAF15"/>
                </a:solidFill>
                <a:effectLst/>
                <a:uLnTx/>
                <a:uFillTx/>
                <a:latin typeface="Montserrat" pitchFamily="2" charset="77"/>
              </a:rPr>
              <a:t>Technology</a:t>
            </a:r>
          </a:p>
        </p:txBody>
      </p:sp>
      <p:sp>
        <p:nvSpPr>
          <p:cNvPr id="31" name="Rectangle 30">
            <a:extLst>
              <a:ext uri="{FF2B5EF4-FFF2-40B4-BE49-F238E27FC236}">
                <a16:creationId xmlns:a16="http://schemas.microsoft.com/office/drawing/2014/main" id="{BCCB5382-7EA0-4323-A523-1D9A6C0EC13B}"/>
              </a:ext>
            </a:extLst>
          </p:cNvPr>
          <p:cNvSpPr/>
          <p:nvPr/>
        </p:nvSpPr>
        <p:spPr>
          <a:xfrm>
            <a:off x="4531992" y="2937217"/>
            <a:ext cx="2558615" cy="1169551"/>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Performance of ML + Deep Learning models are proportional to the size of the </a:t>
            </a:r>
            <a:r>
              <a:rPr lang="en-US" sz="1400" b="1">
                <a:solidFill>
                  <a:schemeClr val="accent1"/>
                </a:solidFill>
                <a:latin typeface="Montserrat" pitchFamily="2" charset="77"/>
              </a:rPr>
              <a:t>data set used to train the model</a:t>
            </a:r>
          </a:p>
        </p:txBody>
      </p:sp>
      <p:sp>
        <p:nvSpPr>
          <p:cNvPr id="32" name="TextBox 31">
            <a:extLst>
              <a:ext uri="{FF2B5EF4-FFF2-40B4-BE49-F238E27FC236}">
                <a16:creationId xmlns:a16="http://schemas.microsoft.com/office/drawing/2014/main" id="{0A3AC10F-4772-4395-B27B-E07890448686}"/>
              </a:ext>
            </a:extLst>
          </p:cNvPr>
          <p:cNvSpPr txBox="1"/>
          <p:nvPr/>
        </p:nvSpPr>
        <p:spPr>
          <a:xfrm>
            <a:off x="4580131" y="2471616"/>
            <a:ext cx="2462338" cy="461665"/>
          </a:xfrm>
          <a:prstGeom prst="rect">
            <a:avLst/>
          </a:prstGeom>
          <a:noFill/>
        </p:spPr>
        <p:txBody>
          <a:bodyPr wrap="square" lIns="91440" rIns="0" rtlCol="0">
            <a:spAutoFit/>
          </a:bodyPr>
          <a:lstStyle/>
          <a:p>
            <a:pPr lvl="0" algn="ctr" defTabSz="914400">
              <a:defRPr/>
            </a:pPr>
            <a:r>
              <a:rPr lang="en-US" sz="2400" b="1">
                <a:solidFill>
                  <a:srgbClr val="FF6900"/>
                </a:solidFill>
                <a:latin typeface="Montserrat" pitchFamily="2" charset="77"/>
              </a:rPr>
              <a:t>Data quantity</a:t>
            </a:r>
          </a:p>
        </p:txBody>
      </p:sp>
      <p:sp>
        <p:nvSpPr>
          <p:cNvPr id="33" name="Rectangle 32">
            <a:extLst>
              <a:ext uri="{FF2B5EF4-FFF2-40B4-BE49-F238E27FC236}">
                <a16:creationId xmlns:a16="http://schemas.microsoft.com/office/drawing/2014/main" id="{7F4CE8F2-33C9-4F1C-B202-8FBBF921D46D}"/>
              </a:ext>
            </a:extLst>
          </p:cNvPr>
          <p:cNvSpPr/>
          <p:nvPr/>
        </p:nvSpPr>
        <p:spPr>
          <a:xfrm>
            <a:off x="8341282" y="2937217"/>
            <a:ext cx="2510477" cy="1384995"/>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Models cannot be trained </a:t>
            </a:r>
            <a:br>
              <a:rPr lang="en-US" sz="1400">
                <a:solidFill>
                  <a:srgbClr val="657585"/>
                </a:solidFill>
                <a:latin typeface="Montserrat" pitchFamily="2" charset="77"/>
              </a:rPr>
            </a:br>
            <a:r>
              <a:rPr lang="en-US" sz="1400">
                <a:solidFill>
                  <a:srgbClr val="657585"/>
                </a:solidFill>
                <a:latin typeface="Montserrat" pitchFamily="2" charset="77"/>
              </a:rPr>
              <a:t>on data alone…</a:t>
            </a:r>
            <a:r>
              <a:rPr lang="en-US" sz="1400" b="1">
                <a:solidFill>
                  <a:schemeClr val="accent6"/>
                </a:solidFill>
                <a:latin typeface="Montserrat" pitchFamily="2" charset="77"/>
              </a:rPr>
              <a:t>accurate</a:t>
            </a:r>
            <a:r>
              <a:rPr lang="en-US" sz="1400">
                <a:solidFill>
                  <a:schemeClr val="accent6"/>
                </a:solidFill>
                <a:latin typeface="Montserrat" pitchFamily="2" charset="77"/>
              </a:rPr>
              <a:t> </a:t>
            </a:r>
            <a:r>
              <a:rPr lang="en-US" sz="1400">
                <a:solidFill>
                  <a:srgbClr val="657585"/>
                </a:solidFill>
                <a:latin typeface="Montserrat" pitchFamily="2" charset="77"/>
              </a:rPr>
              <a:t>interpretation of process variations requires </a:t>
            </a:r>
            <a:br>
              <a:rPr lang="en-US" sz="1400">
                <a:solidFill>
                  <a:srgbClr val="657585"/>
                </a:solidFill>
                <a:latin typeface="Montserrat" pitchFamily="2" charset="77"/>
              </a:rPr>
            </a:br>
            <a:r>
              <a:rPr lang="en-US" sz="1400" b="1">
                <a:solidFill>
                  <a:schemeClr val="accent6"/>
                </a:solidFill>
                <a:latin typeface="Montserrat" pitchFamily="2" charset="77"/>
              </a:rPr>
              <a:t>deep subject matter </a:t>
            </a:r>
            <a:br>
              <a:rPr lang="en-US" sz="1400" b="1">
                <a:solidFill>
                  <a:schemeClr val="accent6"/>
                </a:solidFill>
                <a:latin typeface="Montserrat" pitchFamily="2" charset="77"/>
              </a:rPr>
            </a:br>
            <a:r>
              <a:rPr lang="en-US" sz="1400" b="1">
                <a:solidFill>
                  <a:schemeClr val="accent6"/>
                </a:solidFill>
                <a:latin typeface="Montserrat" pitchFamily="2" charset="77"/>
              </a:rPr>
              <a:t>expertise</a:t>
            </a:r>
          </a:p>
        </p:txBody>
      </p:sp>
      <p:sp>
        <p:nvSpPr>
          <p:cNvPr id="34" name="TextBox 33">
            <a:extLst>
              <a:ext uri="{FF2B5EF4-FFF2-40B4-BE49-F238E27FC236}">
                <a16:creationId xmlns:a16="http://schemas.microsoft.com/office/drawing/2014/main" id="{D86C6790-B663-4C6D-9BB0-840F257245CE}"/>
              </a:ext>
            </a:extLst>
          </p:cNvPr>
          <p:cNvSpPr txBox="1"/>
          <p:nvPr/>
        </p:nvSpPr>
        <p:spPr>
          <a:xfrm>
            <a:off x="8341282" y="2471616"/>
            <a:ext cx="2462338" cy="461665"/>
          </a:xfrm>
          <a:prstGeom prst="rect">
            <a:avLst/>
          </a:prstGeom>
          <a:noFill/>
        </p:spPr>
        <p:txBody>
          <a:bodyPr wrap="square" lIns="91440" rIns="0" rtlCol="0">
            <a:spAutoFit/>
          </a:bodyPr>
          <a:lstStyle/>
          <a:p>
            <a:pPr lvl="0" algn="ctr" defTabSz="914400">
              <a:defRPr/>
            </a:pPr>
            <a:r>
              <a:rPr lang="en-US" sz="2400" b="1">
                <a:solidFill>
                  <a:srgbClr val="D44C3F"/>
                </a:solidFill>
                <a:latin typeface="Montserrat" pitchFamily="2" charset="77"/>
              </a:rPr>
              <a:t>Knowledge</a:t>
            </a:r>
          </a:p>
        </p:txBody>
      </p:sp>
      <p:sp>
        <p:nvSpPr>
          <p:cNvPr id="35" name="Oval 34">
            <a:extLst>
              <a:ext uri="{FF2B5EF4-FFF2-40B4-BE49-F238E27FC236}">
                <a16:creationId xmlns:a16="http://schemas.microsoft.com/office/drawing/2014/main" id="{5396E1D7-29F2-4DC9-8423-CF025DAFEB67}"/>
              </a:ext>
            </a:extLst>
          </p:cNvPr>
          <p:cNvSpPr/>
          <p:nvPr/>
        </p:nvSpPr>
        <p:spPr>
          <a:xfrm rot="8068721">
            <a:off x="11039544" y="4692348"/>
            <a:ext cx="154616" cy="1546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8B26E378-7F87-4EAD-BC77-7A235D379171}"/>
              </a:ext>
            </a:extLst>
          </p:cNvPr>
          <p:cNvSpPr/>
          <p:nvPr/>
        </p:nvSpPr>
        <p:spPr>
          <a:xfrm rot="7091357">
            <a:off x="7101780" y="4652362"/>
            <a:ext cx="154616" cy="1546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24C10279-3C8B-4313-BCF8-14831A849A5D}"/>
              </a:ext>
            </a:extLst>
          </p:cNvPr>
          <p:cNvSpPr/>
          <p:nvPr/>
        </p:nvSpPr>
        <p:spPr>
          <a:xfrm>
            <a:off x="8814419" y="981221"/>
            <a:ext cx="154616" cy="1546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564B03CC-5154-4CD5-AC1F-33E223C83D36}"/>
              </a:ext>
            </a:extLst>
          </p:cNvPr>
          <p:cNvSpPr/>
          <p:nvPr/>
        </p:nvSpPr>
        <p:spPr>
          <a:xfrm>
            <a:off x="395341" y="5519845"/>
            <a:ext cx="9920229" cy="323165"/>
          </a:xfrm>
          <a:prstGeom prst="rect">
            <a:avLst/>
          </a:prstGeom>
        </p:spPr>
        <p:txBody>
          <a:bodyPr wrap="square">
            <a:spAutoFit/>
          </a:bodyPr>
          <a:lstStyle/>
          <a:p>
            <a:pPr algn="ctr"/>
            <a:r>
              <a:rPr lang="en-US" sz="1500">
                <a:solidFill>
                  <a:prstClr val="white"/>
                </a:solidFill>
                <a:latin typeface="Montserrat" pitchFamily="2" charset="77"/>
                <a:cs typeface="Arial" panose="020B0604020202020204" pitchFamily="34" charset="0"/>
              </a:rPr>
              <a:t>Underlying all of these elements is the critical need to ensure strong </a:t>
            </a:r>
            <a:r>
              <a:rPr lang="en-US" sz="1500" b="1">
                <a:solidFill>
                  <a:prstClr val="white"/>
                </a:solidFill>
                <a:latin typeface="Montserrat" pitchFamily="2" charset="77"/>
                <a:cs typeface="Arial" panose="020B0604020202020204" pitchFamily="34" charset="0"/>
              </a:rPr>
              <a:t>process &amp; people </a:t>
            </a:r>
            <a:r>
              <a:rPr lang="en-US" sz="1500">
                <a:solidFill>
                  <a:prstClr val="white"/>
                </a:solidFill>
                <a:latin typeface="Montserrat" pitchFamily="2" charset="77"/>
                <a:cs typeface="Arial" panose="020B0604020202020204" pitchFamily="34" charset="0"/>
              </a:rPr>
              <a:t>engagement</a:t>
            </a:r>
          </a:p>
        </p:txBody>
      </p:sp>
      <p:sp>
        <p:nvSpPr>
          <p:cNvPr id="40" name="TextBox 39">
            <a:extLst>
              <a:ext uri="{FF2B5EF4-FFF2-40B4-BE49-F238E27FC236}">
                <a16:creationId xmlns:a16="http://schemas.microsoft.com/office/drawing/2014/main" id="{6878848B-D1AA-43EE-A93E-F34BBEBA1D46}"/>
              </a:ext>
            </a:extLst>
          </p:cNvPr>
          <p:cNvSpPr txBox="1"/>
          <p:nvPr/>
        </p:nvSpPr>
        <p:spPr>
          <a:xfrm>
            <a:off x="3401749" y="3021217"/>
            <a:ext cx="931612" cy="646331"/>
          </a:xfrm>
          <a:prstGeom prst="rect">
            <a:avLst/>
          </a:prstGeom>
          <a:noFill/>
        </p:spPr>
        <p:txBody>
          <a:bodyPr wrap="square" lIns="9144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57585"/>
                </a:solidFill>
                <a:effectLst/>
                <a:uLnTx/>
                <a:uFillTx/>
                <a:latin typeface="Montserrat" pitchFamily="2" charset="77"/>
              </a:rPr>
              <a:t>+</a:t>
            </a:r>
          </a:p>
        </p:txBody>
      </p:sp>
      <p:sp>
        <p:nvSpPr>
          <p:cNvPr id="41" name="TextBox 40">
            <a:extLst>
              <a:ext uri="{FF2B5EF4-FFF2-40B4-BE49-F238E27FC236}">
                <a16:creationId xmlns:a16="http://schemas.microsoft.com/office/drawing/2014/main" id="{C033D027-7844-4059-BE9A-73E09A010BE0}"/>
              </a:ext>
            </a:extLst>
          </p:cNvPr>
          <p:cNvSpPr txBox="1"/>
          <p:nvPr/>
        </p:nvSpPr>
        <p:spPr>
          <a:xfrm>
            <a:off x="7144693" y="3021217"/>
            <a:ext cx="931612" cy="646331"/>
          </a:xfrm>
          <a:prstGeom prst="rect">
            <a:avLst/>
          </a:prstGeom>
          <a:noFill/>
        </p:spPr>
        <p:txBody>
          <a:bodyPr wrap="square" lIns="9144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57585"/>
                </a:solidFill>
                <a:effectLst/>
                <a:uLnTx/>
                <a:uFillTx/>
                <a:latin typeface="Montserrat" pitchFamily="2" charset="77"/>
              </a:rPr>
              <a:t>+</a:t>
            </a:r>
          </a:p>
        </p:txBody>
      </p:sp>
    </p:spTree>
    <p:extLst>
      <p:ext uri="{BB962C8B-B14F-4D97-AF65-F5344CB8AC3E}">
        <p14:creationId xmlns:p14="http://schemas.microsoft.com/office/powerpoint/2010/main" val="3516756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a:extLst>
              <a:ext uri="{FF2B5EF4-FFF2-40B4-BE49-F238E27FC236}">
                <a16:creationId xmlns:a16="http://schemas.microsoft.com/office/drawing/2014/main" id="{4BED0E6F-52D4-4422-AE1A-0C7A52169B4D}"/>
              </a:ext>
            </a:extLst>
          </p:cNvPr>
          <p:cNvSpPr/>
          <p:nvPr/>
        </p:nvSpPr>
        <p:spPr>
          <a:xfrm rot="15290398">
            <a:off x="4047065" y="3753763"/>
            <a:ext cx="1590042" cy="1758319"/>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7" name="Freeform 9">
            <a:extLst>
              <a:ext uri="{FF2B5EF4-FFF2-40B4-BE49-F238E27FC236}">
                <a16:creationId xmlns:a16="http://schemas.microsoft.com/office/drawing/2014/main" id="{92FE81AF-87E4-4388-AC72-72838AF89988}"/>
              </a:ext>
            </a:extLst>
          </p:cNvPr>
          <p:cNvSpPr/>
          <p:nvPr/>
        </p:nvSpPr>
        <p:spPr>
          <a:xfrm rot="17728740">
            <a:off x="8967090" y="1303338"/>
            <a:ext cx="1128771" cy="124823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6" name="Freeform 9">
            <a:extLst>
              <a:ext uri="{FF2B5EF4-FFF2-40B4-BE49-F238E27FC236}">
                <a16:creationId xmlns:a16="http://schemas.microsoft.com/office/drawing/2014/main" id="{D631C53E-8B55-4CF9-A781-51138F485020}"/>
              </a:ext>
            </a:extLst>
          </p:cNvPr>
          <p:cNvSpPr/>
          <p:nvPr/>
        </p:nvSpPr>
        <p:spPr>
          <a:xfrm rot="12793466">
            <a:off x="6651195" y="4748833"/>
            <a:ext cx="1128771" cy="124823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EB0A35EB-2AC5-48AE-ACF7-334B343A60A9}"/>
              </a:ext>
            </a:extLst>
          </p:cNvPr>
          <p:cNvSpPr/>
          <p:nvPr/>
        </p:nvSpPr>
        <p:spPr>
          <a:xfrm rot="11174164">
            <a:off x="7224549" y="6084858"/>
            <a:ext cx="174660" cy="174660"/>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3" name="Freeform 9">
            <a:extLst>
              <a:ext uri="{FF2B5EF4-FFF2-40B4-BE49-F238E27FC236}">
                <a16:creationId xmlns:a16="http://schemas.microsoft.com/office/drawing/2014/main" id="{5F241182-790F-4D72-857A-265460078F41}"/>
              </a:ext>
            </a:extLst>
          </p:cNvPr>
          <p:cNvSpPr/>
          <p:nvPr/>
        </p:nvSpPr>
        <p:spPr>
          <a:xfrm rot="1619302">
            <a:off x="4503386" y="1927053"/>
            <a:ext cx="1128771" cy="1248231"/>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Freeform 9">
            <a:extLst>
              <a:ext uri="{FF2B5EF4-FFF2-40B4-BE49-F238E27FC236}">
                <a16:creationId xmlns:a16="http://schemas.microsoft.com/office/drawing/2014/main" id="{D5DCD103-F407-4FB5-AAA2-45CE776BF28D}"/>
              </a:ext>
            </a:extLst>
          </p:cNvPr>
          <p:cNvSpPr/>
          <p:nvPr/>
        </p:nvSpPr>
        <p:spPr>
          <a:xfrm rot="15231965">
            <a:off x="6620187" y="2289008"/>
            <a:ext cx="2213148" cy="2447369"/>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Freeform 9">
            <a:extLst>
              <a:ext uri="{FF2B5EF4-FFF2-40B4-BE49-F238E27FC236}">
                <a16:creationId xmlns:a16="http://schemas.microsoft.com/office/drawing/2014/main" id="{F8D40557-D198-4E11-A1FB-99EFD63D6C2C}"/>
              </a:ext>
            </a:extLst>
          </p:cNvPr>
          <p:cNvSpPr/>
          <p:nvPr/>
        </p:nvSpPr>
        <p:spPr>
          <a:xfrm rot="8872146">
            <a:off x="3465110" y="3502479"/>
            <a:ext cx="2213148" cy="2447369"/>
          </a:xfrm>
          <a:custGeom>
            <a:avLst/>
            <a:gdLst>
              <a:gd name="connsiteX0" fmla="*/ 0 w 4092497"/>
              <a:gd name="connsiteY0" fmla="*/ 0 h 1148576"/>
              <a:gd name="connsiteX1" fmla="*/ 3546087 w 4092497"/>
              <a:gd name="connsiteY1" fmla="*/ 301083 h 1148576"/>
              <a:gd name="connsiteX2" fmla="*/ 4092497 w 4092497"/>
              <a:gd name="connsiteY2" fmla="*/ 1148576 h 1148576"/>
            </a:gdLst>
            <a:ahLst/>
            <a:cxnLst>
              <a:cxn ang="0">
                <a:pos x="connsiteX0" y="connsiteY0"/>
              </a:cxn>
              <a:cxn ang="0">
                <a:pos x="connsiteX1" y="connsiteY1"/>
              </a:cxn>
              <a:cxn ang="0">
                <a:pos x="connsiteX2" y="connsiteY2"/>
              </a:cxn>
            </a:cxnLst>
            <a:rect l="l" t="t" r="r" b="b"/>
            <a:pathLst>
              <a:path w="4092497" h="1148576">
                <a:moveTo>
                  <a:pt x="0" y="0"/>
                </a:moveTo>
                <a:lnTo>
                  <a:pt x="3546087" y="301083"/>
                </a:lnTo>
                <a:lnTo>
                  <a:pt x="4092497" y="1148576"/>
                </a:lnTo>
              </a:path>
            </a:pathLst>
          </a:cu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F205770E-40F0-460E-8570-6D30692806AB}"/>
              </a:ext>
            </a:extLst>
          </p:cNvPr>
          <p:cNvSpPr/>
          <p:nvPr/>
        </p:nvSpPr>
        <p:spPr>
          <a:xfrm>
            <a:off x="867746" y="1570683"/>
            <a:ext cx="2870150" cy="287015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7" name="Oval 6">
            <a:extLst>
              <a:ext uri="{FF2B5EF4-FFF2-40B4-BE49-F238E27FC236}">
                <a16:creationId xmlns:a16="http://schemas.microsoft.com/office/drawing/2014/main" id="{869AEB16-32E2-4A99-A589-5494B477511C}"/>
              </a:ext>
            </a:extLst>
          </p:cNvPr>
          <p:cNvSpPr/>
          <p:nvPr/>
        </p:nvSpPr>
        <p:spPr>
          <a:xfrm>
            <a:off x="8434465" y="3005758"/>
            <a:ext cx="2870150" cy="287015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8" name="Oval 7">
            <a:extLst>
              <a:ext uri="{FF2B5EF4-FFF2-40B4-BE49-F238E27FC236}">
                <a16:creationId xmlns:a16="http://schemas.microsoft.com/office/drawing/2014/main" id="{67A22AC5-0AB9-4C56-BF12-05B4BAF1F2AA}"/>
              </a:ext>
            </a:extLst>
          </p:cNvPr>
          <p:cNvSpPr/>
          <p:nvPr/>
        </p:nvSpPr>
        <p:spPr>
          <a:xfrm>
            <a:off x="4571684" y="2758495"/>
            <a:ext cx="1341010" cy="134101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9" name="Oval 8">
            <a:extLst>
              <a:ext uri="{FF2B5EF4-FFF2-40B4-BE49-F238E27FC236}">
                <a16:creationId xmlns:a16="http://schemas.microsoft.com/office/drawing/2014/main" id="{9F3A81CF-2066-4870-B418-EC34D3A9E0DC}"/>
              </a:ext>
            </a:extLst>
          </p:cNvPr>
          <p:cNvSpPr/>
          <p:nvPr/>
        </p:nvSpPr>
        <p:spPr>
          <a:xfrm>
            <a:off x="6116758" y="4440833"/>
            <a:ext cx="1341010" cy="1341010"/>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10" name="Oval 9">
            <a:extLst>
              <a:ext uri="{FF2B5EF4-FFF2-40B4-BE49-F238E27FC236}">
                <a16:creationId xmlns:a16="http://schemas.microsoft.com/office/drawing/2014/main" id="{2913F6A1-CF9D-4513-BB63-3B98F56D72E1}"/>
              </a:ext>
            </a:extLst>
          </p:cNvPr>
          <p:cNvSpPr/>
          <p:nvPr/>
        </p:nvSpPr>
        <p:spPr>
          <a:xfrm>
            <a:off x="7927034" y="726450"/>
            <a:ext cx="1655837" cy="1655837"/>
          </a:xfrm>
          <a:prstGeom prst="ellipse">
            <a:avLst/>
          </a:prstGeom>
          <a:solidFill>
            <a:schemeClr val="bg2"/>
          </a:solidFill>
          <a:ln>
            <a:noFill/>
          </a:ln>
          <a:effectLst>
            <a:outerShdw blurRad="5588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Montserrat" pitchFamily="2" charset="77"/>
            </a:endParaRPr>
          </a:p>
        </p:txBody>
      </p:sp>
      <p:sp>
        <p:nvSpPr>
          <p:cNvPr id="12" name="Oval 11">
            <a:extLst>
              <a:ext uri="{FF2B5EF4-FFF2-40B4-BE49-F238E27FC236}">
                <a16:creationId xmlns:a16="http://schemas.microsoft.com/office/drawing/2014/main" id="{1F8204A5-D15B-4780-889F-18D7C4B61B01}"/>
              </a:ext>
            </a:extLst>
          </p:cNvPr>
          <p:cNvSpPr/>
          <p:nvPr/>
        </p:nvSpPr>
        <p:spPr>
          <a:xfrm>
            <a:off x="4754756" y="1617442"/>
            <a:ext cx="174660" cy="174660"/>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F1A3449D-BDA0-49C3-A9F0-738D611941BA}"/>
              </a:ext>
            </a:extLst>
          </p:cNvPr>
          <p:cNvSpPr/>
          <p:nvPr/>
        </p:nvSpPr>
        <p:spPr>
          <a:xfrm>
            <a:off x="4106958" y="5542861"/>
            <a:ext cx="174660" cy="174660"/>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51085B14-1BA6-47A8-8CBC-01BE7240F69E}"/>
              </a:ext>
            </a:extLst>
          </p:cNvPr>
          <p:cNvSpPr/>
          <p:nvPr/>
        </p:nvSpPr>
        <p:spPr>
          <a:xfrm>
            <a:off x="6901047" y="2822819"/>
            <a:ext cx="174660" cy="174660"/>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4262E10E-C122-4D26-815F-CEEBDE944026}"/>
              </a:ext>
            </a:extLst>
          </p:cNvPr>
          <p:cNvSpPr/>
          <p:nvPr/>
        </p:nvSpPr>
        <p:spPr>
          <a:xfrm>
            <a:off x="10293779" y="1624671"/>
            <a:ext cx="174660" cy="174660"/>
          </a:xfrm>
          <a:prstGeom prst="ellipse">
            <a:avLst/>
          </a:prstGeom>
          <a:solidFill>
            <a:srgbClr val="FDA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5B20"/>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E79BC545-3699-45E6-B0CF-8F82AA959570}"/>
              </a:ext>
            </a:extLst>
          </p:cNvPr>
          <p:cNvSpPr/>
          <p:nvPr/>
        </p:nvSpPr>
        <p:spPr>
          <a:xfrm>
            <a:off x="1011571" y="2653783"/>
            <a:ext cx="2558615" cy="1169551"/>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Performance of ML + Deep Learning models are proportional to the size of the </a:t>
            </a:r>
            <a:r>
              <a:rPr lang="en-US" sz="1400" b="1">
                <a:solidFill>
                  <a:schemeClr val="accent1"/>
                </a:solidFill>
                <a:latin typeface="Montserrat" pitchFamily="2" charset="77"/>
              </a:rPr>
              <a:t>data set used to train the model</a:t>
            </a:r>
          </a:p>
        </p:txBody>
      </p:sp>
      <p:sp>
        <p:nvSpPr>
          <p:cNvPr id="20" name="TextBox 19">
            <a:extLst>
              <a:ext uri="{FF2B5EF4-FFF2-40B4-BE49-F238E27FC236}">
                <a16:creationId xmlns:a16="http://schemas.microsoft.com/office/drawing/2014/main" id="{8D79A1B5-4BE1-49C9-A4B7-4A33FD4B5399}"/>
              </a:ext>
            </a:extLst>
          </p:cNvPr>
          <p:cNvSpPr txBox="1"/>
          <p:nvPr/>
        </p:nvSpPr>
        <p:spPr>
          <a:xfrm>
            <a:off x="1059710" y="2188182"/>
            <a:ext cx="2462338" cy="461665"/>
          </a:xfrm>
          <a:prstGeom prst="rect">
            <a:avLst/>
          </a:prstGeom>
          <a:noFill/>
        </p:spPr>
        <p:txBody>
          <a:bodyPr wrap="square" lIns="91440" rIns="0" rtlCol="0">
            <a:spAutoFit/>
          </a:bodyPr>
          <a:lstStyle/>
          <a:p>
            <a:pPr lvl="0" algn="ctr" defTabSz="914400">
              <a:defRPr/>
            </a:pPr>
            <a:r>
              <a:rPr lang="en-US" sz="2400" b="1">
                <a:solidFill>
                  <a:srgbClr val="FF6900"/>
                </a:solidFill>
                <a:latin typeface="Montserrat" pitchFamily="2" charset="77"/>
              </a:rPr>
              <a:t>Data quantity</a:t>
            </a:r>
          </a:p>
        </p:txBody>
      </p:sp>
      <p:sp>
        <p:nvSpPr>
          <p:cNvPr id="21" name="Rectangle 20">
            <a:extLst>
              <a:ext uri="{FF2B5EF4-FFF2-40B4-BE49-F238E27FC236}">
                <a16:creationId xmlns:a16="http://schemas.microsoft.com/office/drawing/2014/main" id="{A8392268-3A44-4418-AC10-8E8CC9A00CA1}"/>
              </a:ext>
            </a:extLst>
          </p:cNvPr>
          <p:cNvSpPr/>
          <p:nvPr/>
        </p:nvSpPr>
        <p:spPr>
          <a:xfrm>
            <a:off x="8638372" y="4033667"/>
            <a:ext cx="2510477" cy="1384995"/>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Models cannot be trained </a:t>
            </a:r>
            <a:br>
              <a:rPr lang="en-US" sz="1400">
                <a:solidFill>
                  <a:srgbClr val="657585"/>
                </a:solidFill>
                <a:latin typeface="Montserrat" pitchFamily="2" charset="77"/>
              </a:rPr>
            </a:br>
            <a:r>
              <a:rPr lang="en-US" sz="1400">
                <a:solidFill>
                  <a:srgbClr val="657585"/>
                </a:solidFill>
                <a:latin typeface="Montserrat" pitchFamily="2" charset="77"/>
              </a:rPr>
              <a:t>on data alone…</a:t>
            </a:r>
            <a:r>
              <a:rPr lang="en-US" sz="1400" b="1">
                <a:solidFill>
                  <a:schemeClr val="accent6"/>
                </a:solidFill>
                <a:latin typeface="Montserrat" pitchFamily="2" charset="77"/>
              </a:rPr>
              <a:t>accurate</a:t>
            </a:r>
            <a:r>
              <a:rPr lang="en-US" sz="1400">
                <a:solidFill>
                  <a:schemeClr val="accent6"/>
                </a:solidFill>
                <a:latin typeface="Montserrat" pitchFamily="2" charset="77"/>
              </a:rPr>
              <a:t> </a:t>
            </a:r>
            <a:r>
              <a:rPr lang="en-US" sz="1400">
                <a:solidFill>
                  <a:srgbClr val="657585"/>
                </a:solidFill>
                <a:latin typeface="Montserrat" pitchFamily="2" charset="77"/>
              </a:rPr>
              <a:t>interpretation of process variations requires </a:t>
            </a:r>
            <a:br>
              <a:rPr lang="en-US" sz="1400">
                <a:solidFill>
                  <a:srgbClr val="657585"/>
                </a:solidFill>
                <a:latin typeface="Montserrat" pitchFamily="2" charset="77"/>
              </a:rPr>
            </a:br>
            <a:r>
              <a:rPr lang="en-US" sz="1400" b="1">
                <a:solidFill>
                  <a:schemeClr val="accent6"/>
                </a:solidFill>
                <a:latin typeface="Montserrat" pitchFamily="2" charset="77"/>
              </a:rPr>
              <a:t>deep subject matter expertise</a:t>
            </a:r>
          </a:p>
        </p:txBody>
      </p:sp>
      <p:sp>
        <p:nvSpPr>
          <p:cNvPr id="22" name="TextBox 21">
            <a:extLst>
              <a:ext uri="{FF2B5EF4-FFF2-40B4-BE49-F238E27FC236}">
                <a16:creationId xmlns:a16="http://schemas.microsoft.com/office/drawing/2014/main" id="{288E7AB6-F9E4-4FC4-B520-69B31963A964}"/>
              </a:ext>
            </a:extLst>
          </p:cNvPr>
          <p:cNvSpPr txBox="1"/>
          <p:nvPr/>
        </p:nvSpPr>
        <p:spPr>
          <a:xfrm>
            <a:off x="8638372" y="3568066"/>
            <a:ext cx="2462338" cy="461665"/>
          </a:xfrm>
          <a:prstGeom prst="rect">
            <a:avLst/>
          </a:prstGeom>
          <a:noFill/>
        </p:spPr>
        <p:txBody>
          <a:bodyPr wrap="square" lIns="91440" rIns="0" rtlCol="0">
            <a:spAutoFit/>
          </a:bodyPr>
          <a:lstStyle/>
          <a:p>
            <a:pPr lvl="0" algn="ctr" defTabSz="914400">
              <a:defRPr/>
            </a:pPr>
            <a:r>
              <a:rPr lang="en-US" sz="2400" b="1">
                <a:solidFill>
                  <a:srgbClr val="D44C3F"/>
                </a:solidFill>
                <a:latin typeface="Montserrat" pitchFamily="2" charset="77"/>
              </a:rPr>
              <a:t>Knowledge</a:t>
            </a:r>
          </a:p>
        </p:txBody>
      </p:sp>
      <p:sp>
        <p:nvSpPr>
          <p:cNvPr id="23" name="Rectangle 22">
            <a:extLst>
              <a:ext uri="{FF2B5EF4-FFF2-40B4-BE49-F238E27FC236}">
                <a16:creationId xmlns:a16="http://schemas.microsoft.com/office/drawing/2014/main" id="{37EC5D18-634E-43D5-9F41-F88C07D3BF75}"/>
              </a:ext>
            </a:extLst>
          </p:cNvPr>
          <p:cNvSpPr/>
          <p:nvPr/>
        </p:nvSpPr>
        <p:spPr>
          <a:xfrm>
            <a:off x="4558826" y="3145998"/>
            <a:ext cx="1366729" cy="523220"/>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Are you</a:t>
            </a:r>
          </a:p>
          <a:p>
            <a:pPr lvl="0" algn="ctr" defTabSz="914400">
              <a:buClr>
                <a:srgbClr val="ED5B20"/>
              </a:buClr>
              <a:defRPr/>
            </a:pPr>
            <a:r>
              <a:rPr lang="en-US" sz="1400" b="1">
                <a:solidFill>
                  <a:srgbClr val="657585"/>
                </a:solidFill>
                <a:latin typeface="Montserrat" pitchFamily="2" charset="77"/>
              </a:rPr>
              <a:t>connected?</a:t>
            </a:r>
          </a:p>
        </p:txBody>
      </p:sp>
      <p:sp>
        <p:nvSpPr>
          <p:cNvPr id="24" name="Rectangle 23">
            <a:extLst>
              <a:ext uri="{FF2B5EF4-FFF2-40B4-BE49-F238E27FC236}">
                <a16:creationId xmlns:a16="http://schemas.microsoft.com/office/drawing/2014/main" id="{4E808D00-61E8-4B93-ADD2-B7621A8C6BCE}"/>
              </a:ext>
            </a:extLst>
          </p:cNvPr>
          <p:cNvSpPr/>
          <p:nvPr/>
        </p:nvSpPr>
        <p:spPr>
          <a:xfrm>
            <a:off x="6103900" y="4849728"/>
            <a:ext cx="1366729" cy="523220"/>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 at the</a:t>
            </a:r>
          </a:p>
          <a:p>
            <a:pPr lvl="0" algn="ctr" defTabSz="914400">
              <a:buClr>
                <a:srgbClr val="ED5B20"/>
              </a:buClr>
              <a:defRPr/>
            </a:pPr>
            <a:r>
              <a:rPr lang="en-US" sz="1400" b="1">
                <a:solidFill>
                  <a:srgbClr val="657585"/>
                </a:solidFill>
                <a:latin typeface="Montserrat" pitchFamily="2" charset="77"/>
              </a:rPr>
              <a:t>right level?</a:t>
            </a:r>
          </a:p>
        </p:txBody>
      </p:sp>
      <p:sp>
        <p:nvSpPr>
          <p:cNvPr id="25" name="Rectangle 24">
            <a:extLst>
              <a:ext uri="{FF2B5EF4-FFF2-40B4-BE49-F238E27FC236}">
                <a16:creationId xmlns:a16="http://schemas.microsoft.com/office/drawing/2014/main" id="{21A1AB67-9182-4956-A37B-49F09E204102}"/>
              </a:ext>
            </a:extLst>
          </p:cNvPr>
          <p:cNvSpPr/>
          <p:nvPr/>
        </p:nvSpPr>
        <p:spPr>
          <a:xfrm>
            <a:off x="7955007" y="1309073"/>
            <a:ext cx="1599897" cy="523220"/>
          </a:xfrm>
          <a:prstGeom prst="rect">
            <a:avLst/>
          </a:prstGeom>
        </p:spPr>
        <p:txBody>
          <a:bodyPr wrap="square">
            <a:spAutoFit/>
          </a:bodyPr>
          <a:lstStyle/>
          <a:p>
            <a:pPr lvl="0" algn="ctr" defTabSz="914400">
              <a:buClr>
                <a:srgbClr val="ED5B20"/>
              </a:buClr>
              <a:defRPr/>
            </a:pPr>
            <a:r>
              <a:rPr lang="en-US" sz="1400">
                <a:solidFill>
                  <a:srgbClr val="657585"/>
                </a:solidFill>
                <a:latin typeface="Montserrat" pitchFamily="2" charset="77"/>
              </a:rPr>
              <a:t>… to the </a:t>
            </a:r>
            <a:r>
              <a:rPr lang="en-US" sz="1400" b="1">
                <a:solidFill>
                  <a:srgbClr val="657585"/>
                </a:solidFill>
                <a:latin typeface="Montserrat" pitchFamily="2" charset="77"/>
              </a:rPr>
              <a:t>right</a:t>
            </a:r>
          </a:p>
          <a:p>
            <a:pPr lvl="0" algn="ctr" defTabSz="914400">
              <a:buClr>
                <a:srgbClr val="ED5B20"/>
              </a:buClr>
              <a:defRPr/>
            </a:pPr>
            <a:r>
              <a:rPr lang="en-US" sz="1400" b="1">
                <a:solidFill>
                  <a:srgbClr val="657585"/>
                </a:solidFill>
                <a:latin typeface="Montserrat" pitchFamily="2" charset="77"/>
              </a:rPr>
              <a:t>information?</a:t>
            </a:r>
          </a:p>
        </p:txBody>
      </p:sp>
      <p:sp>
        <p:nvSpPr>
          <p:cNvPr id="27" name="Title 1">
            <a:extLst>
              <a:ext uri="{FF2B5EF4-FFF2-40B4-BE49-F238E27FC236}">
                <a16:creationId xmlns:a16="http://schemas.microsoft.com/office/drawing/2014/main" id="{CA5950F4-1481-380D-4915-855BE432FCAB}"/>
              </a:ext>
            </a:extLst>
          </p:cNvPr>
          <p:cNvSpPr txBox="1">
            <a:spLocks/>
          </p:cNvSpPr>
          <p:nvPr/>
        </p:nvSpPr>
        <p:spPr>
          <a:xfrm>
            <a:off x="615074" y="320838"/>
            <a:ext cx="10136260" cy="90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solidFill>
                  <a:schemeClr val="tx2"/>
                </a:solidFill>
                <a:latin typeface="Montserrat"/>
              </a:rPr>
              <a:t>Factors for success</a:t>
            </a:r>
          </a:p>
        </p:txBody>
      </p:sp>
    </p:spTree>
    <p:extLst>
      <p:ext uri="{BB962C8B-B14F-4D97-AF65-F5344CB8AC3E}">
        <p14:creationId xmlns:p14="http://schemas.microsoft.com/office/powerpoint/2010/main" val="308088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07C5F2-DA34-60FC-CC7F-1BC4E41ABB60}"/>
              </a:ext>
            </a:extLst>
          </p:cNvPr>
          <p:cNvSpPr/>
          <p:nvPr/>
        </p:nvSpPr>
        <p:spPr>
          <a:xfrm>
            <a:off x="875422" y="2079338"/>
            <a:ext cx="10468129" cy="3747541"/>
          </a:xfrm>
          <a:prstGeom prst="rect">
            <a:avLst/>
          </a:prstGeom>
          <a:solidFill>
            <a:srgbClr val="FF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54C4E-A458-43D1-9755-10E2F71F817E}"/>
              </a:ext>
            </a:extLst>
          </p:cNvPr>
          <p:cNvSpPr txBox="1">
            <a:spLocks/>
          </p:cNvSpPr>
          <p:nvPr/>
        </p:nvSpPr>
        <p:spPr>
          <a:xfrm>
            <a:off x="859721" y="587682"/>
            <a:ext cx="10136260"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solidFill>
                  <a:schemeClr val="tx2"/>
                </a:solidFill>
                <a:latin typeface="Montserrat"/>
              </a:rPr>
              <a:t>Questions to consider when </a:t>
            </a:r>
            <a:br>
              <a:rPr lang="en-US">
                <a:latin typeface="Montserrat"/>
              </a:rPr>
            </a:br>
            <a:r>
              <a:rPr lang="en-US">
                <a:solidFill>
                  <a:schemeClr val="tx2"/>
                </a:solidFill>
                <a:latin typeface="Montserrat"/>
              </a:rPr>
              <a:t>evaluating </a:t>
            </a:r>
            <a:r>
              <a:rPr lang="en-US">
                <a:solidFill>
                  <a:schemeClr val="accent1"/>
                </a:solidFill>
                <a:latin typeface="Montserrat"/>
              </a:rPr>
              <a:t>+</a:t>
            </a:r>
            <a:r>
              <a:rPr lang="en-US">
                <a:solidFill>
                  <a:schemeClr val="tx2"/>
                </a:solidFill>
                <a:latin typeface="Montserrat"/>
              </a:rPr>
              <a:t> implementing automation</a:t>
            </a:r>
          </a:p>
        </p:txBody>
      </p:sp>
      <p:sp>
        <p:nvSpPr>
          <p:cNvPr id="3" name="Rectangle 2">
            <a:extLst>
              <a:ext uri="{FF2B5EF4-FFF2-40B4-BE49-F238E27FC236}">
                <a16:creationId xmlns:a16="http://schemas.microsoft.com/office/drawing/2014/main" id="{94D2F8A8-6AC5-4EBD-AD5C-14150A947481}"/>
              </a:ext>
            </a:extLst>
          </p:cNvPr>
          <p:cNvSpPr/>
          <p:nvPr/>
        </p:nvSpPr>
        <p:spPr>
          <a:xfrm>
            <a:off x="1004278" y="2279119"/>
            <a:ext cx="10470873" cy="3251531"/>
          </a:xfrm>
          <a:prstGeom prst="rect">
            <a:avLst/>
          </a:prstGeom>
        </p:spPr>
        <p:txBody>
          <a:bodyPr wrap="square" lIns="91440" tIns="45720" rIns="91440" bIns="45720" anchor="t">
            <a:spAutoFit/>
          </a:bodyPr>
          <a:lstStyle/>
          <a:p>
            <a:pPr marL="285750" marR="0" indent="-285750">
              <a:lnSpc>
                <a:spcPct val="150000"/>
              </a:lnSpc>
              <a:spcBef>
                <a:spcPts val="0"/>
              </a:spcBef>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What is your</a:t>
            </a:r>
            <a:r>
              <a:rPr lang="en-US" sz="1600" b="1">
                <a:solidFill>
                  <a:srgbClr val="485967"/>
                </a:solidFill>
                <a:latin typeface="Montserrat"/>
                <a:cs typeface="Times New Roman"/>
              </a:rPr>
              <a:t> </a:t>
            </a:r>
            <a:r>
              <a:rPr lang="en-US" sz="1600" b="1">
                <a:solidFill>
                  <a:schemeClr val="accent1"/>
                </a:solidFill>
                <a:latin typeface="Montserrat"/>
                <a:cs typeface="Times New Roman"/>
              </a:rPr>
              <a:t>annual call volume</a:t>
            </a:r>
            <a:r>
              <a:rPr lang="en-US" sz="1600" b="1">
                <a:solidFill>
                  <a:srgbClr val="329044"/>
                </a:solidFill>
                <a:latin typeface="Montserrat"/>
                <a:cs typeface="Times New Roman"/>
              </a:rPr>
              <a:t> </a:t>
            </a:r>
            <a:r>
              <a:rPr lang="en-US" sz="1600">
                <a:solidFill>
                  <a:srgbClr val="485967"/>
                </a:solidFill>
                <a:latin typeface="Montserrat"/>
                <a:cs typeface="Times New Roman"/>
              </a:rPr>
              <a:t>associated with Eligibility + Benefits?</a:t>
            </a:r>
          </a:p>
          <a:p>
            <a:pPr marL="285750" marR="0" indent="-285750">
              <a:lnSpc>
                <a:spcPct val="150000"/>
              </a:lnSpc>
              <a:spcBef>
                <a:spcPts val="0"/>
              </a:spcBef>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How often are your </a:t>
            </a:r>
            <a:r>
              <a:rPr lang="en-US" sz="1600" b="1">
                <a:solidFill>
                  <a:schemeClr val="accent1"/>
                </a:solidFill>
                <a:latin typeface="Montserrat"/>
                <a:cs typeface="Times New Roman"/>
              </a:rPr>
              <a:t>staff efforts wasted</a:t>
            </a:r>
            <a:r>
              <a:rPr lang="en-US" sz="1600" b="1">
                <a:solidFill>
                  <a:srgbClr val="329044"/>
                </a:solidFill>
                <a:latin typeface="Montserrat"/>
                <a:cs typeface="Times New Roman"/>
              </a:rPr>
              <a:t> </a:t>
            </a:r>
            <a:r>
              <a:rPr lang="en-US" sz="1600">
                <a:solidFill>
                  <a:srgbClr val="485967"/>
                </a:solidFill>
                <a:latin typeface="Montserrat"/>
                <a:cs typeface="Times New Roman"/>
              </a:rPr>
              <a:t>trying to obtain Prior Authorization?</a:t>
            </a:r>
          </a:p>
          <a:p>
            <a:pPr marL="285750" marR="0" indent="-285750">
              <a:lnSpc>
                <a:spcPct val="150000"/>
              </a:lnSpc>
              <a:spcBef>
                <a:spcPts val="0"/>
              </a:spcBef>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How are you </a:t>
            </a:r>
            <a:r>
              <a:rPr lang="en-US" sz="1600" b="1">
                <a:solidFill>
                  <a:schemeClr val="accent1"/>
                </a:solidFill>
                <a:latin typeface="Montserrat"/>
                <a:cs typeface="Times New Roman"/>
              </a:rPr>
              <a:t>currently obtaining</a:t>
            </a:r>
            <a:r>
              <a:rPr lang="en-US" sz="1600" b="1">
                <a:solidFill>
                  <a:srgbClr val="329044"/>
                </a:solidFill>
                <a:latin typeface="Montserrat"/>
                <a:cs typeface="Times New Roman"/>
              </a:rPr>
              <a:t> </a:t>
            </a:r>
            <a:r>
              <a:rPr lang="en-US" sz="1600">
                <a:solidFill>
                  <a:srgbClr val="485967"/>
                </a:solidFill>
                <a:latin typeface="Montserrat"/>
                <a:cs typeface="Times New Roman"/>
              </a:rPr>
              <a:t>claim status updates?</a:t>
            </a:r>
          </a:p>
          <a:p>
            <a:pPr marL="285750" marR="0" indent="-285750">
              <a:lnSpc>
                <a:spcPct val="150000"/>
              </a:lnSpc>
              <a:spcBef>
                <a:spcPts val="0"/>
              </a:spcBef>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On average, </a:t>
            </a:r>
            <a:r>
              <a:rPr lang="en-US" sz="1600" b="1">
                <a:solidFill>
                  <a:schemeClr val="accent1"/>
                </a:solidFill>
                <a:latin typeface="Montserrat"/>
                <a:cs typeface="Times New Roman"/>
              </a:rPr>
              <a:t>how much time</a:t>
            </a:r>
            <a:r>
              <a:rPr lang="en-US" sz="1600">
                <a:solidFill>
                  <a:srgbClr val="485967"/>
                </a:solidFill>
                <a:latin typeface="Montserrat"/>
                <a:cs typeface="Times New Roman"/>
              </a:rPr>
              <a:t> does it take for your team to resubmit a claim or create an appeal?</a:t>
            </a:r>
          </a:p>
          <a:p>
            <a:pPr marL="285750" indent="-285750">
              <a:lnSpc>
                <a:spcPct val="150000"/>
              </a:lnSpc>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How would you </a:t>
            </a:r>
            <a:r>
              <a:rPr lang="en-US" sz="1600" b="1">
                <a:solidFill>
                  <a:schemeClr val="accent1"/>
                </a:solidFill>
                <a:latin typeface="Montserrat"/>
                <a:cs typeface="Times New Roman"/>
              </a:rPr>
              <a:t>rate your staff’s overall satisfaction</a:t>
            </a:r>
            <a:r>
              <a:rPr lang="en-US" sz="1600">
                <a:solidFill>
                  <a:srgbClr val="485967"/>
                </a:solidFill>
                <a:latin typeface="Montserrat"/>
                <a:cs typeface="Times New Roman"/>
              </a:rPr>
              <a:t>? </a:t>
            </a:r>
          </a:p>
          <a:p>
            <a:pPr marL="285750" marR="0" indent="-285750">
              <a:lnSpc>
                <a:spcPct val="150000"/>
              </a:lnSpc>
              <a:spcBef>
                <a:spcPts val="0"/>
              </a:spcBef>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What if you could </a:t>
            </a:r>
            <a:r>
              <a:rPr lang="en-US" sz="1600" b="1">
                <a:solidFill>
                  <a:schemeClr val="accent1"/>
                </a:solidFill>
                <a:latin typeface="Montserrat"/>
                <a:cs typeface="Times New Roman"/>
              </a:rPr>
              <a:t>prevent or decrease human errors</a:t>
            </a:r>
            <a:r>
              <a:rPr lang="en-US" sz="1600">
                <a:solidFill>
                  <a:srgbClr val="485967"/>
                </a:solidFill>
                <a:latin typeface="Montserrat"/>
                <a:cs typeface="Times New Roman"/>
              </a:rPr>
              <a:t>?</a:t>
            </a:r>
          </a:p>
          <a:p>
            <a:pPr marL="285750" marR="0" indent="-285750">
              <a:lnSpc>
                <a:spcPct val="150000"/>
              </a:lnSpc>
              <a:spcBef>
                <a:spcPts val="0"/>
              </a:spcBef>
              <a:spcAft>
                <a:spcPts val="800"/>
              </a:spcAft>
              <a:buClr>
                <a:srgbClr val="329044"/>
              </a:buClr>
              <a:buFont typeface="Arial" panose="020B0604020202020204" pitchFamily="34" charset="0"/>
              <a:buChar char="•"/>
            </a:pPr>
            <a:r>
              <a:rPr lang="en-US" sz="1600">
                <a:solidFill>
                  <a:srgbClr val="485967"/>
                </a:solidFill>
                <a:latin typeface="Montserrat"/>
                <a:cs typeface="Times New Roman"/>
              </a:rPr>
              <a:t>What automation could you add </a:t>
            </a:r>
            <a:r>
              <a:rPr lang="en-US" sz="1600" b="1">
                <a:solidFill>
                  <a:schemeClr val="accent1"/>
                </a:solidFill>
                <a:latin typeface="Montserrat"/>
                <a:cs typeface="Times New Roman"/>
              </a:rPr>
              <a:t>to improve your overall bottom line</a:t>
            </a:r>
            <a:r>
              <a:rPr lang="en-US" sz="1600">
                <a:solidFill>
                  <a:srgbClr val="485967"/>
                </a:solidFill>
                <a:latin typeface="Montserrat"/>
                <a:cs typeface="Times New Roman"/>
              </a:rPr>
              <a:t>?</a:t>
            </a:r>
          </a:p>
        </p:txBody>
      </p:sp>
    </p:spTree>
    <p:extLst>
      <p:ext uri="{BB962C8B-B14F-4D97-AF65-F5344CB8AC3E}">
        <p14:creationId xmlns:p14="http://schemas.microsoft.com/office/powerpoint/2010/main" val="318238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69AA-9941-4C2E-80FC-AA44ED738E15}"/>
              </a:ext>
            </a:extLst>
          </p:cNvPr>
          <p:cNvSpPr txBox="1">
            <a:spLocks/>
          </p:cNvSpPr>
          <p:nvPr/>
        </p:nvSpPr>
        <p:spPr>
          <a:xfrm>
            <a:off x="722224" y="320838"/>
            <a:ext cx="10136260"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solidFill>
                  <a:schemeClr val="tx2"/>
                </a:solidFill>
                <a:latin typeface="Montserrat"/>
              </a:rPr>
              <a:t>How automation drives efficiency</a:t>
            </a:r>
            <a:br>
              <a:rPr lang="en-US">
                <a:latin typeface="Montserrat"/>
              </a:rPr>
            </a:br>
            <a:r>
              <a:rPr lang="en-US">
                <a:solidFill>
                  <a:schemeClr val="tx2"/>
                </a:solidFill>
                <a:latin typeface="Montserrat"/>
              </a:rPr>
              <a:t>in the revenue cycle</a:t>
            </a:r>
          </a:p>
        </p:txBody>
      </p:sp>
      <p:sp>
        <p:nvSpPr>
          <p:cNvPr id="3" name="Text Placeholder 1">
            <a:extLst>
              <a:ext uri="{FF2B5EF4-FFF2-40B4-BE49-F238E27FC236}">
                <a16:creationId xmlns:a16="http://schemas.microsoft.com/office/drawing/2014/main" id="{AF0E09EC-4C3D-459E-BAE8-AC8F54D6E258}"/>
              </a:ext>
            </a:extLst>
          </p:cNvPr>
          <p:cNvSpPr txBox="1">
            <a:spLocks/>
          </p:cNvSpPr>
          <p:nvPr/>
        </p:nvSpPr>
        <p:spPr>
          <a:xfrm>
            <a:off x="867519" y="1972922"/>
            <a:ext cx="4689346" cy="883161"/>
          </a:xfrm>
          <a:prstGeom prst="rect">
            <a:avLst/>
          </a:prstGeom>
          <a:noFill/>
        </p:spPr>
        <p:txBody>
          <a:bodyPr vert="horz" lIns="68580" tIns="34290" rIns="68580" bIns="3429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 lvl="1" fontAlgn="base">
              <a:spcBef>
                <a:spcPct val="0"/>
              </a:spcBef>
              <a:spcAft>
                <a:spcPts val="450"/>
              </a:spcAft>
              <a:defRPr/>
            </a:pPr>
            <a:r>
              <a:rPr lang="en-US" sz="1400" b="1">
                <a:solidFill>
                  <a:srgbClr val="FCB415"/>
                </a:solidFill>
                <a:latin typeface="Montserrat" pitchFamily="2" charset="77"/>
                <a:ea typeface="Avenir Book" charset="0"/>
                <a:cs typeface="Arial" panose="020B0604020202020204" pitchFamily="34" charset="0"/>
              </a:rPr>
              <a:t>Eligibility Verification</a:t>
            </a:r>
          </a:p>
          <a:p>
            <a:pPr marL="68580" lvl="1" fontAlgn="base">
              <a:spcBef>
                <a:spcPct val="0"/>
              </a:spcBef>
              <a:spcAft>
                <a:spcPts val="450"/>
              </a:spcAft>
              <a:defRPr/>
            </a:pPr>
            <a:r>
              <a:rPr lang="en-US" sz="1200">
                <a:solidFill>
                  <a:srgbClr val="657585"/>
                </a:solidFill>
                <a:latin typeface="Montserrat" pitchFamily="2" charset="77"/>
                <a:ea typeface="Avenir Book" charset="0"/>
                <a:cs typeface="Arial" panose="020B0604020202020204" pitchFamily="34" charset="0"/>
              </a:rPr>
              <a:t>Use of RPA to augment missing data from X12 in order to </a:t>
            </a:r>
            <a:r>
              <a:rPr lang="en-US" sz="1200" b="1">
                <a:solidFill>
                  <a:srgbClr val="657585"/>
                </a:solidFill>
                <a:latin typeface="Montserrat" pitchFamily="2" charset="77"/>
                <a:ea typeface="Avenir Book" charset="0"/>
                <a:cs typeface="Arial" panose="020B0604020202020204" pitchFamily="34" charset="0"/>
              </a:rPr>
              <a:t>return richer, more accurate benefit information </a:t>
            </a:r>
            <a:r>
              <a:rPr lang="en-US" sz="1200">
                <a:solidFill>
                  <a:srgbClr val="657585"/>
                </a:solidFill>
                <a:latin typeface="Montserrat" pitchFamily="2" charset="77"/>
                <a:ea typeface="Avenir Book" charset="0"/>
                <a:cs typeface="Arial" panose="020B0604020202020204" pitchFamily="34" charset="0"/>
              </a:rPr>
              <a:t>as well as identify potentially missing insurance coverage</a:t>
            </a:r>
          </a:p>
        </p:txBody>
      </p:sp>
      <p:sp>
        <p:nvSpPr>
          <p:cNvPr id="4" name="Text Placeholder 1">
            <a:extLst>
              <a:ext uri="{FF2B5EF4-FFF2-40B4-BE49-F238E27FC236}">
                <a16:creationId xmlns:a16="http://schemas.microsoft.com/office/drawing/2014/main" id="{D6DE8E73-AABB-430E-BFEC-ECA03592E595}"/>
              </a:ext>
            </a:extLst>
          </p:cNvPr>
          <p:cNvSpPr txBox="1">
            <a:spLocks/>
          </p:cNvSpPr>
          <p:nvPr/>
        </p:nvSpPr>
        <p:spPr>
          <a:xfrm>
            <a:off x="867519" y="3105450"/>
            <a:ext cx="4689346" cy="1019397"/>
          </a:xfrm>
          <a:prstGeom prst="rect">
            <a:avLst/>
          </a:prstGeom>
          <a:ln>
            <a:noFill/>
          </a:ln>
        </p:spPr>
        <p:txBody>
          <a:bodyPr vert="horz" lIns="68580" tIns="34290" rIns="68580" bIns="3429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 lvl="1" fontAlgn="base">
              <a:spcBef>
                <a:spcPct val="0"/>
              </a:spcBef>
              <a:spcAft>
                <a:spcPts val="450"/>
              </a:spcAft>
              <a:defRPr/>
            </a:pPr>
            <a:r>
              <a:rPr lang="en-US" sz="1400" b="1">
                <a:solidFill>
                  <a:srgbClr val="F58220"/>
                </a:solidFill>
                <a:latin typeface="Montserrat" pitchFamily="2" charset="77"/>
                <a:ea typeface="Avenir Book" charset="0"/>
                <a:cs typeface="Arial" panose="020B0604020202020204" pitchFamily="34" charset="0"/>
              </a:rPr>
              <a:t>Estimation of Patient Responsibility</a:t>
            </a:r>
          </a:p>
          <a:p>
            <a:pPr marL="68580" lvl="1" fontAlgn="base">
              <a:spcBef>
                <a:spcPct val="0"/>
              </a:spcBef>
              <a:spcAft>
                <a:spcPts val="450"/>
              </a:spcAft>
              <a:defRPr/>
            </a:pPr>
            <a:r>
              <a:rPr lang="en-US" sz="1200">
                <a:solidFill>
                  <a:srgbClr val="657585"/>
                </a:solidFill>
                <a:latin typeface="Montserrat" pitchFamily="2" charset="77"/>
                <a:ea typeface="Avenir Book" charset="0"/>
                <a:cs typeface="Arial" panose="020B0604020202020204" pitchFamily="34" charset="0"/>
              </a:rPr>
              <a:t>Use of machine learning (AI) to identify payer adjudication</a:t>
            </a:r>
            <a:br>
              <a:rPr lang="en-US" sz="1200">
                <a:solidFill>
                  <a:srgbClr val="657585"/>
                </a:solidFill>
                <a:latin typeface="Montserrat" pitchFamily="2" charset="77"/>
                <a:ea typeface="Avenir Book" charset="0"/>
                <a:cs typeface="Arial" panose="020B0604020202020204" pitchFamily="34" charset="0"/>
              </a:rPr>
            </a:br>
            <a:r>
              <a:rPr lang="en-US" sz="1200">
                <a:solidFill>
                  <a:srgbClr val="657585"/>
                </a:solidFill>
                <a:latin typeface="Montserrat" pitchFamily="2" charset="77"/>
                <a:ea typeface="Avenir Book" charset="0"/>
                <a:cs typeface="Arial" panose="020B0604020202020204" pitchFamily="34" charset="0"/>
              </a:rPr>
              <a:t> rules and RPA to retrieve </a:t>
            </a:r>
            <a:r>
              <a:rPr lang="en-US" sz="1200" b="1">
                <a:solidFill>
                  <a:srgbClr val="657585"/>
                </a:solidFill>
                <a:latin typeface="Montserrat" pitchFamily="2" charset="77"/>
                <a:ea typeface="Avenir Book" charset="0"/>
                <a:cs typeface="Arial" panose="020B0604020202020204" pitchFamily="34" charset="0"/>
              </a:rPr>
              <a:t>real-time updates on patient financial responsibility and deliver truly accurate patient estimates</a:t>
            </a:r>
          </a:p>
        </p:txBody>
      </p:sp>
      <p:sp>
        <p:nvSpPr>
          <p:cNvPr id="6" name="Text Placeholder 1">
            <a:extLst>
              <a:ext uri="{FF2B5EF4-FFF2-40B4-BE49-F238E27FC236}">
                <a16:creationId xmlns:a16="http://schemas.microsoft.com/office/drawing/2014/main" id="{6E05FB16-E139-417D-9D30-71E3D5308DF9}"/>
              </a:ext>
            </a:extLst>
          </p:cNvPr>
          <p:cNvSpPr txBox="1">
            <a:spLocks/>
          </p:cNvSpPr>
          <p:nvPr/>
        </p:nvSpPr>
        <p:spPr>
          <a:xfrm>
            <a:off x="858530" y="4374214"/>
            <a:ext cx="4611883" cy="883161"/>
          </a:xfrm>
          <a:prstGeom prst="rect">
            <a:avLst/>
          </a:prstGeom>
        </p:spPr>
        <p:txBody>
          <a:bodyPr vert="horz" lIns="68580" tIns="34290" rIns="68580" bIns="3429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 lvl="1" fontAlgn="base">
              <a:spcBef>
                <a:spcPct val="0"/>
              </a:spcBef>
              <a:spcAft>
                <a:spcPts val="450"/>
              </a:spcAft>
              <a:defRPr/>
            </a:pPr>
            <a:r>
              <a:rPr lang="en-US" sz="1400" b="1" dirty="0">
                <a:solidFill>
                  <a:srgbClr val="BE141B"/>
                </a:solidFill>
                <a:latin typeface="Montserrat" pitchFamily="2" charset="77"/>
                <a:ea typeface="Avenir Book" charset="0"/>
                <a:cs typeface="Arial"/>
              </a:rPr>
              <a:t>Patient Payment Optimization</a:t>
            </a:r>
          </a:p>
          <a:p>
            <a:pPr marL="68580" lvl="1" fontAlgn="base">
              <a:spcBef>
                <a:spcPct val="0"/>
              </a:spcBef>
              <a:spcAft>
                <a:spcPts val="450"/>
              </a:spcAft>
              <a:defRPr/>
            </a:pPr>
            <a:r>
              <a:rPr lang="en-US" sz="1200" dirty="0">
                <a:solidFill>
                  <a:srgbClr val="657585"/>
                </a:solidFill>
                <a:latin typeface="Montserrat" pitchFamily="2" charset="77"/>
                <a:ea typeface="Avenir Book" charset="0"/>
                <a:cs typeface="Arial"/>
              </a:rPr>
              <a:t>Use of predictive analytics to </a:t>
            </a:r>
            <a:r>
              <a:rPr lang="en-US" sz="1200" b="1" dirty="0">
                <a:solidFill>
                  <a:srgbClr val="657585"/>
                </a:solidFill>
                <a:latin typeface="Montserrat" pitchFamily="2" charset="77"/>
                <a:ea typeface="Avenir Book" charset="0"/>
                <a:cs typeface="Arial"/>
              </a:rPr>
              <a:t>provide tailored payment options </a:t>
            </a:r>
            <a:r>
              <a:rPr lang="en-US" sz="1200" dirty="0">
                <a:solidFill>
                  <a:srgbClr val="657585"/>
                </a:solidFill>
                <a:latin typeface="Montserrat" pitchFamily="2" charset="77"/>
                <a:ea typeface="Avenir Book" charset="0"/>
                <a:cs typeface="Arial"/>
              </a:rPr>
              <a:t>while delivering </a:t>
            </a:r>
            <a:r>
              <a:rPr lang="en-US" sz="1200" b="1" dirty="0">
                <a:solidFill>
                  <a:srgbClr val="657585"/>
                </a:solidFill>
                <a:latin typeface="Montserrat" pitchFamily="2" charset="77"/>
                <a:ea typeface="Avenir Book" charset="0"/>
                <a:cs typeface="Arial"/>
              </a:rPr>
              <a:t>personalized communications to drive self-service payments</a:t>
            </a:r>
          </a:p>
        </p:txBody>
      </p:sp>
      <p:sp>
        <p:nvSpPr>
          <p:cNvPr id="8" name="Text Placeholder 1">
            <a:extLst>
              <a:ext uri="{FF2B5EF4-FFF2-40B4-BE49-F238E27FC236}">
                <a16:creationId xmlns:a16="http://schemas.microsoft.com/office/drawing/2014/main" id="{AA379181-FCB5-41A7-8A5F-96BDA913405B}"/>
              </a:ext>
            </a:extLst>
          </p:cNvPr>
          <p:cNvSpPr txBox="1">
            <a:spLocks/>
          </p:cNvSpPr>
          <p:nvPr/>
        </p:nvSpPr>
        <p:spPr>
          <a:xfrm>
            <a:off x="6607406" y="1943105"/>
            <a:ext cx="4532570" cy="883161"/>
          </a:xfrm>
          <a:prstGeom prst="rect">
            <a:avLst/>
          </a:prstGeom>
          <a:ln>
            <a:noFill/>
          </a:ln>
        </p:spPr>
        <p:txBody>
          <a:bodyPr vert="horz" lIns="68580" tIns="34290" rIns="68580" bIns="3429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 lvl="1" fontAlgn="base">
              <a:spcBef>
                <a:spcPct val="0"/>
              </a:spcBef>
              <a:spcAft>
                <a:spcPts val="450"/>
              </a:spcAft>
              <a:defRPr/>
            </a:pPr>
            <a:r>
              <a:rPr lang="en-US" sz="1400" b="1">
                <a:solidFill>
                  <a:schemeClr val="accent4"/>
                </a:solidFill>
                <a:latin typeface="Montserrat" pitchFamily="2" charset="77"/>
                <a:ea typeface="Avenir Book" charset="0"/>
                <a:cs typeface="Arial"/>
              </a:rPr>
              <a:t>Claim Status Checks</a:t>
            </a:r>
          </a:p>
          <a:p>
            <a:pPr marL="68580" lvl="1" fontAlgn="base">
              <a:spcBef>
                <a:spcPct val="0"/>
              </a:spcBef>
              <a:spcAft>
                <a:spcPts val="450"/>
              </a:spcAft>
              <a:defRPr/>
            </a:pPr>
            <a:r>
              <a:rPr lang="en-US" sz="1200">
                <a:solidFill>
                  <a:srgbClr val="657585"/>
                </a:solidFill>
                <a:latin typeface="Montserrat" pitchFamily="2" charset="77"/>
                <a:ea typeface="Avenir Book" charset="0"/>
                <a:cs typeface="Arial"/>
              </a:rPr>
              <a:t>Predictive analytics to optimize when to </a:t>
            </a:r>
            <a:r>
              <a:rPr lang="en-US" sz="1200" b="1">
                <a:solidFill>
                  <a:srgbClr val="657585"/>
                </a:solidFill>
                <a:latin typeface="Montserrat" pitchFamily="2" charset="77"/>
                <a:ea typeface="Avenir Book" charset="0"/>
                <a:cs typeface="Arial"/>
              </a:rPr>
              <a:t>check status of claims</a:t>
            </a:r>
            <a:r>
              <a:rPr lang="en-US" sz="1200">
                <a:solidFill>
                  <a:srgbClr val="657585"/>
                </a:solidFill>
                <a:latin typeface="Montserrat" pitchFamily="2" charset="77"/>
                <a:ea typeface="Avenir Book" charset="0"/>
                <a:cs typeface="Arial"/>
              </a:rPr>
              <a:t>, use of </a:t>
            </a:r>
            <a:r>
              <a:rPr lang="en-US" sz="1200" b="1">
                <a:solidFill>
                  <a:srgbClr val="657585"/>
                </a:solidFill>
                <a:latin typeface="Montserrat" pitchFamily="2" charset="77"/>
                <a:ea typeface="Avenir Book" charset="0"/>
                <a:cs typeface="Arial"/>
              </a:rPr>
              <a:t>RPA to retrieve updated claims status </a:t>
            </a:r>
            <a:r>
              <a:rPr lang="en-US" sz="1200">
                <a:solidFill>
                  <a:srgbClr val="657585"/>
                </a:solidFill>
                <a:latin typeface="Montserrat" pitchFamily="2" charset="77"/>
                <a:ea typeface="Avenir Book" charset="0"/>
                <a:cs typeface="Arial"/>
              </a:rPr>
              <a:t>information, and AI to </a:t>
            </a:r>
            <a:r>
              <a:rPr lang="en-US" sz="1200" b="1">
                <a:solidFill>
                  <a:srgbClr val="657585"/>
                </a:solidFill>
                <a:latin typeface="Montserrat" pitchFamily="2" charset="77"/>
                <a:ea typeface="Avenir Book" charset="0"/>
                <a:cs typeface="Arial"/>
              </a:rPr>
              <a:t>normalize each payer’s unique remark codes and auto-assign disposition codes</a:t>
            </a:r>
          </a:p>
        </p:txBody>
      </p:sp>
      <p:sp>
        <p:nvSpPr>
          <p:cNvPr id="9" name="Text Placeholder 1">
            <a:extLst>
              <a:ext uri="{FF2B5EF4-FFF2-40B4-BE49-F238E27FC236}">
                <a16:creationId xmlns:a16="http://schemas.microsoft.com/office/drawing/2014/main" id="{7B7ED4EF-A93D-42CE-95C5-785B1AEF6B8D}"/>
              </a:ext>
            </a:extLst>
          </p:cNvPr>
          <p:cNvSpPr txBox="1">
            <a:spLocks/>
          </p:cNvSpPr>
          <p:nvPr/>
        </p:nvSpPr>
        <p:spPr>
          <a:xfrm>
            <a:off x="6607406" y="3198688"/>
            <a:ext cx="4532570" cy="883161"/>
          </a:xfrm>
          <a:prstGeom prst="rect">
            <a:avLst/>
          </a:prstGeom>
        </p:spPr>
        <p:txBody>
          <a:bodyPr vert="horz" lIns="68580" tIns="34290" rIns="68580" bIns="3429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 lvl="1" fontAlgn="base">
              <a:spcBef>
                <a:spcPct val="0"/>
              </a:spcBef>
              <a:spcAft>
                <a:spcPts val="450"/>
              </a:spcAft>
              <a:defRPr/>
            </a:pPr>
            <a:r>
              <a:rPr lang="en-US" sz="1400" b="1">
                <a:solidFill>
                  <a:schemeClr val="accent5"/>
                </a:solidFill>
                <a:latin typeface="Montserrat" pitchFamily="2" charset="77"/>
                <a:ea typeface="Avenir Book" charset="0"/>
                <a:cs typeface="Arial" panose="020B0604020202020204" pitchFamily="34" charset="0"/>
              </a:rPr>
              <a:t>Denial Management</a:t>
            </a:r>
          </a:p>
          <a:p>
            <a:pPr marL="68580" lvl="1" fontAlgn="base">
              <a:spcBef>
                <a:spcPct val="0"/>
              </a:spcBef>
              <a:spcAft>
                <a:spcPts val="450"/>
              </a:spcAft>
              <a:defRPr/>
            </a:pPr>
            <a:r>
              <a:rPr lang="en-US" sz="1200">
                <a:solidFill>
                  <a:srgbClr val="657585"/>
                </a:solidFill>
                <a:latin typeface="Montserrat" pitchFamily="2" charset="77"/>
                <a:ea typeface="Avenir Book" charset="0"/>
                <a:cs typeface="Arial" panose="020B0604020202020204" pitchFamily="34" charset="0"/>
              </a:rPr>
              <a:t>Predictive analytics to</a:t>
            </a:r>
            <a:r>
              <a:rPr lang="en-US" sz="1200" b="1">
                <a:solidFill>
                  <a:srgbClr val="657585"/>
                </a:solidFill>
                <a:latin typeface="Montserrat" pitchFamily="2" charset="77"/>
                <a:ea typeface="Avenir Book" charset="0"/>
                <a:cs typeface="Arial" panose="020B0604020202020204" pitchFamily="34" charset="0"/>
              </a:rPr>
              <a:t> identify those denials most likely to be successfully appealed </a:t>
            </a:r>
            <a:r>
              <a:rPr lang="en-US" sz="1200">
                <a:solidFill>
                  <a:srgbClr val="657585"/>
                </a:solidFill>
                <a:latin typeface="Montserrat" pitchFamily="2" charset="77"/>
                <a:ea typeface="Avenir Book" charset="0"/>
                <a:cs typeface="Arial" panose="020B0604020202020204" pitchFamily="34" charset="0"/>
              </a:rPr>
              <a:t>in order to guide workflow</a:t>
            </a:r>
          </a:p>
        </p:txBody>
      </p:sp>
      <p:sp>
        <p:nvSpPr>
          <p:cNvPr id="10" name="Text Placeholder 1">
            <a:extLst>
              <a:ext uri="{FF2B5EF4-FFF2-40B4-BE49-F238E27FC236}">
                <a16:creationId xmlns:a16="http://schemas.microsoft.com/office/drawing/2014/main" id="{483FC80E-8A0C-4CA2-B527-5682BA8189B0}"/>
              </a:ext>
            </a:extLst>
          </p:cNvPr>
          <p:cNvSpPr txBox="1">
            <a:spLocks/>
          </p:cNvSpPr>
          <p:nvPr/>
        </p:nvSpPr>
        <p:spPr>
          <a:xfrm>
            <a:off x="6607406" y="4374214"/>
            <a:ext cx="4425345" cy="1337654"/>
          </a:xfrm>
          <a:prstGeom prst="rect">
            <a:avLst/>
          </a:prstGeom>
          <a:ln>
            <a:noFill/>
          </a:ln>
        </p:spPr>
        <p:txBody>
          <a:bodyPr vert="horz" lIns="68580" tIns="34290" rIns="68580" bIns="3429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 lvl="1" fontAlgn="base">
              <a:spcBef>
                <a:spcPct val="0"/>
              </a:spcBef>
              <a:spcAft>
                <a:spcPts val="450"/>
              </a:spcAft>
              <a:defRPr/>
            </a:pPr>
            <a:r>
              <a:rPr lang="en-US" sz="1400" b="1" dirty="0">
                <a:solidFill>
                  <a:srgbClr val="84C661"/>
                </a:solidFill>
                <a:latin typeface="Montserrat" pitchFamily="2" charset="77"/>
                <a:ea typeface="Avenir Book" charset="0"/>
                <a:cs typeface="Arial" panose="020B0604020202020204" pitchFamily="34" charset="0"/>
              </a:rPr>
              <a:t>Payment Posting/Reconciliation</a:t>
            </a:r>
          </a:p>
          <a:p>
            <a:pPr marL="68580" lvl="1" fontAlgn="base">
              <a:spcBef>
                <a:spcPct val="0"/>
              </a:spcBef>
              <a:spcAft>
                <a:spcPts val="450"/>
              </a:spcAft>
              <a:defRPr/>
            </a:pPr>
            <a:r>
              <a:rPr lang="en-US" sz="1200" dirty="0">
                <a:solidFill>
                  <a:srgbClr val="657585"/>
                </a:solidFill>
                <a:latin typeface="Montserrat" pitchFamily="2" charset="77"/>
                <a:ea typeface="Avenir Book" charset="0"/>
                <a:cs typeface="Arial" panose="020B0604020202020204" pitchFamily="34" charset="0"/>
              </a:rPr>
              <a:t>Automated </a:t>
            </a:r>
            <a:r>
              <a:rPr lang="en-US" sz="1200" b="1" dirty="0">
                <a:solidFill>
                  <a:srgbClr val="657585"/>
                </a:solidFill>
                <a:latin typeface="Montserrat" pitchFamily="2" charset="77"/>
                <a:ea typeface="Avenir Book" charset="0"/>
                <a:cs typeface="Arial" panose="020B0604020202020204" pitchFamily="34" charset="0"/>
              </a:rPr>
              <a:t>matching of claims to remits, posting of payer and patient payments</a:t>
            </a:r>
            <a:r>
              <a:rPr lang="en-US" sz="1200" dirty="0">
                <a:solidFill>
                  <a:srgbClr val="657585"/>
                </a:solidFill>
                <a:latin typeface="Montserrat" pitchFamily="2" charset="77"/>
                <a:ea typeface="Avenir Book" charset="0"/>
                <a:cs typeface="Arial" panose="020B0604020202020204" pitchFamily="34" charset="0"/>
              </a:rPr>
              <a:t>, including remit splitting and identification of missing payments as well as </a:t>
            </a:r>
            <a:r>
              <a:rPr lang="en-US" sz="1200" b="1" dirty="0">
                <a:solidFill>
                  <a:srgbClr val="657585"/>
                </a:solidFill>
                <a:latin typeface="Montserrat" pitchFamily="2" charset="77"/>
                <a:ea typeface="Avenir Book" charset="0"/>
                <a:cs typeface="Arial" panose="020B0604020202020204" pitchFamily="34" charset="0"/>
              </a:rPr>
              <a:t>reconciliation of all payments</a:t>
            </a:r>
          </a:p>
        </p:txBody>
      </p:sp>
      <p:sp>
        <p:nvSpPr>
          <p:cNvPr id="11" name="TextBox 10">
            <a:extLst>
              <a:ext uri="{FF2B5EF4-FFF2-40B4-BE49-F238E27FC236}">
                <a16:creationId xmlns:a16="http://schemas.microsoft.com/office/drawing/2014/main" id="{E48C85B9-272F-4F4B-B4E0-2651A9581E03}"/>
              </a:ext>
            </a:extLst>
          </p:cNvPr>
          <p:cNvSpPr txBox="1"/>
          <p:nvPr/>
        </p:nvSpPr>
        <p:spPr>
          <a:xfrm>
            <a:off x="722224" y="1865449"/>
            <a:ext cx="272612" cy="581560"/>
          </a:xfrm>
          <a:prstGeom prst="rect">
            <a:avLst/>
          </a:prstGeom>
          <a:noFill/>
        </p:spPr>
        <p:txBody>
          <a:bodyPr wrap="square" lIns="0" tIns="36000" rIns="216000" bIns="36000" rtlCol="0">
            <a:spAutoFit/>
          </a:bodyPr>
          <a:lstStyle/>
          <a:p>
            <a:pPr algn="ctr">
              <a:lnSpc>
                <a:spcPct val="130000"/>
              </a:lnSpc>
              <a:spcBef>
                <a:spcPts val="1000"/>
              </a:spcBef>
            </a:pPr>
            <a:r>
              <a:rPr lang="en-US" sz="2800" b="1">
                <a:solidFill>
                  <a:srgbClr val="FCB415"/>
                </a:solidFill>
                <a:latin typeface="Montserrat" pitchFamily="2" charset="77"/>
              </a:rPr>
              <a:t>1</a:t>
            </a:r>
          </a:p>
        </p:txBody>
      </p:sp>
      <p:sp>
        <p:nvSpPr>
          <p:cNvPr id="12" name="TextBox 11">
            <a:extLst>
              <a:ext uri="{FF2B5EF4-FFF2-40B4-BE49-F238E27FC236}">
                <a16:creationId xmlns:a16="http://schemas.microsoft.com/office/drawing/2014/main" id="{B26FBB1D-AB8F-405E-8ECC-85734CC2E6C6}"/>
              </a:ext>
            </a:extLst>
          </p:cNvPr>
          <p:cNvSpPr txBox="1"/>
          <p:nvPr/>
        </p:nvSpPr>
        <p:spPr>
          <a:xfrm>
            <a:off x="722224" y="3011353"/>
            <a:ext cx="272612" cy="581560"/>
          </a:xfrm>
          <a:prstGeom prst="rect">
            <a:avLst/>
          </a:prstGeom>
          <a:noFill/>
        </p:spPr>
        <p:txBody>
          <a:bodyPr wrap="square" lIns="0" tIns="36000" rIns="216000" bIns="36000" rtlCol="0">
            <a:spAutoFit/>
          </a:bodyPr>
          <a:lstStyle/>
          <a:p>
            <a:pPr algn="ctr">
              <a:lnSpc>
                <a:spcPct val="130000"/>
              </a:lnSpc>
              <a:spcBef>
                <a:spcPts val="1000"/>
              </a:spcBef>
            </a:pPr>
            <a:r>
              <a:rPr lang="en-US" sz="2800" b="1">
                <a:solidFill>
                  <a:srgbClr val="F58220"/>
                </a:solidFill>
                <a:latin typeface="Montserrat" pitchFamily="2" charset="77"/>
              </a:rPr>
              <a:t>2</a:t>
            </a:r>
          </a:p>
        </p:txBody>
      </p:sp>
      <p:sp>
        <p:nvSpPr>
          <p:cNvPr id="14" name="TextBox 13">
            <a:extLst>
              <a:ext uri="{FF2B5EF4-FFF2-40B4-BE49-F238E27FC236}">
                <a16:creationId xmlns:a16="http://schemas.microsoft.com/office/drawing/2014/main" id="{F95E7962-42D1-40CC-8CCC-BCBD0DE61DFD}"/>
              </a:ext>
            </a:extLst>
          </p:cNvPr>
          <p:cNvSpPr txBox="1"/>
          <p:nvPr/>
        </p:nvSpPr>
        <p:spPr>
          <a:xfrm>
            <a:off x="722224" y="4278317"/>
            <a:ext cx="272612" cy="581560"/>
          </a:xfrm>
          <a:prstGeom prst="rect">
            <a:avLst/>
          </a:prstGeom>
          <a:noFill/>
        </p:spPr>
        <p:txBody>
          <a:bodyPr wrap="square" lIns="0" tIns="36000" rIns="216000" bIns="36000" rtlCol="0">
            <a:spAutoFit/>
          </a:bodyPr>
          <a:lstStyle/>
          <a:p>
            <a:pPr algn="ctr">
              <a:lnSpc>
                <a:spcPct val="130000"/>
              </a:lnSpc>
              <a:spcBef>
                <a:spcPts val="1000"/>
              </a:spcBef>
            </a:pPr>
            <a:r>
              <a:rPr lang="en-US" sz="2800" b="1" dirty="0">
                <a:solidFill>
                  <a:srgbClr val="BE141B"/>
                </a:solidFill>
                <a:latin typeface="Montserrat" pitchFamily="2" charset="77"/>
              </a:rPr>
              <a:t>3</a:t>
            </a:r>
          </a:p>
        </p:txBody>
      </p:sp>
      <p:sp>
        <p:nvSpPr>
          <p:cNvPr id="16" name="TextBox 15">
            <a:extLst>
              <a:ext uri="{FF2B5EF4-FFF2-40B4-BE49-F238E27FC236}">
                <a16:creationId xmlns:a16="http://schemas.microsoft.com/office/drawing/2014/main" id="{6E6ADC1A-D181-4FF0-84CF-F46639A14D58}"/>
              </a:ext>
            </a:extLst>
          </p:cNvPr>
          <p:cNvSpPr txBox="1"/>
          <p:nvPr/>
        </p:nvSpPr>
        <p:spPr>
          <a:xfrm>
            <a:off x="6362525" y="1849008"/>
            <a:ext cx="272612" cy="581560"/>
          </a:xfrm>
          <a:prstGeom prst="rect">
            <a:avLst/>
          </a:prstGeom>
          <a:noFill/>
        </p:spPr>
        <p:txBody>
          <a:bodyPr wrap="square" lIns="0" tIns="36000" rIns="216000" bIns="36000" rtlCol="0">
            <a:spAutoFit/>
          </a:bodyPr>
          <a:lstStyle/>
          <a:p>
            <a:pPr algn="ctr">
              <a:lnSpc>
                <a:spcPct val="130000"/>
              </a:lnSpc>
              <a:spcBef>
                <a:spcPts val="1000"/>
              </a:spcBef>
            </a:pPr>
            <a:r>
              <a:rPr lang="en-US" sz="2800" b="1" dirty="0">
                <a:solidFill>
                  <a:srgbClr val="009CDC"/>
                </a:solidFill>
                <a:latin typeface="Montserrat" pitchFamily="2" charset="77"/>
              </a:rPr>
              <a:t>4</a:t>
            </a:r>
          </a:p>
        </p:txBody>
      </p:sp>
      <p:sp>
        <p:nvSpPr>
          <p:cNvPr id="17" name="TextBox 16">
            <a:extLst>
              <a:ext uri="{FF2B5EF4-FFF2-40B4-BE49-F238E27FC236}">
                <a16:creationId xmlns:a16="http://schemas.microsoft.com/office/drawing/2014/main" id="{7884CD8B-E2AF-4051-862D-58E46BB62C10}"/>
              </a:ext>
            </a:extLst>
          </p:cNvPr>
          <p:cNvSpPr txBox="1"/>
          <p:nvPr/>
        </p:nvSpPr>
        <p:spPr>
          <a:xfrm>
            <a:off x="6362525" y="3066440"/>
            <a:ext cx="272612" cy="581560"/>
          </a:xfrm>
          <a:prstGeom prst="rect">
            <a:avLst/>
          </a:prstGeom>
          <a:noFill/>
        </p:spPr>
        <p:txBody>
          <a:bodyPr wrap="square" lIns="0" tIns="36000" rIns="216000" bIns="36000" rtlCol="0">
            <a:spAutoFit/>
          </a:bodyPr>
          <a:lstStyle/>
          <a:p>
            <a:pPr algn="ctr">
              <a:lnSpc>
                <a:spcPct val="130000"/>
              </a:lnSpc>
              <a:spcBef>
                <a:spcPts val="1000"/>
              </a:spcBef>
            </a:pPr>
            <a:r>
              <a:rPr lang="en-US" sz="2800" b="1" dirty="0">
                <a:solidFill>
                  <a:srgbClr val="00B5AF"/>
                </a:solidFill>
                <a:latin typeface="Montserrat" pitchFamily="2" charset="77"/>
              </a:rPr>
              <a:t>5</a:t>
            </a:r>
          </a:p>
        </p:txBody>
      </p:sp>
      <p:sp>
        <p:nvSpPr>
          <p:cNvPr id="18" name="TextBox 17">
            <a:extLst>
              <a:ext uri="{FF2B5EF4-FFF2-40B4-BE49-F238E27FC236}">
                <a16:creationId xmlns:a16="http://schemas.microsoft.com/office/drawing/2014/main" id="{6206EB04-FAC1-420E-A3F1-13A01E27FF67}"/>
              </a:ext>
            </a:extLst>
          </p:cNvPr>
          <p:cNvSpPr txBox="1"/>
          <p:nvPr/>
        </p:nvSpPr>
        <p:spPr>
          <a:xfrm>
            <a:off x="6373454" y="4225573"/>
            <a:ext cx="272612" cy="581560"/>
          </a:xfrm>
          <a:prstGeom prst="rect">
            <a:avLst/>
          </a:prstGeom>
          <a:noFill/>
        </p:spPr>
        <p:txBody>
          <a:bodyPr wrap="square" lIns="0" tIns="36000" rIns="216000" bIns="36000" rtlCol="0">
            <a:spAutoFit/>
          </a:bodyPr>
          <a:lstStyle/>
          <a:p>
            <a:pPr algn="ctr">
              <a:lnSpc>
                <a:spcPct val="130000"/>
              </a:lnSpc>
              <a:spcBef>
                <a:spcPts val="1000"/>
              </a:spcBef>
            </a:pPr>
            <a:r>
              <a:rPr lang="en-US" sz="2800" b="1" dirty="0">
                <a:solidFill>
                  <a:srgbClr val="84C661"/>
                </a:solidFill>
                <a:latin typeface="Montserrat" pitchFamily="2" charset="77"/>
              </a:rPr>
              <a:t>6</a:t>
            </a:r>
          </a:p>
        </p:txBody>
      </p:sp>
    </p:spTree>
    <p:extLst>
      <p:ext uri="{BB962C8B-B14F-4D97-AF65-F5344CB8AC3E}">
        <p14:creationId xmlns:p14="http://schemas.microsoft.com/office/powerpoint/2010/main" val="322407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FB9C1-755D-A64B-63BA-34FA65395FB1}"/>
              </a:ext>
            </a:extLst>
          </p:cNvPr>
          <p:cNvSpPr/>
          <p:nvPr/>
        </p:nvSpPr>
        <p:spPr>
          <a:xfrm>
            <a:off x="1113693" y="2266461"/>
            <a:ext cx="5281896" cy="1738923"/>
          </a:xfrm>
          <a:prstGeom prst="roundRect">
            <a:avLst/>
          </a:prstGeom>
          <a:solidFill>
            <a:srgbClr val="6575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03D70B2-9DBC-0E4C-3239-14E33B2FEA3D}"/>
              </a:ext>
            </a:extLst>
          </p:cNvPr>
          <p:cNvSpPr/>
          <p:nvPr/>
        </p:nvSpPr>
        <p:spPr>
          <a:xfrm>
            <a:off x="7372512" y="2227384"/>
            <a:ext cx="2839589" cy="3790461"/>
          </a:xfrm>
          <a:prstGeom prst="roundRect">
            <a:avLst/>
          </a:prstGeom>
          <a:solidFill>
            <a:srgbClr val="FF6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3">
            <a:extLst>
              <a:ext uri="{FF2B5EF4-FFF2-40B4-BE49-F238E27FC236}">
                <a16:creationId xmlns:a16="http://schemas.microsoft.com/office/drawing/2014/main" id="{5192EC64-B9EC-40E8-9409-D7DDDBB3A59C}"/>
              </a:ext>
            </a:extLst>
          </p:cNvPr>
          <p:cNvSpPr txBox="1">
            <a:spLocks/>
          </p:cNvSpPr>
          <p:nvPr/>
        </p:nvSpPr>
        <p:spPr>
          <a:xfrm>
            <a:off x="1211485" y="1806555"/>
            <a:ext cx="2743200" cy="2491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spc="300" dirty="0">
                <a:latin typeface="Montserrat"/>
              </a:rPr>
              <a:t>CURRENT STATE</a:t>
            </a:r>
          </a:p>
        </p:txBody>
      </p:sp>
      <p:sp>
        <p:nvSpPr>
          <p:cNvPr id="8" name="Text Placeholder 33">
            <a:extLst>
              <a:ext uri="{FF2B5EF4-FFF2-40B4-BE49-F238E27FC236}">
                <a16:creationId xmlns:a16="http://schemas.microsoft.com/office/drawing/2014/main" id="{E0A2D46F-2BC3-48AD-A28B-05FA46A4CF81}"/>
              </a:ext>
            </a:extLst>
          </p:cNvPr>
          <p:cNvSpPr txBox="1">
            <a:spLocks/>
          </p:cNvSpPr>
          <p:nvPr/>
        </p:nvSpPr>
        <p:spPr>
          <a:xfrm>
            <a:off x="6437691" y="1637564"/>
            <a:ext cx="4709650" cy="587139"/>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AU" sz="1600" b="1" spc="300">
                <a:latin typeface="Montserrat"/>
              </a:rPr>
              <a:t>HOW AUTOMATION </a:t>
            </a:r>
            <a:endParaRPr lang="en-US"/>
          </a:p>
          <a:p>
            <a:pPr marL="0" indent="0" algn="ctr">
              <a:lnSpc>
                <a:spcPct val="100000"/>
              </a:lnSpc>
              <a:spcBef>
                <a:spcPts val="0"/>
              </a:spcBef>
              <a:buNone/>
            </a:pPr>
            <a:r>
              <a:rPr lang="en-AU" sz="1600" b="1" spc="300">
                <a:latin typeface="Montserrat"/>
              </a:rPr>
              <a:t>CAN HELP</a:t>
            </a:r>
            <a:endParaRPr lang="en-AU"/>
          </a:p>
        </p:txBody>
      </p:sp>
      <p:sp>
        <p:nvSpPr>
          <p:cNvPr id="10" name="Text Placeholder 9">
            <a:extLst>
              <a:ext uri="{FF2B5EF4-FFF2-40B4-BE49-F238E27FC236}">
                <a16:creationId xmlns:a16="http://schemas.microsoft.com/office/drawing/2014/main" id="{81A28D55-6CBE-45D2-9BDB-FA56B4FDBB6E}"/>
              </a:ext>
            </a:extLst>
          </p:cNvPr>
          <p:cNvSpPr>
            <a:spLocks noGrp="1"/>
          </p:cNvSpPr>
          <p:nvPr>
            <p:ph type="body" sz="quarter" idx="11"/>
          </p:nvPr>
        </p:nvSpPr>
        <p:spPr>
          <a:xfrm>
            <a:off x="885825" y="302142"/>
            <a:ext cx="11415713" cy="516845"/>
          </a:xfrm>
        </p:spPr>
        <p:txBody>
          <a:bodyPr/>
          <a:lstStyle/>
          <a:p>
            <a:pPr algn="l"/>
            <a:r>
              <a:rPr lang="en-US" dirty="0">
                <a:solidFill>
                  <a:schemeClr val="tx2"/>
                </a:solidFill>
              </a:rPr>
              <a:t>Multi-source approach to identifying + returning found coverage</a:t>
            </a:r>
          </a:p>
        </p:txBody>
      </p:sp>
      <p:sp>
        <p:nvSpPr>
          <p:cNvPr id="11" name="Rectangle 10">
            <a:extLst>
              <a:ext uri="{FF2B5EF4-FFF2-40B4-BE49-F238E27FC236}">
                <a16:creationId xmlns:a16="http://schemas.microsoft.com/office/drawing/2014/main" id="{04409DDB-33EE-4420-A526-9A76D1D20E1F}"/>
              </a:ext>
            </a:extLst>
          </p:cNvPr>
          <p:cNvSpPr/>
          <p:nvPr/>
        </p:nvSpPr>
        <p:spPr>
          <a:xfrm>
            <a:off x="1412183" y="2458170"/>
            <a:ext cx="1436612" cy="707886"/>
          </a:xfrm>
          <a:prstGeom prst="rect">
            <a:avLst/>
          </a:prstGeom>
        </p:spPr>
        <p:txBody>
          <a:bodyPr wrap="none" lIns="91440" tIns="45720" rIns="91440" bIns="45720" anchor="t">
            <a:spAutoFit/>
          </a:bodyPr>
          <a:lstStyle/>
          <a:p>
            <a:r>
              <a:rPr lang="en-US" sz="4000" b="1">
                <a:solidFill>
                  <a:schemeClr val="accent1"/>
                </a:solidFill>
                <a:latin typeface="Montserrat"/>
              </a:rPr>
              <a:t>34%</a:t>
            </a:r>
            <a:r>
              <a:rPr lang="en-US" sz="4000" b="1">
                <a:solidFill>
                  <a:srgbClr val="FDAF15"/>
                </a:solidFill>
                <a:latin typeface="Montserrat"/>
              </a:rPr>
              <a:t> </a:t>
            </a:r>
            <a:endParaRPr lang="en-US" sz="4000" dirty="0">
              <a:solidFill>
                <a:srgbClr val="FDAF15"/>
              </a:solidFill>
            </a:endParaRPr>
          </a:p>
        </p:txBody>
      </p:sp>
      <p:sp>
        <p:nvSpPr>
          <p:cNvPr id="12" name="Rectangle 11">
            <a:extLst>
              <a:ext uri="{FF2B5EF4-FFF2-40B4-BE49-F238E27FC236}">
                <a16:creationId xmlns:a16="http://schemas.microsoft.com/office/drawing/2014/main" id="{0F519CDB-93A2-4B56-A3F5-CB35830B0FD3}"/>
              </a:ext>
            </a:extLst>
          </p:cNvPr>
          <p:cNvSpPr/>
          <p:nvPr/>
        </p:nvSpPr>
        <p:spPr>
          <a:xfrm>
            <a:off x="1426471" y="3154975"/>
            <a:ext cx="4692391" cy="584775"/>
          </a:xfrm>
          <a:prstGeom prst="rect">
            <a:avLst/>
          </a:prstGeom>
        </p:spPr>
        <p:txBody>
          <a:bodyPr wrap="square">
            <a:spAutoFit/>
          </a:bodyPr>
          <a:lstStyle/>
          <a:p>
            <a:pPr>
              <a:spcBef>
                <a:spcPts val="1000"/>
              </a:spcBef>
              <a:buClr>
                <a:srgbClr val="FF6900"/>
              </a:buClr>
              <a:buSzPct val="100000"/>
            </a:pPr>
            <a:r>
              <a:rPr lang="en-US" sz="1600" dirty="0">
                <a:solidFill>
                  <a:srgbClr val="657585"/>
                </a:solidFill>
                <a:latin typeface="Montserrat" pitchFamily="2" charset="77"/>
              </a:rPr>
              <a:t>of denials can be attributed to eligibility verification errors or lack of information</a:t>
            </a:r>
            <a:endParaRPr lang="en-US" sz="1600" b="1" dirty="0">
              <a:solidFill>
                <a:srgbClr val="657585"/>
              </a:solidFill>
              <a:latin typeface="Montserrat" pitchFamily="2" charset="77"/>
            </a:endParaRPr>
          </a:p>
        </p:txBody>
      </p:sp>
      <p:sp>
        <p:nvSpPr>
          <p:cNvPr id="13" name="Rectangle 12">
            <a:extLst>
              <a:ext uri="{FF2B5EF4-FFF2-40B4-BE49-F238E27FC236}">
                <a16:creationId xmlns:a16="http://schemas.microsoft.com/office/drawing/2014/main" id="{A0B5B5F0-817C-489B-A2C5-1C10F02F7432}"/>
              </a:ext>
            </a:extLst>
          </p:cNvPr>
          <p:cNvSpPr/>
          <p:nvPr/>
        </p:nvSpPr>
        <p:spPr>
          <a:xfrm>
            <a:off x="7625856" y="2327484"/>
            <a:ext cx="2254864" cy="954107"/>
          </a:xfrm>
          <a:prstGeom prst="rect">
            <a:avLst/>
          </a:prstGeom>
        </p:spPr>
        <p:txBody>
          <a:bodyPr wrap="square" lIns="91440" tIns="45720" rIns="91440" bIns="45720" anchor="t">
            <a:spAutoFit/>
          </a:bodyPr>
          <a:lstStyle/>
          <a:p>
            <a:pPr algn="ctr"/>
            <a:r>
              <a:rPr lang="en-US" sz="4000" b="1">
                <a:solidFill>
                  <a:srgbClr val="FF6900"/>
                </a:solidFill>
                <a:latin typeface="Montserrat"/>
              </a:rPr>
              <a:t>30%</a:t>
            </a:r>
            <a:br>
              <a:rPr lang="en-US" sz="4000" b="1">
                <a:solidFill>
                  <a:srgbClr val="FF6900"/>
                </a:solidFill>
                <a:latin typeface="Montserrat" pitchFamily="2" charset="77"/>
              </a:rPr>
            </a:br>
            <a:r>
              <a:rPr lang="en-US" sz="1600">
                <a:solidFill>
                  <a:srgbClr val="FF6900"/>
                </a:solidFill>
                <a:latin typeface="Montserrat"/>
              </a:rPr>
              <a:t>average hit rate</a:t>
            </a:r>
          </a:p>
        </p:txBody>
      </p:sp>
      <p:sp>
        <p:nvSpPr>
          <p:cNvPr id="14" name="Rectangle 13">
            <a:extLst>
              <a:ext uri="{FF2B5EF4-FFF2-40B4-BE49-F238E27FC236}">
                <a16:creationId xmlns:a16="http://schemas.microsoft.com/office/drawing/2014/main" id="{E54D3B70-3C22-4145-8BAC-6A007485697A}"/>
              </a:ext>
            </a:extLst>
          </p:cNvPr>
          <p:cNvSpPr/>
          <p:nvPr/>
        </p:nvSpPr>
        <p:spPr>
          <a:xfrm>
            <a:off x="7625855" y="3532372"/>
            <a:ext cx="2254864" cy="954107"/>
          </a:xfrm>
          <a:prstGeom prst="rect">
            <a:avLst/>
          </a:prstGeom>
        </p:spPr>
        <p:txBody>
          <a:bodyPr wrap="square" lIns="91440" tIns="45720" rIns="91440" bIns="45720" anchor="t">
            <a:spAutoFit/>
          </a:bodyPr>
          <a:lstStyle/>
          <a:p>
            <a:pPr algn="ctr"/>
            <a:r>
              <a:rPr lang="en-US" sz="4000" b="1">
                <a:solidFill>
                  <a:srgbClr val="FF6900"/>
                </a:solidFill>
                <a:latin typeface="Montserrat"/>
              </a:rPr>
              <a:t>1.6</a:t>
            </a:r>
            <a:br>
              <a:rPr lang="en-US" sz="4000" b="1">
                <a:solidFill>
                  <a:srgbClr val="FF6900"/>
                </a:solidFill>
                <a:latin typeface="Montserrat" pitchFamily="2" charset="77"/>
              </a:rPr>
            </a:br>
            <a:r>
              <a:rPr lang="en-US" sz="1600">
                <a:solidFill>
                  <a:srgbClr val="FF6900"/>
                </a:solidFill>
                <a:latin typeface="Montserrat"/>
              </a:rPr>
              <a:t>day reduction in AR</a:t>
            </a:r>
          </a:p>
        </p:txBody>
      </p:sp>
      <p:sp>
        <p:nvSpPr>
          <p:cNvPr id="15" name="Rectangle 14">
            <a:extLst>
              <a:ext uri="{FF2B5EF4-FFF2-40B4-BE49-F238E27FC236}">
                <a16:creationId xmlns:a16="http://schemas.microsoft.com/office/drawing/2014/main" id="{AE3ED8C7-80FC-43E1-B364-02426FF28B7F}"/>
              </a:ext>
            </a:extLst>
          </p:cNvPr>
          <p:cNvSpPr/>
          <p:nvPr/>
        </p:nvSpPr>
        <p:spPr>
          <a:xfrm>
            <a:off x="7625855" y="4818568"/>
            <a:ext cx="2254864" cy="954107"/>
          </a:xfrm>
          <a:prstGeom prst="rect">
            <a:avLst/>
          </a:prstGeom>
        </p:spPr>
        <p:txBody>
          <a:bodyPr wrap="square" lIns="91440" tIns="45720" rIns="91440" bIns="45720" anchor="t">
            <a:spAutoFit/>
          </a:bodyPr>
          <a:lstStyle/>
          <a:p>
            <a:pPr algn="ctr"/>
            <a:r>
              <a:rPr lang="en-US" sz="4000" b="1">
                <a:solidFill>
                  <a:srgbClr val="FF6900"/>
                </a:solidFill>
                <a:latin typeface="Montserrat"/>
              </a:rPr>
              <a:t>40%</a:t>
            </a:r>
            <a:br>
              <a:rPr lang="en-US" sz="4000" b="1">
                <a:solidFill>
                  <a:srgbClr val="FF6900"/>
                </a:solidFill>
                <a:latin typeface="Montserrat" pitchFamily="2" charset="77"/>
              </a:rPr>
            </a:br>
            <a:r>
              <a:rPr lang="en-US" sz="1600">
                <a:solidFill>
                  <a:srgbClr val="FF6900"/>
                </a:solidFill>
                <a:latin typeface="Montserrat" pitchFamily="2" charset="77"/>
              </a:rPr>
              <a:t>covered lives in US</a:t>
            </a:r>
            <a:endParaRPr lang="en-US" sz="1600">
              <a:solidFill>
                <a:srgbClr val="FF6900"/>
              </a:solidFill>
              <a:latin typeface="Montserrat"/>
            </a:endParaRPr>
          </a:p>
        </p:txBody>
      </p:sp>
    </p:spTree>
    <p:extLst>
      <p:ext uri="{BB962C8B-B14F-4D97-AF65-F5344CB8AC3E}">
        <p14:creationId xmlns:p14="http://schemas.microsoft.com/office/powerpoint/2010/main" val="141376673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22EBC3-EFAC-4DFE-A82A-D361A264AB70}"/>
              </a:ext>
            </a:extLst>
          </p:cNvPr>
          <p:cNvSpPr/>
          <p:nvPr/>
        </p:nvSpPr>
        <p:spPr>
          <a:xfrm>
            <a:off x="626735" y="1651569"/>
            <a:ext cx="4948564" cy="40672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EFFFF"/>
              </a:solidFill>
              <a:latin typeface="Montserrat" panose="00000500000000000000"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6DBA0E48-DDE3-4FE4-BD6B-4A9AB8EDB557}"/>
              </a:ext>
            </a:extLst>
          </p:cNvPr>
          <p:cNvSpPr>
            <a:spLocks noGrp="1"/>
          </p:cNvSpPr>
          <p:nvPr>
            <p:ph type="body" sz="quarter" idx="11"/>
          </p:nvPr>
        </p:nvSpPr>
        <p:spPr>
          <a:xfrm>
            <a:off x="557213" y="210884"/>
            <a:ext cx="10351294" cy="516845"/>
          </a:xfrm>
        </p:spPr>
        <p:txBody>
          <a:bodyPr/>
          <a:lstStyle/>
          <a:p>
            <a:pPr algn="l"/>
            <a:r>
              <a:rPr lang="en-US" sz="3200" dirty="0">
                <a:solidFill>
                  <a:schemeClr val="tx2"/>
                </a:solidFill>
              </a:rPr>
              <a:t>Automate patient coverage detection to reduce unnecessary denials</a:t>
            </a:r>
          </a:p>
        </p:txBody>
      </p:sp>
      <p:sp>
        <p:nvSpPr>
          <p:cNvPr id="6" name="TextBox 5">
            <a:extLst>
              <a:ext uri="{FF2B5EF4-FFF2-40B4-BE49-F238E27FC236}">
                <a16:creationId xmlns:a16="http://schemas.microsoft.com/office/drawing/2014/main" id="{CEA78753-A49A-4625-B3FD-8F89FE60976B}"/>
              </a:ext>
            </a:extLst>
          </p:cNvPr>
          <p:cNvSpPr txBox="1"/>
          <p:nvPr/>
        </p:nvSpPr>
        <p:spPr>
          <a:xfrm>
            <a:off x="626735" y="1313016"/>
            <a:ext cx="1898815" cy="338554"/>
          </a:xfrm>
          <a:prstGeom prst="rect">
            <a:avLst/>
          </a:prstGeom>
          <a:noFill/>
        </p:spPr>
        <p:txBody>
          <a:bodyPr vert="horz" wrap="square" lIns="91440" tIns="45720" rIns="91440" bIns="45720" rtlCol="0" anchor="t">
            <a:spAutoFit/>
          </a:bodyPr>
          <a:lstStyle>
            <a:lvl1pPr>
              <a:lnSpc>
                <a:spcPct val="150000"/>
              </a:lnSpc>
              <a:spcBef>
                <a:spcPct val="0"/>
              </a:spcBef>
              <a:spcAft>
                <a:spcPts val="600"/>
              </a:spcAft>
              <a:buNone/>
              <a:defRPr b="0" spc="300">
                <a:solidFill>
                  <a:schemeClr val="accent1"/>
                </a:solidFill>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600" b="1" spc="0" dirty="0">
                <a:solidFill>
                  <a:srgbClr val="657585"/>
                </a:solidFill>
                <a:latin typeface="Montserrat" pitchFamily="2" charset="77"/>
              </a:rPr>
              <a:t>Approach:</a:t>
            </a:r>
          </a:p>
        </p:txBody>
      </p:sp>
      <p:sp>
        <p:nvSpPr>
          <p:cNvPr id="7" name="Oval 6">
            <a:extLst>
              <a:ext uri="{FF2B5EF4-FFF2-40B4-BE49-F238E27FC236}">
                <a16:creationId xmlns:a16="http://schemas.microsoft.com/office/drawing/2014/main" id="{998B412A-FB04-43C5-86D6-619FD783CF74}"/>
              </a:ext>
            </a:extLst>
          </p:cNvPr>
          <p:cNvSpPr/>
          <p:nvPr/>
        </p:nvSpPr>
        <p:spPr>
          <a:xfrm>
            <a:off x="800811" y="1931441"/>
            <a:ext cx="329184" cy="329184"/>
          </a:xfrm>
          <a:prstGeom prst="ellipse">
            <a:avLst/>
          </a:prstGeom>
          <a:solidFill>
            <a:srgbClr val="ED7D3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r>
              <a:rPr lang="en-US" sz="1600" b="1" dirty="0">
                <a:solidFill>
                  <a:schemeClr val="bg2"/>
                </a:solidFill>
                <a:latin typeface="Montserrat" panose="00000500000000000000" pitchFamily="2" charset="0"/>
                <a:cs typeface="Arial" panose="020B0604020202020204" pitchFamily="34" charset="0"/>
              </a:rPr>
              <a:t>1</a:t>
            </a:r>
          </a:p>
        </p:txBody>
      </p:sp>
      <p:sp>
        <p:nvSpPr>
          <p:cNvPr id="8" name="Oval 7">
            <a:extLst>
              <a:ext uri="{FF2B5EF4-FFF2-40B4-BE49-F238E27FC236}">
                <a16:creationId xmlns:a16="http://schemas.microsoft.com/office/drawing/2014/main" id="{B9F949A3-B1C3-43B0-9D00-2083D5C074B6}"/>
              </a:ext>
            </a:extLst>
          </p:cNvPr>
          <p:cNvSpPr/>
          <p:nvPr/>
        </p:nvSpPr>
        <p:spPr>
          <a:xfrm>
            <a:off x="774760" y="3121341"/>
            <a:ext cx="329184" cy="329184"/>
          </a:xfrm>
          <a:prstGeom prst="ellipse">
            <a:avLst/>
          </a:prstGeom>
          <a:solidFill>
            <a:srgbClr val="ED7D3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r>
              <a:rPr lang="en-US" sz="1600" b="1" dirty="0">
                <a:solidFill>
                  <a:schemeClr val="bg2"/>
                </a:solidFill>
                <a:latin typeface="Montserrat" panose="00000500000000000000" pitchFamily="2" charset="0"/>
                <a:cs typeface="Arial" panose="020B0604020202020204" pitchFamily="34" charset="0"/>
              </a:rPr>
              <a:t>2</a:t>
            </a:r>
          </a:p>
        </p:txBody>
      </p:sp>
      <p:sp>
        <p:nvSpPr>
          <p:cNvPr id="9" name="Oval 8">
            <a:extLst>
              <a:ext uri="{FF2B5EF4-FFF2-40B4-BE49-F238E27FC236}">
                <a16:creationId xmlns:a16="http://schemas.microsoft.com/office/drawing/2014/main" id="{A83AEA93-0E9B-4815-8879-C6020A8FA030}"/>
              </a:ext>
            </a:extLst>
          </p:cNvPr>
          <p:cNvSpPr/>
          <p:nvPr/>
        </p:nvSpPr>
        <p:spPr>
          <a:xfrm>
            <a:off x="774760" y="4419776"/>
            <a:ext cx="329184" cy="329184"/>
          </a:xfrm>
          <a:prstGeom prst="ellipse">
            <a:avLst/>
          </a:prstGeom>
          <a:solidFill>
            <a:srgbClr val="ED7D3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r>
              <a:rPr lang="en-US" sz="1600" b="1" dirty="0">
                <a:solidFill>
                  <a:schemeClr val="bg2"/>
                </a:solidFill>
                <a:latin typeface="Montserrat" panose="00000500000000000000" pitchFamily="2" charset="0"/>
                <a:cs typeface="Arial" panose="020B0604020202020204" pitchFamily="34" charset="0"/>
              </a:rPr>
              <a:t>3</a:t>
            </a:r>
          </a:p>
        </p:txBody>
      </p:sp>
      <p:sp>
        <p:nvSpPr>
          <p:cNvPr id="11" name="TextBox 10">
            <a:extLst>
              <a:ext uri="{FF2B5EF4-FFF2-40B4-BE49-F238E27FC236}">
                <a16:creationId xmlns:a16="http://schemas.microsoft.com/office/drawing/2014/main" id="{9D1AB7AF-295A-4D27-B518-4DBCF3927486}"/>
              </a:ext>
            </a:extLst>
          </p:cNvPr>
          <p:cNvSpPr txBox="1"/>
          <p:nvPr/>
        </p:nvSpPr>
        <p:spPr>
          <a:xfrm>
            <a:off x="1243489" y="1886926"/>
            <a:ext cx="4040260" cy="1015663"/>
          </a:xfrm>
          <a:prstGeom prst="rect">
            <a:avLst/>
          </a:prstGeom>
          <a:noFill/>
        </p:spPr>
        <p:txBody>
          <a:bodyPr wrap="square" rtlCol="0">
            <a:spAutoFit/>
          </a:bodyPr>
          <a:lstStyle/>
          <a:p>
            <a:pPr defTabSz="914377">
              <a:defRPr/>
            </a:pPr>
            <a:r>
              <a:rPr lang="en-US" sz="1200" b="1" dirty="0">
                <a:latin typeface="Montserrat" panose="00000500000000000000" pitchFamily="2" charset="0"/>
                <a:cs typeface="Arial" panose="020B0604020202020204" pitchFamily="34" charset="0"/>
              </a:rPr>
              <a:t>Identify hidden coverage</a:t>
            </a:r>
            <a:br>
              <a:rPr lang="en-US" sz="1200" dirty="0">
                <a:latin typeface="Montserrat" panose="00000500000000000000" pitchFamily="2" charset="0"/>
                <a:cs typeface="Arial" panose="020B0604020202020204" pitchFamily="34" charset="0"/>
              </a:rPr>
            </a:br>
            <a:r>
              <a:rPr lang="en-US" sz="1200" dirty="0">
                <a:latin typeface="Montserrat" panose="00000500000000000000" pitchFamily="2" charset="0"/>
                <a:cs typeface="Arial" panose="020B0604020202020204" pitchFamily="34" charset="0"/>
              </a:rPr>
              <a:t>Detect hidden insurance using AI technology. Search both payers and past claims data to find missed coverage.  Access the largest claims database with 40% of covered lives in US.</a:t>
            </a:r>
          </a:p>
        </p:txBody>
      </p:sp>
      <p:sp>
        <p:nvSpPr>
          <p:cNvPr id="12" name="TextBox 11">
            <a:extLst>
              <a:ext uri="{FF2B5EF4-FFF2-40B4-BE49-F238E27FC236}">
                <a16:creationId xmlns:a16="http://schemas.microsoft.com/office/drawing/2014/main" id="{D1165FCA-A83C-4FA5-8EAA-D930C8896183}"/>
              </a:ext>
            </a:extLst>
          </p:cNvPr>
          <p:cNvSpPr txBox="1"/>
          <p:nvPr/>
        </p:nvSpPr>
        <p:spPr>
          <a:xfrm>
            <a:off x="1217438" y="3053622"/>
            <a:ext cx="4040260" cy="1200329"/>
          </a:xfrm>
          <a:prstGeom prst="rect">
            <a:avLst/>
          </a:prstGeom>
          <a:noFill/>
        </p:spPr>
        <p:txBody>
          <a:bodyPr wrap="square" rtlCol="0">
            <a:spAutoFit/>
          </a:bodyPr>
          <a:lstStyle/>
          <a:p>
            <a:pPr defTabSz="914377">
              <a:defRPr/>
            </a:pPr>
            <a:r>
              <a:rPr lang="en-US" sz="1200" b="1" dirty="0">
                <a:latin typeface="Montserrat" panose="00000500000000000000" pitchFamily="2" charset="0"/>
                <a:cs typeface="Arial" panose="020B0604020202020204" pitchFamily="34" charset="0"/>
              </a:rPr>
              <a:t>Confirm coverage is active</a:t>
            </a:r>
            <a:br>
              <a:rPr lang="en-US" sz="1200" dirty="0">
                <a:latin typeface="Montserrat" panose="00000500000000000000" pitchFamily="2" charset="0"/>
                <a:cs typeface="Arial" panose="020B0604020202020204" pitchFamily="34" charset="0"/>
              </a:rPr>
            </a:br>
            <a:r>
              <a:rPr lang="en-US" sz="1200" dirty="0">
                <a:latin typeface="Montserrat" panose="00000500000000000000" pitchFamily="2" charset="0"/>
                <a:cs typeface="Arial" panose="020B0604020202020204" pitchFamily="34" charset="0"/>
              </a:rPr>
              <a:t>Leverage proprietary algorithms to identify coverage. Confirm active coverage using pre-identified payers and use advanced payer logic with connectivity to 1700 payers resulting in a superior hit rate.</a:t>
            </a:r>
          </a:p>
        </p:txBody>
      </p:sp>
      <p:sp>
        <p:nvSpPr>
          <p:cNvPr id="13" name="TextBox 12">
            <a:extLst>
              <a:ext uri="{FF2B5EF4-FFF2-40B4-BE49-F238E27FC236}">
                <a16:creationId xmlns:a16="http://schemas.microsoft.com/office/drawing/2014/main" id="{7AE7D3DA-B18D-40EF-877F-2BA8226D0E1B}"/>
              </a:ext>
            </a:extLst>
          </p:cNvPr>
          <p:cNvSpPr txBox="1"/>
          <p:nvPr/>
        </p:nvSpPr>
        <p:spPr>
          <a:xfrm>
            <a:off x="1217438" y="4388503"/>
            <a:ext cx="4040260" cy="1015663"/>
          </a:xfrm>
          <a:prstGeom prst="rect">
            <a:avLst/>
          </a:prstGeom>
          <a:noFill/>
        </p:spPr>
        <p:txBody>
          <a:bodyPr wrap="square" rtlCol="0">
            <a:spAutoFit/>
          </a:bodyPr>
          <a:lstStyle/>
          <a:p>
            <a:pPr defTabSz="914377">
              <a:defRPr/>
            </a:pPr>
            <a:r>
              <a:rPr lang="en-US" sz="1200" b="1" dirty="0">
                <a:latin typeface="Montserrat" panose="00000500000000000000" pitchFamily="2" charset="0"/>
                <a:cs typeface="Arial" panose="020B0604020202020204" pitchFamily="34" charset="0"/>
              </a:rPr>
              <a:t>Collect for all with coverage</a:t>
            </a:r>
            <a:br>
              <a:rPr lang="en-US" sz="1200" dirty="0">
                <a:latin typeface="Montserrat" panose="00000500000000000000" pitchFamily="2" charset="0"/>
                <a:cs typeface="Arial" panose="020B0604020202020204" pitchFamily="34" charset="0"/>
              </a:rPr>
            </a:br>
            <a:r>
              <a:rPr lang="en-US" sz="1200" dirty="0">
                <a:latin typeface="Montserrat" panose="00000500000000000000" pitchFamily="2" charset="0"/>
                <a:cs typeface="Arial" panose="020B0604020202020204" pitchFamily="34" charset="0"/>
              </a:rPr>
              <a:t>Get actionable results for active and inactive coverage for all patients. As a result, increase cash collections on self-pay patients and reduce bad debt risk.</a:t>
            </a:r>
          </a:p>
        </p:txBody>
      </p:sp>
      <p:sp>
        <p:nvSpPr>
          <p:cNvPr id="14" name="TextBox 13">
            <a:extLst>
              <a:ext uri="{FF2B5EF4-FFF2-40B4-BE49-F238E27FC236}">
                <a16:creationId xmlns:a16="http://schemas.microsoft.com/office/drawing/2014/main" id="{16445CBA-A21E-4D6B-9550-6B13722C7E98}"/>
              </a:ext>
            </a:extLst>
          </p:cNvPr>
          <p:cNvSpPr txBox="1"/>
          <p:nvPr/>
        </p:nvSpPr>
        <p:spPr>
          <a:xfrm>
            <a:off x="5900503" y="1770327"/>
            <a:ext cx="5914403" cy="307777"/>
          </a:xfrm>
          <a:prstGeom prst="rect">
            <a:avLst/>
          </a:prstGeom>
          <a:noFill/>
        </p:spPr>
        <p:txBody>
          <a:bodyPr wrap="square" rtlCol="0">
            <a:spAutoFit/>
          </a:bodyPr>
          <a:lstStyle/>
          <a:p>
            <a:pPr defTabSz="914377">
              <a:defRPr/>
            </a:pPr>
            <a:r>
              <a:rPr lang="en-US" sz="1400" b="1" dirty="0">
                <a:solidFill>
                  <a:schemeClr val="tx2"/>
                </a:solidFill>
                <a:latin typeface="Montserrat" panose="00000500000000000000" pitchFamily="2" charset="0"/>
                <a:cs typeface="Arial" panose="020B0604020202020204" pitchFamily="34" charset="0"/>
              </a:rPr>
              <a:t>Increase reimbursements, productivity + patient satisfaction</a:t>
            </a:r>
          </a:p>
        </p:txBody>
      </p:sp>
      <p:sp>
        <p:nvSpPr>
          <p:cNvPr id="15" name="Text Placeholder 32">
            <a:extLst>
              <a:ext uri="{FF2B5EF4-FFF2-40B4-BE49-F238E27FC236}">
                <a16:creationId xmlns:a16="http://schemas.microsoft.com/office/drawing/2014/main" id="{7EED7612-FC0D-48C7-9939-069CCF71EACD}"/>
              </a:ext>
            </a:extLst>
          </p:cNvPr>
          <p:cNvSpPr txBox="1">
            <a:spLocks/>
          </p:cNvSpPr>
          <p:nvPr/>
        </p:nvSpPr>
        <p:spPr>
          <a:xfrm>
            <a:off x="5992605" y="2549027"/>
            <a:ext cx="2392951" cy="139216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200" dirty="0">
                <a:latin typeface="Montserrat" panose="00000500000000000000" pitchFamily="2" charset="0"/>
                <a:cs typeface="Arial" panose="020B0604020202020204" pitchFamily="34" charset="0"/>
              </a:rPr>
              <a:t>Reimbursement from payers negotiated rates instead of self-pay discounts and risk of non-payment</a:t>
            </a:r>
          </a:p>
        </p:txBody>
      </p:sp>
      <p:sp>
        <p:nvSpPr>
          <p:cNvPr id="16" name="Text Placeholder 33">
            <a:extLst>
              <a:ext uri="{FF2B5EF4-FFF2-40B4-BE49-F238E27FC236}">
                <a16:creationId xmlns:a16="http://schemas.microsoft.com/office/drawing/2014/main" id="{8569B0D6-7D5A-4623-A77A-5F83EAAB1983}"/>
              </a:ext>
            </a:extLst>
          </p:cNvPr>
          <p:cNvSpPr txBox="1">
            <a:spLocks/>
          </p:cNvSpPr>
          <p:nvPr/>
        </p:nvSpPr>
        <p:spPr>
          <a:xfrm>
            <a:off x="5992604" y="2277242"/>
            <a:ext cx="2743200" cy="2491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a:solidFill>
                  <a:srgbClr val="FF6900"/>
                </a:solidFill>
                <a:latin typeface="Montserrat" panose="00000500000000000000" pitchFamily="2" charset="0"/>
                <a:cs typeface="Arial" panose="020B0604020202020204" pitchFamily="34" charset="0"/>
              </a:rPr>
              <a:t>Increased collections</a:t>
            </a:r>
          </a:p>
        </p:txBody>
      </p:sp>
      <p:sp>
        <p:nvSpPr>
          <p:cNvPr id="17" name="Text Placeholder 32">
            <a:extLst>
              <a:ext uri="{FF2B5EF4-FFF2-40B4-BE49-F238E27FC236}">
                <a16:creationId xmlns:a16="http://schemas.microsoft.com/office/drawing/2014/main" id="{ABD4B0B0-6C5E-4369-960F-07725801262A}"/>
              </a:ext>
            </a:extLst>
          </p:cNvPr>
          <p:cNvSpPr txBox="1">
            <a:spLocks/>
          </p:cNvSpPr>
          <p:nvPr/>
        </p:nvSpPr>
        <p:spPr>
          <a:xfrm>
            <a:off x="6000565" y="4038592"/>
            <a:ext cx="2286000" cy="416275"/>
          </a:xfrm>
          <a:prstGeom prst="rect">
            <a:avLst/>
          </a:prstGeom>
        </p:spPr>
        <p:txBody>
          <a:bodyPr lIns="0" tIns="0" rIns="0" bIns="0">
            <a:noAutofit/>
          </a:bodyPr>
          <a:lstStyle>
            <a:defPPr>
              <a:defRPr lang="en-US"/>
            </a:defPPr>
            <a:lvl1pPr indent="0" defTabSz="685800">
              <a:lnSpc>
                <a:spcPct val="120000"/>
              </a:lnSpc>
              <a:spcBef>
                <a:spcPts val="750"/>
              </a:spcBef>
              <a:buFont typeface="Arial" panose="020B0604020202020204" pitchFamily="34" charset="0"/>
              <a:buNone/>
              <a:defRPr sz="1000">
                <a:solidFill>
                  <a:schemeClr val="tx2"/>
                </a:solidFill>
                <a:latin typeface="+mj-lt"/>
                <a:cs typeface="Roboto Light"/>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en-US" sz="1200" dirty="0">
                <a:solidFill>
                  <a:schemeClr val="tx1"/>
                </a:solidFill>
                <a:latin typeface="Montserrat" panose="00000500000000000000" pitchFamily="2" charset="0"/>
                <a:cs typeface="Arial" panose="020B0604020202020204" pitchFamily="34" charset="0"/>
              </a:rPr>
              <a:t>Reduce patient frustration caused by incorrectly identified balances as patient responsibility</a:t>
            </a:r>
          </a:p>
        </p:txBody>
      </p:sp>
      <p:sp>
        <p:nvSpPr>
          <p:cNvPr id="18" name="Text Placeholder 33">
            <a:extLst>
              <a:ext uri="{FF2B5EF4-FFF2-40B4-BE49-F238E27FC236}">
                <a16:creationId xmlns:a16="http://schemas.microsoft.com/office/drawing/2014/main" id="{A70CF6F7-9E14-4FF8-A888-AEBD3E134B14}"/>
              </a:ext>
            </a:extLst>
          </p:cNvPr>
          <p:cNvSpPr txBox="1">
            <a:spLocks/>
          </p:cNvSpPr>
          <p:nvPr/>
        </p:nvSpPr>
        <p:spPr>
          <a:xfrm>
            <a:off x="6000565" y="3750303"/>
            <a:ext cx="2743200" cy="249156"/>
          </a:xfrm>
          <a:prstGeom prst="rect">
            <a:avLst/>
          </a:prstGeom>
        </p:spPr>
        <p:txBody>
          <a:bodyPr lIns="0" tIns="0" rIns="0" bIns="0"/>
          <a:lstStyle>
            <a:defPPr>
              <a:defRPr lang="en-US"/>
            </a:defPPr>
            <a:lvl1pPr indent="0" defTabSz="685800">
              <a:lnSpc>
                <a:spcPct val="90000"/>
              </a:lnSpc>
              <a:spcBef>
                <a:spcPts val="750"/>
              </a:spcBef>
              <a:buFont typeface="Arial" panose="020B0604020202020204" pitchFamily="34" charset="0"/>
              <a:buNone/>
              <a:defRPr sz="1600" spc="300">
                <a:solidFill>
                  <a:schemeClr val="accent6"/>
                </a:solidFill>
                <a:latin typeface="+mj-lt"/>
                <a:cs typeface="Roboto Medium"/>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400" spc="0">
                <a:solidFill>
                  <a:srgbClr val="FF6900"/>
                </a:solidFill>
                <a:latin typeface="Montserrat" panose="00000500000000000000" pitchFamily="2" charset="0"/>
                <a:cs typeface="Arial" panose="020B0604020202020204" pitchFamily="34" charset="0"/>
              </a:rPr>
              <a:t>Patient satisfaction</a:t>
            </a:r>
          </a:p>
        </p:txBody>
      </p:sp>
      <p:sp>
        <p:nvSpPr>
          <p:cNvPr id="19" name="Text Placeholder 32">
            <a:extLst>
              <a:ext uri="{FF2B5EF4-FFF2-40B4-BE49-F238E27FC236}">
                <a16:creationId xmlns:a16="http://schemas.microsoft.com/office/drawing/2014/main" id="{6840A390-4709-42D8-B97E-5E631E33C94A}"/>
              </a:ext>
            </a:extLst>
          </p:cNvPr>
          <p:cNvSpPr txBox="1">
            <a:spLocks/>
          </p:cNvSpPr>
          <p:nvPr/>
        </p:nvSpPr>
        <p:spPr>
          <a:xfrm>
            <a:off x="8730739" y="2541565"/>
            <a:ext cx="2286000" cy="1016645"/>
          </a:xfrm>
          <a:prstGeom prst="rect">
            <a:avLst/>
          </a:prstGeom>
        </p:spPr>
        <p:txBody>
          <a:bodyPr lIns="0" tIns="0" rIns="0" bIns="0">
            <a:noAutofit/>
          </a:bodyPr>
          <a:lstStyle>
            <a:defPPr>
              <a:defRPr lang="en-US"/>
            </a:defPPr>
            <a:lvl1pPr indent="0" defTabSz="685800">
              <a:lnSpc>
                <a:spcPct val="120000"/>
              </a:lnSpc>
              <a:spcBef>
                <a:spcPts val="750"/>
              </a:spcBef>
              <a:buFont typeface="Arial" panose="020B0604020202020204" pitchFamily="34" charset="0"/>
              <a:buNone/>
              <a:defRPr sz="1000">
                <a:solidFill>
                  <a:schemeClr val="tx2"/>
                </a:solidFill>
                <a:latin typeface="+mj-lt"/>
                <a:cs typeface="Roboto Light"/>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en-US" sz="1200" dirty="0">
                <a:solidFill>
                  <a:schemeClr val="tx1"/>
                </a:solidFill>
                <a:latin typeface="Montserrat" panose="00000500000000000000" pitchFamily="2" charset="0"/>
                <a:cs typeface="Arial" panose="020B0604020202020204" pitchFamily="34" charset="0"/>
              </a:rPr>
              <a:t>Reduce AR days by more than 1.6 days by determining coverage earlier in the process and collections 2x faster</a:t>
            </a:r>
          </a:p>
        </p:txBody>
      </p:sp>
      <p:sp>
        <p:nvSpPr>
          <p:cNvPr id="20" name="Text Placeholder 33">
            <a:extLst>
              <a:ext uri="{FF2B5EF4-FFF2-40B4-BE49-F238E27FC236}">
                <a16:creationId xmlns:a16="http://schemas.microsoft.com/office/drawing/2014/main" id="{5333A9B0-E5FF-4F62-BF7A-9F3A3EBEE2D7}"/>
              </a:ext>
            </a:extLst>
          </p:cNvPr>
          <p:cNvSpPr txBox="1">
            <a:spLocks/>
          </p:cNvSpPr>
          <p:nvPr/>
        </p:nvSpPr>
        <p:spPr>
          <a:xfrm>
            <a:off x="8730741" y="2277242"/>
            <a:ext cx="2953199" cy="232460"/>
          </a:xfrm>
          <a:prstGeom prst="rect">
            <a:avLst/>
          </a:prstGeom>
        </p:spPr>
        <p:txBody>
          <a:bodyPr lIns="0" tIns="0" rIns="0" bIns="0"/>
          <a:lstStyle>
            <a:defPPr>
              <a:defRPr lang="en-US"/>
            </a:defPPr>
            <a:lvl1pPr indent="0" defTabSz="685800">
              <a:lnSpc>
                <a:spcPct val="90000"/>
              </a:lnSpc>
              <a:spcBef>
                <a:spcPts val="750"/>
              </a:spcBef>
              <a:buFont typeface="Arial" panose="020B0604020202020204" pitchFamily="34" charset="0"/>
              <a:buNone/>
              <a:defRPr sz="1600" spc="300">
                <a:solidFill>
                  <a:schemeClr val="accent5"/>
                </a:solidFill>
                <a:latin typeface="+mj-lt"/>
                <a:cs typeface="Roboto Medium"/>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400" spc="0">
                <a:solidFill>
                  <a:srgbClr val="FF6900"/>
                </a:solidFill>
                <a:latin typeface="Montserrat" panose="00000500000000000000" pitchFamily="2" charset="0"/>
                <a:cs typeface="Arial" panose="020B0604020202020204" pitchFamily="34" charset="0"/>
              </a:rPr>
              <a:t>AR day reduction</a:t>
            </a:r>
          </a:p>
        </p:txBody>
      </p:sp>
      <p:sp>
        <p:nvSpPr>
          <p:cNvPr id="21" name="Text Placeholder 33">
            <a:extLst>
              <a:ext uri="{FF2B5EF4-FFF2-40B4-BE49-F238E27FC236}">
                <a16:creationId xmlns:a16="http://schemas.microsoft.com/office/drawing/2014/main" id="{8482D360-E2F5-4D6A-BE64-A4D8BD812595}"/>
              </a:ext>
            </a:extLst>
          </p:cNvPr>
          <p:cNvSpPr txBox="1">
            <a:spLocks/>
          </p:cNvSpPr>
          <p:nvPr/>
        </p:nvSpPr>
        <p:spPr>
          <a:xfrm>
            <a:off x="8743765" y="3759196"/>
            <a:ext cx="2627135" cy="249157"/>
          </a:xfrm>
          <a:prstGeom prst="rect">
            <a:avLst/>
          </a:prstGeom>
        </p:spPr>
        <p:txBody>
          <a:bodyPr lIns="0" tIns="0" rIns="0" bIns="0"/>
          <a:lstStyle>
            <a:defPPr>
              <a:defRPr lang="en-US"/>
            </a:defPPr>
            <a:lvl1pPr indent="0" defTabSz="685800">
              <a:lnSpc>
                <a:spcPct val="90000"/>
              </a:lnSpc>
              <a:spcBef>
                <a:spcPts val="750"/>
              </a:spcBef>
              <a:buFont typeface="Arial" panose="020B0604020202020204" pitchFamily="34" charset="0"/>
              <a:buNone/>
              <a:defRPr sz="1600" spc="300">
                <a:solidFill>
                  <a:schemeClr val="accent4"/>
                </a:solidFill>
                <a:latin typeface="+mj-lt"/>
                <a:cs typeface="Roboto Medium"/>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400" spc="0">
                <a:solidFill>
                  <a:srgbClr val="FF6900"/>
                </a:solidFill>
                <a:latin typeface="Montserrat" panose="00000500000000000000" pitchFamily="2" charset="0"/>
                <a:cs typeface="Arial" panose="020B0604020202020204" pitchFamily="34" charset="0"/>
              </a:rPr>
              <a:t>Cost reduction</a:t>
            </a:r>
          </a:p>
        </p:txBody>
      </p:sp>
      <p:sp>
        <p:nvSpPr>
          <p:cNvPr id="22" name="Text Placeholder 32">
            <a:extLst>
              <a:ext uri="{FF2B5EF4-FFF2-40B4-BE49-F238E27FC236}">
                <a16:creationId xmlns:a16="http://schemas.microsoft.com/office/drawing/2014/main" id="{47A092C3-6FF4-4EEC-BDDD-6887F877EAD8}"/>
              </a:ext>
            </a:extLst>
          </p:cNvPr>
          <p:cNvSpPr txBox="1">
            <a:spLocks/>
          </p:cNvSpPr>
          <p:nvPr/>
        </p:nvSpPr>
        <p:spPr>
          <a:xfrm>
            <a:off x="8748830" y="4040976"/>
            <a:ext cx="2483853" cy="493417"/>
          </a:xfrm>
          <a:prstGeom prst="rect">
            <a:avLst/>
          </a:prstGeom>
        </p:spPr>
        <p:txBody>
          <a:bodyPr lIns="0" tIns="0" rIns="0" bIns="0">
            <a:noAutofit/>
          </a:bodyPr>
          <a:lstStyle>
            <a:defPPr>
              <a:defRPr lang="en-US"/>
            </a:defPPr>
            <a:lvl1pPr indent="0" defTabSz="685800">
              <a:lnSpc>
                <a:spcPct val="120000"/>
              </a:lnSpc>
              <a:spcBef>
                <a:spcPts val="750"/>
              </a:spcBef>
              <a:buFont typeface="Arial" panose="020B0604020202020204" pitchFamily="34" charset="0"/>
              <a:buNone/>
              <a:defRPr sz="1000">
                <a:solidFill>
                  <a:schemeClr val="tx2"/>
                </a:solidFill>
                <a:latin typeface="+mj-lt"/>
                <a:cs typeface="Roboto Light"/>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en-US" sz="1200" dirty="0">
                <a:solidFill>
                  <a:schemeClr val="tx1"/>
                </a:solidFill>
                <a:latin typeface="Montserrat" panose="00000500000000000000" pitchFamily="2" charset="0"/>
                <a:cs typeface="Arial" panose="020B0604020202020204" pitchFamily="34" charset="0"/>
              </a:rPr>
              <a:t>2x more expensive to collect from patient vs. payer. Additional savings from automation of manual tasks and redeployment of FTEs </a:t>
            </a:r>
          </a:p>
        </p:txBody>
      </p:sp>
    </p:spTree>
    <p:extLst>
      <p:ext uri="{BB962C8B-B14F-4D97-AF65-F5344CB8AC3E}">
        <p14:creationId xmlns:p14="http://schemas.microsoft.com/office/powerpoint/2010/main" val="220414006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898F77F-A0B6-7F2E-785B-F0C1BDE1C4C5}"/>
              </a:ext>
            </a:extLst>
          </p:cNvPr>
          <p:cNvSpPr/>
          <p:nvPr/>
        </p:nvSpPr>
        <p:spPr>
          <a:xfrm>
            <a:off x="7362266" y="2207559"/>
            <a:ext cx="2868703" cy="3854823"/>
          </a:xfrm>
          <a:prstGeom prst="roundRect">
            <a:avLst/>
          </a:prstGeom>
          <a:solidFill>
            <a:srgbClr val="009CD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7E94742-7077-AABF-6872-1E84B1BA33F4}"/>
              </a:ext>
            </a:extLst>
          </p:cNvPr>
          <p:cNvSpPr/>
          <p:nvPr/>
        </p:nvSpPr>
        <p:spPr>
          <a:xfrm>
            <a:off x="621927" y="2207560"/>
            <a:ext cx="5552514" cy="3081615"/>
          </a:xfrm>
          <a:prstGeom prst="roundRect">
            <a:avLst/>
          </a:prstGeom>
          <a:solidFill>
            <a:srgbClr val="6575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A0CCDC-1CD6-4B98-98E5-4B9669415CF2}"/>
              </a:ext>
            </a:extLst>
          </p:cNvPr>
          <p:cNvSpPr/>
          <p:nvPr/>
        </p:nvSpPr>
        <p:spPr>
          <a:xfrm>
            <a:off x="798918" y="2854846"/>
            <a:ext cx="4692391" cy="338554"/>
          </a:xfrm>
          <a:prstGeom prst="rect">
            <a:avLst/>
          </a:prstGeom>
        </p:spPr>
        <p:txBody>
          <a:bodyPr wrap="square">
            <a:spAutoFit/>
          </a:bodyPr>
          <a:lstStyle/>
          <a:p>
            <a:pPr>
              <a:spcBef>
                <a:spcPts val="1000"/>
              </a:spcBef>
              <a:buClr>
                <a:srgbClr val="FF6900"/>
              </a:buClr>
              <a:buSzPct val="100000"/>
            </a:pPr>
            <a:r>
              <a:rPr lang="en-US" sz="1600">
                <a:solidFill>
                  <a:srgbClr val="657585"/>
                </a:solidFill>
                <a:latin typeface="Montserrat" pitchFamily="2" charset="77"/>
              </a:rPr>
              <a:t>of claims are </a:t>
            </a:r>
            <a:r>
              <a:rPr lang="en-US" sz="1600" b="1">
                <a:solidFill>
                  <a:srgbClr val="657585"/>
                </a:solidFill>
                <a:latin typeface="Montserrat" pitchFamily="2" charset="77"/>
              </a:rPr>
              <a:t>initially denied by payers.</a:t>
            </a:r>
            <a:r>
              <a:rPr lang="en-US" sz="1600" baseline="30000">
                <a:latin typeface="Arial" panose="020B0604020202020204"/>
              </a:rPr>
              <a:t> 1</a:t>
            </a:r>
            <a:endParaRPr lang="en-US" sz="1600" b="1">
              <a:solidFill>
                <a:srgbClr val="657585"/>
              </a:solidFill>
              <a:latin typeface="Montserrat" pitchFamily="2" charset="77"/>
            </a:endParaRPr>
          </a:p>
        </p:txBody>
      </p:sp>
      <p:sp>
        <p:nvSpPr>
          <p:cNvPr id="4" name="Rectangle 3">
            <a:extLst>
              <a:ext uri="{FF2B5EF4-FFF2-40B4-BE49-F238E27FC236}">
                <a16:creationId xmlns:a16="http://schemas.microsoft.com/office/drawing/2014/main" id="{8DB9D61C-39FB-4C84-9858-90AF7324A5AA}"/>
              </a:ext>
            </a:extLst>
          </p:cNvPr>
          <p:cNvSpPr/>
          <p:nvPr/>
        </p:nvSpPr>
        <p:spPr>
          <a:xfrm>
            <a:off x="798917" y="4077532"/>
            <a:ext cx="4692391" cy="1077218"/>
          </a:xfrm>
          <a:prstGeom prst="rect">
            <a:avLst/>
          </a:prstGeom>
        </p:spPr>
        <p:txBody>
          <a:bodyPr wrap="square">
            <a:spAutoFit/>
          </a:bodyPr>
          <a:lstStyle/>
          <a:p>
            <a:pPr>
              <a:spcBef>
                <a:spcPts val="1000"/>
              </a:spcBef>
              <a:buClr>
                <a:srgbClr val="FF6900"/>
              </a:buClr>
              <a:buSzPct val="100000"/>
            </a:pPr>
            <a:r>
              <a:rPr lang="en-US" sz="1600">
                <a:solidFill>
                  <a:srgbClr val="657585"/>
                </a:solidFill>
                <a:latin typeface="Montserrat" pitchFamily="2" charset="77"/>
              </a:rPr>
              <a:t>Cost savings per transaction when switching to electronic and represents the </a:t>
            </a:r>
            <a:r>
              <a:rPr lang="en-US" sz="1600" b="1">
                <a:solidFill>
                  <a:srgbClr val="657585"/>
                </a:solidFill>
                <a:latin typeface="Montserrat" pitchFamily="2" charset="77"/>
              </a:rPr>
              <a:t>second highest cost saving opportunity </a:t>
            </a:r>
            <a:r>
              <a:rPr lang="en-US" sz="1600">
                <a:solidFill>
                  <a:srgbClr val="657585"/>
                </a:solidFill>
                <a:latin typeface="Montserrat" pitchFamily="2" charset="77"/>
              </a:rPr>
              <a:t>for the industry.</a:t>
            </a:r>
            <a:r>
              <a:rPr lang="en-US" sz="1600" baseline="30000">
                <a:latin typeface="Arial" panose="020B0604020202020204"/>
              </a:rPr>
              <a:t>2</a:t>
            </a:r>
            <a:endParaRPr lang="en-US" sz="1600" b="1">
              <a:solidFill>
                <a:srgbClr val="657585"/>
              </a:solidFill>
              <a:latin typeface="Montserrat" pitchFamily="2" charset="77"/>
            </a:endParaRPr>
          </a:p>
        </p:txBody>
      </p:sp>
      <p:sp>
        <p:nvSpPr>
          <p:cNvPr id="5" name="Rectangle 4">
            <a:extLst>
              <a:ext uri="{FF2B5EF4-FFF2-40B4-BE49-F238E27FC236}">
                <a16:creationId xmlns:a16="http://schemas.microsoft.com/office/drawing/2014/main" id="{03B4A4DB-CE52-477A-8FB7-DF53EC8BED9A}"/>
              </a:ext>
            </a:extLst>
          </p:cNvPr>
          <p:cNvSpPr/>
          <p:nvPr/>
        </p:nvSpPr>
        <p:spPr>
          <a:xfrm>
            <a:off x="798918" y="3450068"/>
            <a:ext cx="1653017" cy="707886"/>
          </a:xfrm>
          <a:prstGeom prst="rect">
            <a:avLst/>
          </a:prstGeom>
        </p:spPr>
        <p:txBody>
          <a:bodyPr wrap="none">
            <a:spAutoFit/>
          </a:bodyPr>
          <a:lstStyle/>
          <a:p>
            <a:r>
              <a:rPr lang="en-US" sz="4000" b="1">
                <a:solidFill>
                  <a:srgbClr val="009CDC"/>
                </a:solidFill>
                <a:latin typeface="Montserrat" pitchFamily="2" charset="77"/>
              </a:rPr>
              <a:t>$12.12</a:t>
            </a:r>
            <a:endParaRPr lang="en-US" sz="4000">
              <a:solidFill>
                <a:srgbClr val="009CDC"/>
              </a:solidFill>
            </a:endParaRPr>
          </a:p>
        </p:txBody>
      </p:sp>
      <p:sp>
        <p:nvSpPr>
          <p:cNvPr id="6" name="Rectangle 5">
            <a:extLst>
              <a:ext uri="{FF2B5EF4-FFF2-40B4-BE49-F238E27FC236}">
                <a16:creationId xmlns:a16="http://schemas.microsoft.com/office/drawing/2014/main" id="{7F20E207-0A39-400E-871E-5DE996F56CD3}"/>
              </a:ext>
            </a:extLst>
          </p:cNvPr>
          <p:cNvSpPr/>
          <p:nvPr/>
        </p:nvSpPr>
        <p:spPr>
          <a:xfrm>
            <a:off x="798918" y="2288407"/>
            <a:ext cx="1329210" cy="707886"/>
          </a:xfrm>
          <a:prstGeom prst="rect">
            <a:avLst/>
          </a:prstGeom>
        </p:spPr>
        <p:txBody>
          <a:bodyPr wrap="none">
            <a:spAutoFit/>
          </a:bodyPr>
          <a:lstStyle/>
          <a:p>
            <a:r>
              <a:rPr lang="en-US" sz="4000" b="1">
                <a:solidFill>
                  <a:srgbClr val="009CDC"/>
                </a:solidFill>
                <a:latin typeface="Montserrat" pitchFamily="2" charset="77"/>
              </a:rPr>
              <a:t>10% </a:t>
            </a:r>
            <a:endParaRPr lang="en-US" sz="4000">
              <a:solidFill>
                <a:srgbClr val="009CDC"/>
              </a:solidFill>
            </a:endParaRPr>
          </a:p>
        </p:txBody>
      </p:sp>
      <p:sp>
        <p:nvSpPr>
          <p:cNvPr id="8" name="Rectangle 7">
            <a:extLst>
              <a:ext uri="{FF2B5EF4-FFF2-40B4-BE49-F238E27FC236}">
                <a16:creationId xmlns:a16="http://schemas.microsoft.com/office/drawing/2014/main" id="{C070DDC3-1EC4-40CA-A23D-914B7931F747}"/>
              </a:ext>
            </a:extLst>
          </p:cNvPr>
          <p:cNvSpPr/>
          <p:nvPr/>
        </p:nvSpPr>
        <p:spPr>
          <a:xfrm>
            <a:off x="7664933" y="2288407"/>
            <a:ext cx="2254864" cy="954107"/>
          </a:xfrm>
          <a:prstGeom prst="rect">
            <a:avLst/>
          </a:prstGeom>
        </p:spPr>
        <p:txBody>
          <a:bodyPr wrap="square" lIns="91440" tIns="45720" rIns="91440" bIns="45720" anchor="t">
            <a:spAutoFit/>
          </a:bodyPr>
          <a:lstStyle/>
          <a:p>
            <a:pPr algn="ctr"/>
            <a:r>
              <a:rPr lang="en-US" sz="4000" b="1">
                <a:solidFill>
                  <a:srgbClr val="009CDC"/>
                </a:solidFill>
                <a:latin typeface="Montserrat"/>
              </a:rPr>
              <a:t>38 </a:t>
            </a:r>
            <a:r>
              <a:rPr lang="en-US" sz="4000" b="1" err="1">
                <a:solidFill>
                  <a:srgbClr val="009CDC"/>
                </a:solidFill>
                <a:latin typeface="Montserrat"/>
              </a:rPr>
              <a:t>hrs</a:t>
            </a:r>
            <a:br>
              <a:rPr lang="en-US" sz="4000" b="1">
                <a:solidFill>
                  <a:srgbClr val="009CDC"/>
                </a:solidFill>
                <a:latin typeface="Montserrat" pitchFamily="2" charset="77"/>
              </a:rPr>
            </a:br>
            <a:r>
              <a:rPr lang="en-US" sz="1600">
                <a:solidFill>
                  <a:srgbClr val="009CDC"/>
                </a:solidFill>
                <a:latin typeface="Montserrat"/>
              </a:rPr>
              <a:t>saved per week*</a:t>
            </a:r>
          </a:p>
        </p:txBody>
      </p:sp>
      <p:sp>
        <p:nvSpPr>
          <p:cNvPr id="9" name="Rectangle 8">
            <a:extLst>
              <a:ext uri="{FF2B5EF4-FFF2-40B4-BE49-F238E27FC236}">
                <a16:creationId xmlns:a16="http://schemas.microsoft.com/office/drawing/2014/main" id="{2C65E61F-1475-4DC3-BE1A-4763379563E6}"/>
              </a:ext>
            </a:extLst>
          </p:cNvPr>
          <p:cNvSpPr/>
          <p:nvPr/>
        </p:nvSpPr>
        <p:spPr>
          <a:xfrm>
            <a:off x="7586128" y="3278937"/>
            <a:ext cx="2412472" cy="1446550"/>
          </a:xfrm>
          <a:prstGeom prst="rect">
            <a:avLst/>
          </a:prstGeom>
        </p:spPr>
        <p:txBody>
          <a:bodyPr wrap="square">
            <a:spAutoFit/>
          </a:bodyPr>
          <a:lstStyle/>
          <a:p>
            <a:pPr algn="ctr"/>
            <a:r>
              <a:rPr lang="en-US" sz="4000" b="1">
                <a:solidFill>
                  <a:srgbClr val="009CDC"/>
                </a:solidFill>
                <a:latin typeface="Montserrat"/>
              </a:rPr>
              <a:t>8X</a:t>
            </a:r>
            <a:br>
              <a:rPr lang="en-US" sz="4000" b="1">
                <a:solidFill>
                  <a:srgbClr val="009CDC"/>
                </a:solidFill>
                <a:latin typeface="Montserrat"/>
              </a:rPr>
            </a:br>
            <a:r>
              <a:rPr lang="en-US" sz="1600">
                <a:solidFill>
                  <a:srgbClr val="009CDC"/>
                </a:solidFill>
                <a:latin typeface="Montserrat" pitchFamily="2" charset="77"/>
              </a:rPr>
              <a:t>time savings when switching to claim monitoring*</a:t>
            </a:r>
          </a:p>
        </p:txBody>
      </p:sp>
      <p:sp>
        <p:nvSpPr>
          <p:cNvPr id="10" name="Rectangle 9">
            <a:extLst>
              <a:ext uri="{FF2B5EF4-FFF2-40B4-BE49-F238E27FC236}">
                <a16:creationId xmlns:a16="http://schemas.microsoft.com/office/drawing/2014/main" id="{34990335-E708-46B9-8E7A-9B4652184B5A}"/>
              </a:ext>
            </a:extLst>
          </p:cNvPr>
          <p:cNvSpPr/>
          <p:nvPr/>
        </p:nvSpPr>
        <p:spPr>
          <a:xfrm>
            <a:off x="7664933" y="4723671"/>
            <a:ext cx="2254864" cy="1200329"/>
          </a:xfrm>
          <a:prstGeom prst="rect">
            <a:avLst/>
          </a:prstGeom>
        </p:spPr>
        <p:txBody>
          <a:bodyPr wrap="square">
            <a:spAutoFit/>
          </a:bodyPr>
          <a:lstStyle/>
          <a:p>
            <a:pPr algn="ctr"/>
            <a:r>
              <a:rPr lang="en-US" sz="4000" b="1">
                <a:solidFill>
                  <a:srgbClr val="009CDC"/>
                </a:solidFill>
                <a:latin typeface="Montserrat"/>
              </a:rPr>
              <a:t>33%</a:t>
            </a:r>
            <a:br>
              <a:rPr lang="en-US">
                <a:solidFill>
                  <a:srgbClr val="009CDC"/>
                </a:solidFill>
                <a:latin typeface="Montserrat" pitchFamily="2" charset="77"/>
              </a:rPr>
            </a:br>
            <a:r>
              <a:rPr lang="en-US" sz="1600">
                <a:solidFill>
                  <a:srgbClr val="009CDC"/>
                </a:solidFill>
                <a:latin typeface="Montserrat" pitchFamily="2" charset="77"/>
              </a:rPr>
              <a:t>increase in productivity*</a:t>
            </a:r>
          </a:p>
        </p:txBody>
      </p:sp>
      <p:sp>
        <p:nvSpPr>
          <p:cNvPr id="11" name="TextBox 10">
            <a:extLst>
              <a:ext uri="{FF2B5EF4-FFF2-40B4-BE49-F238E27FC236}">
                <a16:creationId xmlns:a16="http://schemas.microsoft.com/office/drawing/2014/main" id="{50CFCA39-20CD-4DA2-8022-DA6522E73EEB}"/>
              </a:ext>
            </a:extLst>
          </p:cNvPr>
          <p:cNvSpPr txBox="1"/>
          <p:nvPr/>
        </p:nvSpPr>
        <p:spPr>
          <a:xfrm>
            <a:off x="823450" y="5718218"/>
            <a:ext cx="6096000" cy="584775"/>
          </a:xfrm>
          <a:prstGeom prst="rect">
            <a:avLst/>
          </a:prstGeom>
          <a:noFill/>
        </p:spPr>
        <p:txBody>
          <a:bodyPr wrap="square">
            <a:spAutoFit/>
          </a:bodyPr>
          <a:lstStyle/>
          <a:p>
            <a:pPr marL="228600" indent="-228600">
              <a:buAutoNum type="arabicPeriod"/>
            </a:pPr>
            <a:r>
              <a:rPr lang="en-US" sz="800"/>
              <a:t>https://www.ache.org/-/media/ache/about-ache/corporate-partners/the_change_healthcare_2020-revenue_cycle_denials_index.pdf</a:t>
            </a:r>
          </a:p>
          <a:p>
            <a:pPr marL="228600" indent="-228600">
              <a:buAutoNum type="arabicPeriod"/>
            </a:pPr>
            <a:r>
              <a:rPr lang="en-US" sz="800">
                <a:hlinkClick r:id="rId3"/>
              </a:rPr>
              <a:t>https://www.caqh.org/sites/default/files/explorations/index/2021-caqh-index.pdf</a:t>
            </a:r>
            <a:endParaRPr lang="en-US" sz="800"/>
          </a:p>
          <a:p>
            <a:pPr marL="228600" indent="-228600">
              <a:buAutoNum type="arabicPeriod"/>
            </a:pPr>
            <a:r>
              <a:rPr lang="en-US" sz="800"/>
              <a:t>* </a:t>
            </a:r>
            <a:r>
              <a:rPr lang="en-US" sz="800" err="1"/>
              <a:t>Waystar</a:t>
            </a:r>
            <a:r>
              <a:rPr lang="en-US" sz="800"/>
              <a:t> client outcomes</a:t>
            </a:r>
          </a:p>
        </p:txBody>
      </p:sp>
      <p:sp>
        <p:nvSpPr>
          <p:cNvPr id="12" name="Title 1">
            <a:extLst>
              <a:ext uri="{FF2B5EF4-FFF2-40B4-BE49-F238E27FC236}">
                <a16:creationId xmlns:a16="http://schemas.microsoft.com/office/drawing/2014/main" id="{E5F3F6DC-1950-4557-B407-33B86A5EE42E}"/>
              </a:ext>
            </a:extLst>
          </p:cNvPr>
          <p:cNvSpPr txBox="1">
            <a:spLocks/>
          </p:cNvSpPr>
          <p:nvPr/>
        </p:nvSpPr>
        <p:spPr>
          <a:xfrm>
            <a:off x="622217" y="320838"/>
            <a:ext cx="9069061"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solidFill>
                  <a:schemeClr val="tx2"/>
                </a:solidFill>
                <a:latin typeface="Montserrat"/>
              </a:rPr>
              <a:t>Remediate denials with automated claim </a:t>
            </a:r>
            <a:r>
              <a:rPr lang="en-US" err="1">
                <a:solidFill>
                  <a:schemeClr val="tx2"/>
                </a:solidFill>
                <a:latin typeface="Montserrat"/>
              </a:rPr>
              <a:t>statusing</a:t>
            </a:r>
            <a:endParaRPr lang="en-US">
              <a:solidFill>
                <a:schemeClr val="tx2"/>
              </a:solidFill>
              <a:latin typeface="Montserrat"/>
            </a:endParaRPr>
          </a:p>
        </p:txBody>
      </p:sp>
      <p:sp>
        <p:nvSpPr>
          <p:cNvPr id="17" name="Text Placeholder 33">
            <a:extLst>
              <a:ext uri="{FF2B5EF4-FFF2-40B4-BE49-F238E27FC236}">
                <a16:creationId xmlns:a16="http://schemas.microsoft.com/office/drawing/2014/main" id="{26264AF2-4F29-AB74-BF15-0F9844935A17}"/>
              </a:ext>
            </a:extLst>
          </p:cNvPr>
          <p:cNvSpPr txBox="1">
            <a:spLocks/>
          </p:cNvSpPr>
          <p:nvPr/>
        </p:nvSpPr>
        <p:spPr>
          <a:xfrm>
            <a:off x="752924" y="1891353"/>
            <a:ext cx="2743200" cy="2491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spc="300">
                <a:latin typeface="Montserrat"/>
              </a:rPr>
              <a:t>CURRENT STATE</a:t>
            </a:r>
          </a:p>
        </p:txBody>
      </p:sp>
      <p:sp>
        <p:nvSpPr>
          <p:cNvPr id="19" name="Text Placeholder 33">
            <a:extLst>
              <a:ext uri="{FF2B5EF4-FFF2-40B4-BE49-F238E27FC236}">
                <a16:creationId xmlns:a16="http://schemas.microsoft.com/office/drawing/2014/main" id="{D43389A9-B7E1-9A92-6057-14CA4A46CB00}"/>
              </a:ext>
            </a:extLst>
          </p:cNvPr>
          <p:cNvSpPr txBox="1">
            <a:spLocks/>
          </p:cNvSpPr>
          <p:nvPr/>
        </p:nvSpPr>
        <p:spPr>
          <a:xfrm>
            <a:off x="6439989" y="1619702"/>
            <a:ext cx="4709650" cy="587139"/>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AU" sz="1600" b="1" spc="300">
                <a:latin typeface="Montserrat"/>
              </a:rPr>
              <a:t>HOW AUTOMATION </a:t>
            </a:r>
            <a:endParaRPr lang="en-US"/>
          </a:p>
          <a:p>
            <a:pPr marL="0" indent="0" algn="ctr">
              <a:lnSpc>
                <a:spcPct val="100000"/>
              </a:lnSpc>
              <a:spcBef>
                <a:spcPts val="0"/>
              </a:spcBef>
              <a:buNone/>
            </a:pPr>
            <a:r>
              <a:rPr lang="en-AU" sz="1600" b="1" spc="300">
                <a:latin typeface="Montserrat"/>
              </a:rPr>
              <a:t>CAN HELP</a:t>
            </a:r>
            <a:endParaRPr lang="en-AU"/>
          </a:p>
        </p:txBody>
      </p:sp>
    </p:spTree>
    <p:extLst>
      <p:ext uri="{BB962C8B-B14F-4D97-AF65-F5344CB8AC3E}">
        <p14:creationId xmlns:p14="http://schemas.microsoft.com/office/powerpoint/2010/main" val="3828324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DFB7DD-1B72-460A-9B46-81868684BDD1}"/>
              </a:ext>
            </a:extLst>
          </p:cNvPr>
          <p:cNvSpPr>
            <a:spLocks noGrp="1"/>
          </p:cNvSpPr>
          <p:nvPr>
            <p:ph type="body" sz="quarter" idx="10"/>
          </p:nvPr>
        </p:nvSpPr>
        <p:spPr>
          <a:xfrm>
            <a:off x="6596244" y="1490134"/>
            <a:ext cx="4376556" cy="4244622"/>
          </a:xfrm>
        </p:spPr>
        <p:txBody>
          <a:bodyPr/>
          <a:lstStyle/>
          <a:p>
            <a:pPr marL="342900" indent="-342900">
              <a:lnSpc>
                <a:spcPct val="100000"/>
              </a:lnSpc>
              <a:buFont typeface="Arial" panose="020B0604020202020204" pitchFamily="34" charset="0"/>
              <a:buChar char="•"/>
            </a:pPr>
            <a:r>
              <a:rPr lang="en-US" sz="2400" b="1" dirty="0">
                <a:latin typeface="Montserrat" panose="00000500000000000000" pitchFamily="2" charset="0"/>
              </a:rPr>
              <a:t>Market drivers affecting efficiency</a:t>
            </a:r>
          </a:p>
          <a:p>
            <a:pPr marL="342900" indent="-342900">
              <a:lnSpc>
                <a:spcPct val="100000"/>
              </a:lnSpc>
              <a:buFont typeface="Arial" panose="020B0604020202020204" pitchFamily="34" charset="0"/>
              <a:buChar char="•"/>
            </a:pPr>
            <a:r>
              <a:rPr lang="en-US" sz="2400" b="1" dirty="0">
                <a:latin typeface="Montserrat" panose="00000500000000000000" pitchFamily="2" charset="0"/>
              </a:rPr>
              <a:t>The industry outlook on automation</a:t>
            </a:r>
          </a:p>
          <a:p>
            <a:pPr marL="342900" indent="-342900">
              <a:lnSpc>
                <a:spcPct val="100000"/>
              </a:lnSpc>
              <a:buFont typeface="Arial" panose="020B0604020202020204" pitchFamily="34" charset="0"/>
              <a:buChar char="•"/>
            </a:pPr>
            <a:r>
              <a:rPr lang="en-US" sz="2400" b="1" dirty="0">
                <a:latin typeface="Montserrat" panose="00000500000000000000" pitchFamily="2" charset="0"/>
              </a:rPr>
              <a:t>Strategies for successful automation</a:t>
            </a:r>
          </a:p>
          <a:p>
            <a:pPr marL="342900" indent="-342900">
              <a:lnSpc>
                <a:spcPct val="100000"/>
              </a:lnSpc>
              <a:buFont typeface="Arial" panose="020B0604020202020204" pitchFamily="34" charset="0"/>
              <a:buChar char="•"/>
            </a:pPr>
            <a:r>
              <a:rPr lang="en-US" sz="2400" b="1" dirty="0">
                <a:latin typeface="Montserrat" panose="00000500000000000000" pitchFamily="2" charset="0"/>
              </a:rPr>
              <a:t>Automation in action</a:t>
            </a:r>
          </a:p>
          <a:p>
            <a:pPr marL="342900" indent="-342900">
              <a:lnSpc>
                <a:spcPct val="100000"/>
              </a:lnSpc>
              <a:buFont typeface="Arial" panose="020B0604020202020204" pitchFamily="34" charset="0"/>
              <a:buChar char="•"/>
            </a:pPr>
            <a:r>
              <a:rPr lang="en-US" sz="2400" b="1" dirty="0">
                <a:latin typeface="Montserrat" panose="00000500000000000000" pitchFamily="2" charset="0"/>
              </a:rPr>
              <a:t>Choosing the right technology for you</a:t>
            </a:r>
          </a:p>
          <a:p>
            <a:pPr>
              <a:lnSpc>
                <a:spcPct val="100000"/>
              </a:lnSpc>
              <a:buFont typeface="Arial" panose="020B0604020202020204" pitchFamily="34" charset="0"/>
              <a:buChar char="•"/>
            </a:pPr>
            <a:endParaRPr lang="en-US" sz="2400" b="1" dirty="0">
              <a:latin typeface="Montserrat" panose="00000500000000000000" pitchFamily="2" charset="0"/>
            </a:endParaRPr>
          </a:p>
        </p:txBody>
      </p:sp>
    </p:spTree>
    <p:extLst>
      <p:ext uri="{BB962C8B-B14F-4D97-AF65-F5344CB8AC3E}">
        <p14:creationId xmlns:p14="http://schemas.microsoft.com/office/powerpoint/2010/main" val="2896014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D129-CEAB-465A-94FF-833B29B782A3}"/>
              </a:ext>
            </a:extLst>
          </p:cNvPr>
          <p:cNvSpPr>
            <a:spLocks noGrp="1"/>
          </p:cNvSpPr>
          <p:nvPr>
            <p:ph type="title" idx="4294967295"/>
          </p:nvPr>
        </p:nvSpPr>
        <p:spPr>
          <a:xfrm>
            <a:off x="647700" y="222547"/>
            <a:ext cx="10896600" cy="884237"/>
          </a:xfrm>
          <a:prstGeom prst="rect">
            <a:avLst/>
          </a:prstGeom>
        </p:spPr>
        <p:txBody>
          <a:bodyPr/>
          <a:lstStyle/>
          <a:p>
            <a:r>
              <a:rPr lang="en-US" sz="3600" b="1" dirty="0">
                <a:solidFill>
                  <a:schemeClr val="tx2"/>
                </a:solidFill>
                <a:latin typeface="Montserrat" panose="00000500000000000000" pitchFamily="2" charset="0"/>
              </a:rPr>
              <a:t>Accurately monitor + intelligently automate your claims status checks</a:t>
            </a:r>
          </a:p>
        </p:txBody>
      </p:sp>
      <p:sp>
        <p:nvSpPr>
          <p:cNvPr id="10" name="Rectangle 9">
            <a:extLst>
              <a:ext uri="{FF2B5EF4-FFF2-40B4-BE49-F238E27FC236}">
                <a16:creationId xmlns:a16="http://schemas.microsoft.com/office/drawing/2014/main" id="{FA443168-E1B5-4955-BE5B-A46FC77DDC8E}"/>
              </a:ext>
            </a:extLst>
          </p:cNvPr>
          <p:cNvSpPr/>
          <p:nvPr/>
        </p:nvSpPr>
        <p:spPr>
          <a:xfrm>
            <a:off x="855335" y="1703864"/>
            <a:ext cx="4948564" cy="437692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EFFFF"/>
              </a:solidFill>
              <a:latin typeface="Montserrat" panose="000005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848348B4-D5A4-4B28-9693-F1B9CCAC3924}"/>
              </a:ext>
            </a:extLst>
          </p:cNvPr>
          <p:cNvSpPr txBox="1"/>
          <p:nvPr/>
        </p:nvSpPr>
        <p:spPr>
          <a:xfrm>
            <a:off x="1414939" y="2049306"/>
            <a:ext cx="4040260" cy="1015663"/>
          </a:xfrm>
          <a:prstGeom prst="rect">
            <a:avLst/>
          </a:prstGeom>
          <a:noFill/>
        </p:spPr>
        <p:txBody>
          <a:bodyPr wrap="square" rtlCol="0">
            <a:spAutoFit/>
          </a:bodyPr>
          <a:lstStyle/>
          <a:p>
            <a:pPr defTabSz="914377">
              <a:defRPr/>
            </a:pPr>
            <a:r>
              <a:rPr lang="en-US" sz="1200" b="1" dirty="0">
                <a:latin typeface="Montserrat" panose="00000500000000000000" pitchFamily="2" charset="0"/>
                <a:cs typeface="Arial" panose="020B0604020202020204" pitchFamily="34" charset="0"/>
              </a:rPr>
              <a:t>Curate</a:t>
            </a:r>
            <a:br>
              <a:rPr lang="en-US" sz="1200" dirty="0">
                <a:latin typeface="Montserrat" panose="00000500000000000000" pitchFamily="2" charset="0"/>
                <a:cs typeface="Arial" panose="020B0604020202020204" pitchFamily="34" charset="0"/>
              </a:rPr>
            </a:br>
            <a:r>
              <a:rPr lang="en-US" sz="1200" dirty="0">
                <a:latin typeface="Montserrat" panose="00000500000000000000" pitchFamily="2" charset="0"/>
                <a:cs typeface="Arial" panose="020B0604020202020204" pitchFamily="34" charset="0"/>
              </a:rPr>
              <a:t>Obtain claim status responses with the most comprehensive payer details as possible in order to purposely apply that information where and when it makes sense.</a:t>
            </a:r>
          </a:p>
        </p:txBody>
      </p:sp>
      <p:sp>
        <p:nvSpPr>
          <p:cNvPr id="12" name="TextBox 11">
            <a:extLst>
              <a:ext uri="{FF2B5EF4-FFF2-40B4-BE49-F238E27FC236}">
                <a16:creationId xmlns:a16="http://schemas.microsoft.com/office/drawing/2014/main" id="{89DE604F-CD10-4BE0-A845-1EF64E447EF1}"/>
              </a:ext>
            </a:extLst>
          </p:cNvPr>
          <p:cNvSpPr txBox="1"/>
          <p:nvPr/>
        </p:nvSpPr>
        <p:spPr>
          <a:xfrm>
            <a:off x="6151391" y="1863059"/>
            <a:ext cx="5602205" cy="307777"/>
          </a:xfrm>
          <a:prstGeom prst="rect">
            <a:avLst/>
          </a:prstGeom>
          <a:noFill/>
        </p:spPr>
        <p:txBody>
          <a:bodyPr wrap="square" rtlCol="0">
            <a:spAutoFit/>
          </a:bodyPr>
          <a:lstStyle/>
          <a:p>
            <a:pPr defTabSz="914377">
              <a:defRPr/>
            </a:pPr>
            <a:r>
              <a:rPr lang="en-US" sz="1400" b="1" dirty="0">
                <a:solidFill>
                  <a:schemeClr val="tx2"/>
                </a:solidFill>
                <a:latin typeface="Montserrat" panose="00000500000000000000" pitchFamily="2" charset="0"/>
                <a:cs typeface="Arial" panose="020B0604020202020204" pitchFamily="34" charset="0"/>
              </a:rPr>
              <a:t>Enriched data retrieval + intelligent automation</a:t>
            </a:r>
          </a:p>
        </p:txBody>
      </p:sp>
      <p:sp>
        <p:nvSpPr>
          <p:cNvPr id="13" name="TextBox 12">
            <a:extLst>
              <a:ext uri="{FF2B5EF4-FFF2-40B4-BE49-F238E27FC236}">
                <a16:creationId xmlns:a16="http://schemas.microsoft.com/office/drawing/2014/main" id="{330B9EF4-3672-422E-A19E-B8257E1E5A89}"/>
              </a:ext>
            </a:extLst>
          </p:cNvPr>
          <p:cNvSpPr txBox="1"/>
          <p:nvPr/>
        </p:nvSpPr>
        <p:spPr>
          <a:xfrm>
            <a:off x="1414939" y="4754074"/>
            <a:ext cx="4040260" cy="1015663"/>
          </a:xfrm>
          <a:prstGeom prst="rect">
            <a:avLst/>
          </a:prstGeom>
          <a:noFill/>
        </p:spPr>
        <p:txBody>
          <a:bodyPr wrap="square" rtlCol="0">
            <a:spAutoFit/>
          </a:bodyPr>
          <a:lstStyle/>
          <a:p>
            <a:pPr defTabSz="914377">
              <a:defRPr/>
            </a:pPr>
            <a:r>
              <a:rPr lang="en-US" sz="1200" b="1">
                <a:latin typeface="Montserrat" panose="00000500000000000000" pitchFamily="2" charset="0"/>
                <a:cs typeface="Arial" panose="020B0604020202020204" pitchFamily="34" charset="0"/>
              </a:rPr>
              <a:t>Capture</a:t>
            </a:r>
          </a:p>
          <a:p>
            <a:pPr defTabSz="914377">
              <a:defRPr/>
            </a:pPr>
            <a:r>
              <a:rPr lang="en-US" sz="1200">
                <a:latin typeface="Montserrat" panose="00000500000000000000" pitchFamily="2" charset="0"/>
                <a:cs typeface="Arial" panose="020B0604020202020204" pitchFamily="34" charset="0"/>
              </a:rPr>
              <a:t>L</a:t>
            </a:r>
            <a:r>
              <a:rPr lang="en-US" sz="1200" err="1">
                <a:latin typeface="Montserrat" panose="00000500000000000000" pitchFamily="2" charset="0"/>
                <a:cs typeface="Arial" panose="020B0604020202020204" pitchFamily="34" charset="0"/>
              </a:rPr>
              <a:t>everage</a:t>
            </a:r>
            <a:r>
              <a:rPr lang="en-US" sz="1200">
                <a:latin typeface="Montserrat" panose="00000500000000000000" pitchFamily="2" charset="0"/>
                <a:cs typeface="Arial" panose="020B0604020202020204" pitchFamily="34" charset="0"/>
              </a:rPr>
              <a:t> payer data and enable next generation user capabilities to capture payments fuller, faster, and more effectively, while providing key insights into payer behavior + payments.</a:t>
            </a:r>
          </a:p>
        </p:txBody>
      </p:sp>
      <p:sp>
        <p:nvSpPr>
          <p:cNvPr id="14" name="TextBox 13">
            <a:extLst>
              <a:ext uri="{FF2B5EF4-FFF2-40B4-BE49-F238E27FC236}">
                <a16:creationId xmlns:a16="http://schemas.microsoft.com/office/drawing/2014/main" id="{15EE98F1-F02B-4355-825A-17642CCBB42F}"/>
              </a:ext>
            </a:extLst>
          </p:cNvPr>
          <p:cNvSpPr txBox="1"/>
          <p:nvPr/>
        </p:nvSpPr>
        <p:spPr>
          <a:xfrm>
            <a:off x="1414939" y="3401690"/>
            <a:ext cx="4040260" cy="1015663"/>
          </a:xfrm>
          <a:prstGeom prst="rect">
            <a:avLst/>
          </a:prstGeom>
          <a:noFill/>
        </p:spPr>
        <p:txBody>
          <a:bodyPr wrap="square" rtlCol="0">
            <a:spAutoFit/>
          </a:bodyPr>
          <a:lstStyle/>
          <a:p>
            <a:pPr defTabSz="914377">
              <a:defRPr/>
            </a:pPr>
            <a:r>
              <a:rPr lang="en-US" sz="1200" b="1" dirty="0">
                <a:latin typeface="Montserrat" panose="00000500000000000000" pitchFamily="2" charset="0"/>
                <a:cs typeface="Arial" panose="020B0604020202020204" pitchFamily="34" charset="0"/>
              </a:rPr>
              <a:t>Control</a:t>
            </a:r>
            <a:br>
              <a:rPr lang="en-US" sz="1200" dirty="0">
                <a:latin typeface="Montserrat" panose="00000500000000000000" pitchFamily="2" charset="0"/>
                <a:cs typeface="Arial" panose="020B0604020202020204" pitchFamily="34" charset="0"/>
              </a:rPr>
            </a:br>
            <a:r>
              <a:rPr lang="en-US" sz="1200" dirty="0">
                <a:latin typeface="Montserrat" panose="00000500000000000000" pitchFamily="2" charset="0"/>
                <a:cs typeface="Arial" panose="020B0604020202020204" pitchFamily="34" charset="0"/>
              </a:rPr>
              <a:t>Establish an agile </a:t>
            </a:r>
            <a:r>
              <a:rPr lang="en-US" sz="1200" dirty="0" err="1">
                <a:latin typeface="Montserrat" panose="00000500000000000000" pitchFamily="2" charset="0"/>
                <a:cs typeface="Arial" panose="020B0604020202020204" pitchFamily="34" charset="0"/>
              </a:rPr>
              <a:t>statusing</a:t>
            </a:r>
            <a:r>
              <a:rPr lang="en-US" sz="1200" dirty="0">
                <a:latin typeface="Montserrat" panose="00000500000000000000" pitchFamily="2" charset="0"/>
                <a:cs typeface="Arial" panose="020B0604020202020204" pitchFamily="34" charset="0"/>
              </a:rPr>
              <a:t> strategy that meets organizational needs and elevates user autonomy with dynamic, customizable tools + capabilities for smarter follow-up.</a:t>
            </a:r>
          </a:p>
        </p:txBody>
      </p:sp>
      <p:sp>
        <p:nvSpPr>
          <p:cNvPr id="15" name="Text Placeholder 32">
            <a:extLst>
              <a:ext uri="{FF2B5EF4-FFF2-40B4-BE49-F238E27FC236}">
                <a16:creationId xmlns:a16="http://schemas.microsoft.com/office/drawing/2014/main" id="{C0344B91-25DA-4DC7-B0B6-17AAACD6D224}"/>
              </a:ext>
            </a:extLst>
          </p:cNvPr>
          <p:cNvSpPr txBox="1">
            <a:spLocks/>
          </p:cNvSpPr>
          <p:nvPr/>
        </p:nvSpPr>
        <p:spPr>
          <a:xfrm>
            <a:off x="6291381" y="2770771"/>
            <a:ext cx="2392951" cy="139216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200" dirty="0">
                <a:latin typeface="Montserrat" panose="00000500000000000000" pitchFamily="2" charset="0"/>
                <a:cs typeface="Arial" panose="020B0604020202020204" pitchFamily="34" charset="0"/>
              </a:rPr>
              <a:t>Automatically and proactively checks claim status allowing claim issues to be identified, fixed and resubmitted promptly, thereby allowing organizations to get paid in less time.</a:t>
            </a:r>
          </a:p>
        </p:txBody>
      </p:sp>
      <p:sp>
        <p:nvSpPr>
          <p:cNvPr id="16" name="Text Placeholder 33">
            <a:extLst>
              <a:ext uri="{FF2B5EF4-FFF2-40B4-BE49-F238E27FC236}">
                <a16:creationId xmlns:a16="http://schemas.microsoft.com/office/drawing/2014/main" id="{48AC5A43-B0F4-4507-A25B-A37C020C6E16}"/>
              </a:ext>
            </a:extLst>
          </p:cNvPr>
          <p:cNvSpPr txBox="1">
            <a:spLocks/>
          </p:cNvSpPr>
          <p:nvPr/>
        </p:nvSpPr>
        <p:spPr>
          <a:xfrm>
            <a:off x="6291380" y="2498986"/>
            <a:ext cx="2743200" cy="2491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dirty="0">
                <a:solidFill>
                  <a:srgbClr val="00B0F0"/>
                </a:solidFill>
                <a:latin typeface="Montserrat" panose="00000500000000000000" pitchFamily="2" charset="0"/>
                <a:cs typeface="Arial" panose="020B0604020202020204" pitchFamily="34" charset="0"/>
              </a:rPr>
              <a:t>Accelerate cash flow</a:t>
            </a:r>
          </a:p>
        </p:txBody>
      </p:sp>
      <p:sp>
        <p:nvSpPr>
          <p:cNvPr id="17" name="Text Placeholder 32">
            <a:extLst>
              <a:ext uri="{FF2B5EF4-FFF2-40B4-BE49-F238E27FC236}">
                <a16:creationId xmlns:a16="http://schemas.microsoft.com/office/drawing/2014/main" id="{A029B5E7-A87D-489C-A127-464669B1A30D}"/>
              </a:ext>
            </a:extLst>
          </p:cNvPr>
          <p:cNvSpPr txBox="1">
            <a:spLocks/>
          </p:cNvSpPr>
          <p:nvPr/>
        </p:nvSpPr>
        <p:spPr>
          <a:xfrm>
            <a:off x="6286315" y="4546900"/>
            <a:ext cx="2286000" cy="416275"/>
          </a:xfrm>
          <a:prstGeom prst="rect">
            <a:avLst/>
          </a:prstGeom>
        </p:spPr>
        <p:txBody>
          <a:bodyPr lIns="0" tIns="0" rIns="0" bIns="0">
            <a:noAutofit/>
          </a:bodyPr>
          <a:lstStyle>
            <a:defPPr>
              <a:defRPr lang="en-US"/>
            </a:defPPr>
            <a:lvl1pPr indent="0" defTabSz="685800">
              <a:lnSpc>
                <a:spcPct val="120000"/>
              </a:lnSpc>
              <a:spcBef>
                <a:spcPts val="750"/>
              </a:spcBef>
              <a:buFont typeface="Arial" panose="020B0604020202020204" pitchFamily="34" charset="0"/>
              <a:buNone/>
              <a:defRPr sz="1000">
                <a:solidFill>
                  <a:schemeClr val="tx2"/>
                </a:solidFill>
                <a:latin typeface="+mj-lt"/>
                <a:cs typeface="Roboto Light"/>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en-US" sz="1200" dirty="0">
                <a:solidFill>
                  <a:schemeClr val="tx1"/>
                </a:solidFill>
                <a:latin typeface="Montserrat" panose="00000500000000000000" pitchFamily="2" charset="0"/>
                <a:cs typeface="Arial" panose="020B0604020202020204" pitchFamily="34" charset="0"/>
              </a:rPr>
              <a:t>Staff are more productive for as Waystar removes up to 90% claims from manual follow-up and normalizes claim status data to drive intelligent, actionable user workflow.</a:t>
            </a:r>
          </a:p>
        </p:txBody>
      </p:sp>
      <p:sp>
        <p:nvSpPr>
          <p:cNvPr id="18" name="Text Placeholder 33">
            <a:extLst>
              <a:ext uri="{FF2B5EF4-FFF2-40B4-BE49-F238E27FC236}">
                <a16:creationId xmlns:a16="http://schemas.microsoft.com/office/drawing/2014/main" id="{45946C24-DE57-4E5F-87C4-CF41A6B51A88}"/>
              </a:ext>
            </a:extLst>
          </p:cNvPr>
          <p:cNvSpPr txBox="1">
            <a:spLocks/>
          </p:cNvSpPr>
          <p:nvPr/>
        </p:nvSpPr>
        <p:spPr>
          <a:xfrm>
            <a:off x="6286315" y="4258611"/>
            <a:ext cx="2743200" cy="249156"/>
          </a:xfrm>
          <a:prstGeom prst="rect">
            <a:avLst/>
          </a:prstGeom>
        </p:spPr>
        <p:txBody>
          <a:bodyPr lIns="0" tIns="0" rIns="0" bIns="0"/>
          <a:lstStyle>
            <a:defPPr>
              <a:defRPr lang="en-US"/>
            </a:defPPr>
            <a:lvl1pPr indent="0" defTabSz="685800">
              <a:lnSpc>
                <a:spcPct val="90000"/>
              </a:lnSpc>
              <a:spcBef>
                <a:spcPts val="750"/>
              </a:spcBef>
              <a:buFont typeface="Arial" panose="020B0604020202020204" pitchFamily="34" charset="0"/>
              <a:buNone/>
              <a:defRPr sz="1600" spc="300">
                <a:solidFill>
                  <a:schemeClr val="accent6"/>
                </a:solidFill>
                <a:latin typeface="+mj-lt"/>
                <a:cs typeface="Roboto Medium"/>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400" spc="0">
                <a:solidFill>
                  <a:srgbClr val="00B0F0"/>
                </a:solidFill>
                <a:latin typeface="Montserrat" panose="00000500000000000000" pitchFamily="2" charset="0"/>
                <a:cs typeface="Arial" panose="020B0604020202020204" pitchFamily="34" charset="0"/>
              </a:rPr>
              <a:t>Increase user productivity</a:t>
            </a:r>
          </a:p>
        </p:txBody>
      </p:sp>
      <p:sp>
        <p:nvSpPr>
          <p:cNvPr id="19" name="Text Placeholder 32">
            <a:extLst>
              <a:ext uri="{FF2B5EF4-FFF2-40B4-BE49-F238E27FC236}">
                <a16:creationId xmlns:a16="http://schemas.microsoft.com/office/drawing/2014/main" id="{B40EA2F1-E764-4F58-B055-130BA6AD7D8F}"/>
              </a:ext>
            </a:extLst>
          </p:cNvPr>
          <p:cNvSpPr txBox="1">
            <a:spLocks/>
          </p:cNvSpPr>
          <p:nvPr/>
        </p:nvSpPr>
        <p:spPr>
          <a:xfrm>
            <a:off x="8800396" y="2770770"/>
            <a:ext cx="2286000" cy="1016645"/>
          </a:xfrm>
          <a:prstGeom prst="rect">
            <a:avLst/>
          </a:prstGeom>
        </p:spPr>
        <p:txBody>
          <a:bodyPr lIns="0" tIns="0" rIns="0" bIns="0">
            <a:noAutofit/>
          </a:bodyPr>
          <a:lstStyle>
            <a:defPPr>
              <a:defRPr lang="en-US"/>
            </a:defPPr>
            <a:lvl1pPr indent="0" defTabSz="685800">
              <a:lnSpc>
                <a:spcPct val="120000"/>
              </a:lnSpc>
              <a:spcBef>
                <a:spcPts val="750"/>
              </a:spcBef>
              <a:buFont typeface="Arial" panose="020B0604020202020204" pitchFamily="34" charset="0"/>
              <a:buNone/>
              <a:defRPr sz="1000">
                <a:solidFill>
                  <a:schemeClr val="tx2"/>
                </a:solidFill>
                <a:latin typeface="+mj-lt"/>
                <a:cs typeface="Roboto Light"/>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en-US" sz="1200" dirty="0">
                <a:solidFill>
                  <a:schemeClr val="tx1"/>
                </a:solidFill>
                <a:latin typeface="Montserrat" panose="00000500000000000000" pitchFamily="2" charset="0"/>
                <a:cs typeface="Arial" panose="020B0604020202020204" pitchFamily="34" charset="0"/>
              </a:rPr>
              <a:t>Allow staff to become specialized claim remediation experts – as a result, staff is re-allocated to focus on more valuable tasks.</a:t>
            </a:r>
          </a:p>
        </p:txBody>
      </p:sp>
      <p:sp>
        <p:nvSpPr>
          <p:cNvPr id="20" name="Text Placeholder 33">
            <a:extLst>
              <a:ext uri="{FF2B5EF4-FFF2-40B4-BE49-F238E27FC236}">
                <a16:creationId xmlns:a16="http://schemas.microsoft.com/office/drawing/2014/main" id="{B0EA6208-DBA5-4E5A-B7BF-DDB04DD8FE1F}"/>
              </a:ext>
            </a:extLst>
          </p:cNvPr>
          <p:cNvSpPr txBox="1">
            <a:spLocks/>
          </p:cNvSpPr>
          <p:nvPr/>
        </p:nvSpPr>
        <p:spPr>
          <a:xfrm>
            <a:off x="8800398" y="2506447"/>
            <a:ext cx="2953199" cy="232460"/>
          </a:xfrm>
          <a:prstGeom prst="rect">
            <a:avLst/>
          </a:prstGeom>
        </p:spPr>
        <p:txBody>
          <a:bodyPr lIns="0" tIns="0" rIns="0" bIns="0"/>
          <a:lstStyle>
            <a:defPPr>
              <a:defRPr lang="en-US"/>
            </a:defPPr>
            <a:lvl1pPr indent="0" defTabSz="685800">
              <a:lnSpc>
                <a:spcPct val="90000"/>
              </a:lnSpc>
              <a:spcBef>
                <a:spcPts val="750"/>
              </a:spcBef>
              <a:buFont typeface="Arial" panose="020B0604020202020204" pitchFamily="34" charset="0"/>
              <a:buNone/>
              <a:defRPr sz="1600" spc="300">
                <a:solidFill>
                  <a:schemeClr val="accent5"/>
                </a:solidFill>
                <a:latin typeface="+mj-lt"/>
                <a:cs typeface="Roboto Medium"/>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400" spc="0" dirty="0">
                <a:solidFill>
                  <a:srgbClr val="00B0F0"/>
                </a:solidFill>
                <a:latin typeface="Montserrat" panose="00000500000000000000" pitchFamily="2" charset="0"/>
                <a:cs typeface="Arial" panose="020B0604020202020204" pitchFamily="34" charset="0"/>
              </a:rPr>
              <a:t>Save time + reallocate resources</a:t>
            </a:r>
          </a:p>
        </p:txBody>
      </p:sp>
      <p:sp>
        <p:nvSpPr>
          <p:cNvPr id="21" name="Text Placeholder 33">
            <a:extLst>
              <a:ext uri="{FF2B5EF4-FFF2-40B4-BE49-F238E27FC236}">
                <a16:creationId xmlns:a16="http://schemas.microsoft.com/office/drawing/2014/main" id="{FFEBE608-4F1D-4DF9-96F7-C80EA6ACFD9E}"/>
              </a:ext>
            </a:extLst>
          </p:cNvPr>
          <p:cNvSpPr txBox="1">
            <a:spLocks/>
          </p:cNvSpPr>
          <p:nvPr/>
        </p:nvSpPr>
        <p:spPr>
          <a:xfrm>
            <a:off x="8790265" y="4258610"/>
            <a:ext cx="2627135" cy="249157"/>
          </a:xfrm>
          <a:prstGeom prst="rect">
            <a:avLst/>
          </a:prstGeom>
        </p:spPr>
        <p:txBody>
          <a:bodyPr lIns="0" tIns="0" rIns="0" bIns="0"/>
          <a:lstStyle>
            <a:defPPr>
              <a:defRPr lang="en-US"/>
            </a:defPPr>
            <a:lvl1pPr indent="0" defTabSz="685800">
              <a:lnSpc>
                <a:spcPct val="90000"/>
              </a:lnSpc>
              <a:spcBef>
                <a:spcPts val="750"/>
              </a:spcBef>
              <a:buFont typeface="Arial" panose="020B0604020202020204" pitchFamily="34" charset="0"/>
              <a:buNone/>
              <a:defRPr sz="1600" spc="300">
                <a:solidFill>
                  <a:schemeClr val="accent4"/>
                </a:solidFill>
                <a:latin typeface="+mj-lt"/>
                <a:cs typeface="Roboto Medium"/>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400" spc="0">
                <a:solidFill>
                  <a:srgbClr val="00B0F0"/>
                </a:solidFill>
                <a:latin typeface="Montserrat" panose="00000500000000000000" pitchFamily="2" charset="0"/>
                <a:cs typeface="Arial" panose="020B0604020202020204" pitchFamily="34" charset="0"/>
              </a:rPr>
              <a:t>Reduce overall A/R days</a:t>
            </a:r>
          </a:p>
        </p:txBody>
      </p:sp>
      <p:sp>
        <p:nvSpPr>
          <p:cNvPr id="22" name="Text Placeholder 32">
            <a:extLst>
              <a:ext uri="{FF2B5EF4-FFF2-40B4-BE49-F238E27FC236}">
                <a16:creationId xmlns:a16="http://schemas.microsoft.com/office/drawing/2014/main" id="{1B24AEA5-AF95-46BA-98A7-8AE51D663263}"/>
              </a:ext>
            </a:extLst>
          </p:cNvPr>
          <p:cNvSpPr txBox="1">
            <a:spLocks/>
          </p:cNvSpPr>
          <p:nvPr/>
        </p:nvSpPr>
        <p:spPr>
          <a:xfrm>
            <a:off x="8795330" y="4546902"/>
            <a:ext cx="2627135" cy="486905"/>
          </a:xfrm>
          <a:prstGeom prst="rect">
            <a:avLst/>
          </a:prstGeom>
        </p:spPr>
        <p:txBody>
          <a:bodyPr lIns="0" tIns="0" rIns="0" bIns="0">
            <a:noAutofit/>
          </a:bodyPr>
          <a:lstStyle>
            <a:defPPr>
              <a:defRPr lang="en-US"/>
            </a:defPPr>
            <a:lvl1pPr indent="0" defTabSz="685800">
              <a:lnSpc>
                <a:spcPct val="120000"/>
              </a:lnSpc>
              <a:spcBef>
                <a:spcPts val="750"/>
              </a:spcBef>
              <a:buFont typeface="Arial" panose="020B0604020202020204" pitchFamily="34" charset="0"/>
              <a:buNone/>
              <a:defRPr sz="1000">
                <a:solidFill>
                  <a:schemeClr val="tx2"/>
                </a:solidFill>
                <a:latin typeface="+mj-lt"/>
                <a:cs typeface="Roboto Light"/>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en-US" sz="1200" dirty="0">
                <a:solidFill>
                  <a:schemeClr val="tx1"/>
                </a:solidFill>
                <a:latin typeface="Montserrat" panose="00000500000000000000" pitchFamily="2" charset="0"/>
                <a:cs typeface="Arial" panose="020B0604020202020204" pitchFamily="34" charset="0"/>
              </a:rPr>
              <a:t>Cash flow is accelerated with proactive notifications of and ability to attend to pended claims early in the process. Accelerated cash flow and improved productivity lead to reduced AR days.</a:t>
            </a:r>
          </a:p>
        </p:txBody>
      </p:sp>
      <p:sp>
        <p:nvSpPr>
          <p:cNvPr id="23" name="TextBox 22">
            <a:extLst>
              <a:ext uri="{FF2B5EF4-FFF2-40B4-BE49-F238E27FC236}">
                <a16:creationId xmlns:a16="http://schemas.microsoft.com/office/drawing/2014/main" id="{2781A31F-0BFE-45D7-88AA-ED81050446E8}"/>
              </a:ext>
            </a:extLst>
          </p:cNvPr>
          <p:cNvSpPr txBox="1"/>
          <p:nvPr/>
        </p:nvSpPr>
        <p:spPr>
          <a:xfrm>
            <a:off x="855337" y="1294881"/>
            <a:ext cx="1898815" cy="307777"/>
          </a:xfrm>
          <a:prstGeom prst="rect">
            <a:avLst/>
          </a:prstGeom>
          <a:noFill/>
        </p:spPr>
        <p:txBody>
          <a:bodyPr vert="horz" wrap="square" lIns="91440" tIns="45720" rIns="91440" bIns="45720" rtlCol="0" anchor="t">
            <a:spAutoFit/>
          </a:bodyPr>
          <a:lstStyle>
            <a:lvl1pPr>
              <a:lnSpc>
                <a:spcPct val="150000"/>
              </a:lnSpc>
              <a:spcBef>
                <a:spcPct val="0"/>
              </a:spcBef>
              <a:spcAft>
                <a:spcPts val="600"/>
              </a:spcAft>
              <a:buNone/>
              <a:defRPr b="0" spc="300">
                <a:solidFill>
                  <a:schemeClr val="accent1"/>
                </a:solidFill>
              </a:defRPr>
            </a:lvl1pPr>
          </a:lstStyle>
          <a:p>
            <a:pPr defTabSz="914377">
              <a:lnSpc>
                <a:spcPct val="100000"/>
              </a:lnSpc>
              <a:defRPr/>
            </a:pPr>
            <a:r>
              <a:rPr lang="en-US" sz="1400" b="1" spc="0" dirty="0">
                <a:solidFill>
                  <a:schemeClr val="tx2"/>
                </a:solidFill>
                <a:latin typeface="Montserrat" panose="00000500000000000000" pitchFamily="2" charset="0"/>
                <a:cs typeface="Arial" panose="020B0604020202020204" pitchFamily="34" charset="0"/>
              </a:rPr>
              <a:t>Approach:</a:t>
            </a:r>
          </a:p>
        </p:txBody>
      </p:sp>
      <p:sp>
        <p:nvSpPr>
          <p:cNvPr id="24" name="Oval 23">
            <a:extLst>
              <a:ext uri="{FF2B5EF4-FFF2-40B4-BE49-F238E27FC236}">
                <a16:creationId xmlns:a16="http://schemas.microsoft.com/office/drawing/2014/main" id="{4CE8AC19-CD9A-43A4-B088-794359D04E8B}"/>
              </a:ext>
            </a:extLst>
          </p:cNvPr>
          <p:cNvSpPr/>
          <p:nvPr/>
        </p:nvSpPr>
        <p:spPr>
          <a:xfrm>
            <a:off x="1019147" y="2104920"/>
            <a:ext cx="329184" cy="329184"/>
          </a:xfrm>
          <a:prstGeom prst="ellipse">
            <a:avLst/>
          </a:prstGeom>
          <a:solidFill>
            <a:srgbClr val="00B0F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Montserrat" panose="00000500000000000000" pitchFamily="2" charset="0"/>
              <a:cs typeface="Arial" panose="020B0604020202020204" pitchFamily="34" charset="0"/>
            </a:endParaRPr>
          </a:p>
        </p:txBody>
      </p:sp>
      <p:sp>
        <p:nvSpPr>
          <p:cNvPr id="25" name="Oval 24">
            <a:extLst>
              <a:ext uri="{FF2B5EF4-FFF2-40B4-BE49-F238E27FC236}">
                <a16:creationId xmlns:a16="http://schemas.microsoft.com/office/drawing/2014/main" id="{796DA804-5616-44A0-9986-9CFF5644BF1B}"/>
              </a:ext>
            </a:extLst>
          </p:cNvPr>
          <p:cNvSpPr/>
          <p:nvPr/>
        </p:nvSpPr>
        <p:spPr>
          <a:xfrm>
            <a:off x="1019147" y="3458232"/>
            <a:ext cx="329184" cy="329184"/>
          </a:xfrm>
          <a:prstGeom prst="ellipse">
            <a:avLst/>
          </a:prstGeom>
          <a:solidFill>
            <a:srgbClr val="00B0F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Montserrat" panose="00000500000000000000" pitchFamily="2" charset="0"/>
              <a:cs typeface="Arial" panose="020B0604020202020204" pitchFamily="34" charset="0"/>
            </a:endParaRPr>
          </a:p>
        </p:txBody>
      </p:sp>
      <p:sp>
        <p:nvSpPr>
          <p:cNvPr id="26" name="Oval 25">
            <a:extLst>
              <a:ext uri="{FF2B5EF4-FFF2-40B4-BE49-F238E27FC236}">
                <a16:creationId xmlns:a16="http://schemas.microsoft.com/office/drawing/2014/main" id="{F2FC7211-8EBA-4959-AAE0-C3652D76ED07}"/>
              </a:ext>
            </a:extLst>
          </p:cNvPr>
          <p:cNvSpPr/>
          <p:nvPr/>
        </p:nvSpPr>
        <p:spPr>
          <a:xfrm>
            <a:off x="1019147" y="4811544"/>
            <a:ext cx="329184" cy="329184"/>
          </a:xfrm>
          <a:prstGeom prst="ellipse">
            <a:avLst/>
          </a:prstGeom>
          <a:solidFill>
            <a:srgbClr val="00B0F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Montserrat" panose="00000500000000000000" pitchFamily="2" charset="0"/>
              <a:cs typeface="Arial" panose="020B0604020202020204" pitchFamily="34" charset="0"/>
            </a:endParaRPr>
          </a:p>
        </p:txBody>
      </p:sp>
      <p:sp>
        <p:nvSpPr>
          <p:cNvPr id="27" name="TextBox 26">
            <a:extLst>
              <a:ext uri="{FF2B5EF4-FFF2-40B4-BE49-F238E27FC236}">
                <a16:creationId xmlns:a16="http://schemas.microsoft.com/office/drawing/2014/main" id="{312F0CAC-1325-4C79-88EA-254679DF6A9E}"/>
              </a:ext>
            </a:extLst>
          </p:cNvPr>
          <p:cNvSpPr txBox="1"/>
          <p:nvPr/>
        </p:nvSpPr>
        <p:spPr>
          <a:xfrm>
            <a:off x="1102355" y="2119225"/>
            <a:ext cx="163984" cy="307777"/>
          </a:xfrm>
          <a:prstGeom prst="rect">
            <a:avLst/>
          </a:prstGeom>
          <a:noFill/>
        </p:spPr>
        <p:txBody>
          <a:bodyPr vert="horz" wrap="square" lIns="91440" tIns="45720" rIns="91440" bIns="45720" rtlCol="0" anchor="t">
            <a:spAutoFit/>
          </a:bodyPr>
          <a:lstStyle>
            <a:lvl1pPr>
              <a:lnSpc>
                <a:spcPct val="150000"/>
              </a:lnSpc>
              <a:spcBef>
                <a:spcPct val="0"/>
              </a:spcBef>
              <a:spcAft>
                <a:spcPts val="600"/>
              </a:spcAft>
              <a:buNone/>
              <a:defRPr b="0" spc="300">
                <a:solidFill>
                  <a:schemeClr val="accent1"/>
                </a:solidFill>
              </a:defRPr>
            </a:lvl1pPr>
          </a:lstStyle>
          <a:p>
            <a:pPr algn="ctr" defTabSz="914377">
              <a:lnSpc>
                <a:spcPct val="100000"/>
              </a:lnSpc>
              <a:defRPr/>
            </a:pPr>
            <a:r>
              <a:rPr lang="en-US" sz="1400" b="1" spc="0" dirty="0">
                <a:solidFill>
                  <a:schemeClr val="bg1"/>
                </a:solidFill>
                <a:latin typeface="Montserrat" panose="00000500000000000000" pitchFamily="2" charset="0"/>
                <a:cs typeface="Arial" panose="020B0604020202020204" pitchFamily="34" charset="0"/>
              </a:rPr>
              <a:t>1</a:t>
            </a:r>
          </a:p>
        </p:txBody>
      </p:sp>
      <p:sp>
        <p:nvSpPr>
          <p:cNvPr id="28" name="TextBox 27">
            <a:extLst>
              <a:ext uri="{FF2B5EF4-FFF2-40B4-BE49-F238E27FC236}">
                <a16:creationId xmlns:a16="http://schemas.microsoft.com/office/drawing/2014/main" id="{306AE133-59D5-49DC-9D8C-FFD2A03186B6}"/>
              </a:ext>
            </a:extLst>
          </p:cNvPr>
          <p:cNvSpPr txBox="1"/>
          <p:nvPr/>
        </p:nvSpPr>
        <p:spPr>
          <a:xfrm>
            <a:off x="1102355" y="3480193"/>
            <a:ext cx="163984" cy="307777"/>
          </a:xfrm>
          <a:prstGeom prst="rect">
            <a:avLst/>
          </a:prstGeom>
          <a:noFill/>
        </p:spPr>
        <p:txBody>
          <a:bodyPr vert="horz" wrap="square" lIns="91440" tIns="45720" rIns="91440" bIns="45720" rtlCol="0" anchor="t">
            <a:spAutoFit/>
          </a:bodyPr>
          <a:lstStyle>
            <a:lvl1pPr>
              <a:lnSpc>
                <a:spcPct val="150000"/>
              </a:lnSpc>
              <a:spcBef>
                <a:spcPct val="0"/>
              </a:spcBef>
              <a:spcAft>
                <a:spcPts val="600"/>
              </a:spcAft>
              <a:buNone/>
              <a:defRPr b="0" spc="300">
                <a:solidFill>
                  <a:schemeClr val="accent1"/>
                </a:solidFill>
              </a:defRPr>
            </a:lvl1pPr>
          </a:lstStyle>
          <a:p>
            <a:pPr algn="ctr" defTabSz="914377">
              <a:lnSpc>
                <a:spcPct val="100000"/>
              </a:lnSpc>
              <a:defRPr/>
            </a:pPr>
            <a:r>
              <a:rPr lang="en-US" sz="1400" b="1" spc="0" dirty="0">
                <a:solidFill>
                  <a:schemeClr val="bg1"/>
                </a:solidFill>
                <a:latin typeface="Montserrat" panose="00000500000000000000" pitchFamily="2" charset="0"/>
                <a:cs typeface="Arial" panose="020B0604020202020204" pitchFamily="34" charset="0"/>
              </a:rPr>
              <a:t>2</a:t>
            </a:r>
          </a:p>
        </p:txBody>
      </p:sp>
      <p:sp>
        <p:nvSpPr>
          <p:cNvPr id="29" name="TextBox 28">
            <a:extLst>
              <a:ext uri="{FF2B5EF4-FFF2-40B4-BE49-F238E27FC236}">
                <a16:creationId xmlns:a16="http://schemas.microsoft.com/office/drawing/2014/main" id="{DBFCA238-93C8-4510-B393-D34C8F7A5EC1}"/>
              </a:ext>
            </a:extLst>
          </p:cNvPr>
          <p:cNvSpPr txBox="1"/>
          <p:nvPr/>
        </p:nvSpPr>
        <p:spPr>
          <a:xfrm>
            <a:off x="1102355" y="4819895"/>
            <a:ext cx="163984" cy="307777"/>
          </a:xfrm>
          <a:prstGeom prst="rect">
            <a:avLst/>
          </a:prstGeom>
          <a:noFill/>
        </p:spPr>
        <p:txBody>
          <a:bodyPr vert="horz" wrap="square" lIns="91440" tIns="45720" rIns="91440" bIns="45720" rtlCol="0" anchor="t">
            <a:spAutoFit/>
          </a:bodyPr>
          <a:lstStyle>
            <a:lvl1pPr>
              <a:lnSpc>
                <a:spcPct val="150000"/>
              </a:lnSpc>
              <a:spcBef>
                <a:spcPct val="0"/>
              </a:spcBef>
              <a:spcAft>
                <a:spcPts val="600"/>
              </a:spcAft>
              <a:buNone/>
              <a:defRPr b="0" spc="300">
                <a:solidFill>
                  <a:schemeClr val="accent1"/>
                </a:solidFill>
              </a:defRPr>
            </a:lvl1pPr>
          </a:lstStyle>
          <a:p>
            <a:pPr algn="ctr" defTabSz="914377">
              <a:lnSpc>
                <a:spcPct val="100000"/>
              </a:lnSpc>
              <a:defRPr/>
            </a:pPr>
            <a:r>
              <a:rPr lang="en-US" sz="1400" b="1" spc="0" dirty="0">
                <a:solidFill>
                  <a:schemeClr val="bg1"/>
                </a:solidFill>
                <a:latin typeface="Montserrat" panose="00000500000000000000" pitchFamily="2" charset="0"/>
                <a:cs typeface="Arial" panose="020B0604020202020204" pitchFamily="34" charset="0"/>
              </a:rPr>
              <a:t>3</a:t>
            </a:r>
          </a:p>
        </p:txBody>
      </p:sp>
      <p:sp>
        <p:nvSpPr>
          <p:cNvPr id="30" name="Rectangle 29">
            <a:extLst>
              <a:ext uri="{FF2B5EF4-FFF2-40B4-BE49-F238E27FC236}">
                <a16:creationId xmlns:a16="http://schemas.microsoft.com/office/drawing/2014/main" id="{8F5BA5C7-CA24-4A7A-A610-DB330B1B1A30}"/>
              </a:ext>
            </a:extLst>
          </p:cNvPr>
          <p:cNvSpPr/>
          <p:nvPr/>
        </p:nvSpPr>
        <p:spPr>
          <a:xfrm>
            <a:off x="795971" y="1703863"/>
            <a:ext cx="59363" cy="4376927"/>
          </a:xfrm>
          <a:prstGeom prst="rect">
            <a:avLst/>
          </a:prstGeom>
          <a:solidFill>
            <a:srgbClr val="00B0F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Tree>
    <p:extLst>
      <p:ext uri="{BB962C8B-B14F-4D97-AF65-F5344CB8AC3E}">
        <p14:creationId xmlns:p14="http://schemas.microsoft.com/office/powerpoint/2010/main" val="161926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180475-FEA3-095E-8F88-3D3F5925A776}"/>
              </a:ext>
            </a:extLst>
          </p:cNvPr>
          <p:cNvSpPr/>
          <p:nvPr/>
        </p:nvSpPr>
        <p:spPr>
          <a:xfrm>
            <a:off x="6795128" y="2153711"/>
            <a:ext cx="2872672" cy="3863945"/>
          </a:xfrm>
          <a:prstGeom prst="roundRect">
            <a:avLst/>
          </a:prstGeom>
          <a:solidFill>
            <a:srgbClr val="00B5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CA5C691-C18A-BFAF-47F9-D3A3FF82D807}"/>
              </a:ext>
            </a:extLst>
          </p:cNvPr>
          <p:cNvSpPr/>
          <p:nvPr/>
        </p:nvSpPr>
        <p:spPr>
          <a:xfrm>
            <a:off x="1557617" y="2185146"/>
            <a:ext cx="4518053" cy="1611663"/>
          </a:xfrm>
          <a:prstGeom prst="roundRect">
            <a:avLst/>
          </a:prstGeom>
          <a:solidFill>
            <a:srgbClr val="6575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D17C36-6EFF-4D1C-B841-FA8DB5039A20}"/>
              </a:ext>
            </a:extLst>
          </p:cNvPr>
          <p:cNvSpPr/>
          <p:nvPr/>
        </p:nvSpPr>
        <p:spPr>
          <a:xfrm>
            <a:off x="1612208" y="2235780"/>
            <a:ext cx="1410964" cy="707886"/>
          </a:xfrm>
          <a:prstGeom prst="rect">
            <a:avLst/>
          </a:prstGeom>
        </p:spPr>
        <p:txBody>
          <a:bodyPr wrap="none">
            <a:spAutoFit/>
          </a:bodyPr>
          <a:lstStyle/>
          <a:p>
            <a:r>
              <a:rPr lang="en-US" sz="4000" b="1" dirty="0">
                <a:solidFill>
                  <a:schemeClr val="accent5"/>
                </a:solidFill>
                <a:latin typeface="Montserrat" pitchFamily="2" charset="77"/>
              </a:rPr>
              <a:t>63% </a:t>
            </a:r>
            <a:endParaRPr lang="en-US" sz="4000" dirty="0">
              <a:solidFill>
                <a:schemeClr val="accent5"/>
              </a:solidFill>
            </a:endParaRPr>
          </a:p>
        </p:txBody>
      </p:sp>
      <p:sp>
        <p:nvSpPr>
          <p:cNvPr id="5" name="Title 1">
            <a:extLst>
              <a:ext uri="{FF2B5EF4-FFF2-40B4-BE49-F238E27FC236}">
                <a16:creationId xmlns:a16="http://schemas.microsoft.com/office/drawing/2014/main" id="{7BB0CD6B-094E-4D0C-B987-46F89CB3F335}"/>
              </a:ext>
            </a:extLst>
          </p:cNvPr>
          <p:cNvSpPr txBox="1">
            <a:spLocks/>
          </p:cNvSpPr>
          <p:nvPr/>
        </p:nvSpPr>
        <p:spPr>
          <a:xfrm>
            <a:off x="672227" y="145253"/>
            <a:ext cx="10359544"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chemeClr val="tx2"/>
                </a:solidFill>
                <a:latin typeface="Montserrat"/>
              </a:rPr>
              <a:t>Opportunity to lessen the manual burden of denial + appeal management </a:t>
            </a:r>
          </a:p>
        </p:txBody>
      </p:sp>
      <p:sp>
        <p:nvSpPr>
          <p:cNvPr id="8" name="Rectangle 7">
            <a:extLst>
              <a:ext uri="{FF2B5EF4-FFF2-40B4-BE49-F238E27FC236}">
                <a16:creationId xmlns:a16="http://schemas.microsoft.com/office/drawing/2014/main" id="{9A745476-762E-4571-A0C7-AC7C365FEEBD}"/>
              </a:ext>
            </a:extLst>
          </p:cNvPr>
          <p:cNvSpPr/>
          <p:nvPr/>
        </p:nvSpPr>
        <p:spPr>
          <a:xfrm>
            <a:off x="7190324" y="2235780"/>
            <a:ext cx="2106349" cy="1200329"/>
          </a:xfrm>
          <a:prstGeom prst="rect">
            <a:avLst/>
          </a:prstGeom>
        </p:spPr>
        <p:txBody>
          <a:bodyPr wrap="square">
            <a:spAutoFit/>
          </a:bodyPr>
          <a:lstStyle/>
          <a:p>
            <a:pPr algn="ctr"/>
            <a:r>
              <a:rPr lang="en-US" sz="4000" b="1">
                <a:solidFill>
                  <a:srgbClr val="00B5AE"/>
                </a:solidFill>
                <a:latin typeface="Montserrat"/>
              </a:rPr>
              <a:t>89%</a:t>
            </a:r>
            <a:br>
              <a:rPr lang="en-US" sz="4000" b="1">
                <a:solidFill>
                  <a:srgbClr val="00B5AE"/>
                </a:solidFill>
                <a:latin typeface="Montserrat"/>
              </a:rPr>
            </a:br>
            <a:r>
              <a:rPr lang="en-US" sz="1600">
                <a:solidFill>
                  <a:srgbClr val="00B5AE"/>
                </a:solidFill>
                <a:latin typeface="Montserrat Medium" panose="00000600000000000000" pitchFamily="2" charset="0"/>
              </a:rPr>
              <a:t>reduction in appeal time*</a:t>
            </a:r>
          </a:p>
        </p:txBody>
      </p:sp>
      <p:sp>
        <p:nvSpPr>
          <p:cNvPr id="9" name="Rectangle 8">
            <a:extLst>
              <a:ext uri="{FF2B5EF4-FFF2-40B4-BE49-F238E27FC236}">
                <a16:creationId xmlns:a16="http://schemas.microsoft.com/office/drawing/2014/main" id="{C59155A1-E59D-461C-B58C-93200FA7BA2A}"/>
              </a:ext>
            </a:extLst>
          </p:cNvPr>
          <p:cNvSpPr/>
          <p:nvPr/>
        </p:nvSpPr>
        <p:spPr>
          <a:xfrm>
            <a:off x="7037262" y="3454659"/>
            <a:ext cx="2412472" cy="954107"/>
          </a:xfrm>
          <a:prstGeom prst="rect">
            <a:avLst/>
          </a:prstGeom>
        </p:spPr>
        <p:txBody>
          <a:bodyPr wrap="square">
            <a:spAutoFit/>
          </a:bodyPr>
          <a:lstStyle/>
          <a:p>
            <a:pPr algn="ctr"/>
            <a:r>
              <a:rPr lang="en-US" sz="4000" b="1">
                <a:solidFill>
                  <a:srgbClr val="00B5AE"/>
                </a:solidFill>
                <a:latin typeface="Montserrat"/>
              </a:rPr>
              <a:t>Zero</a:t>
            </a:r>
            <a:br>
              <a:rPr lang="en-US" sz="4000" b="1">
                <a:solidFill>
                  <a:srgbClr val="00B5AE"/>
                </a:solidFill>
                <a:latin typeface="Montserrat"/>
              </a:rPr>
            </a:br>
            <a:r>
              <a:rPr lang="en-US" sz="1600">
                <a:solidFill>
                  <a:srgbClr val="00B5AE"/>
                </a:solidFill>
                <a:latin typeface="Montserrat Medium" panose="00000600000000000000" pitchFamily="2" charset="0"/>
              </a:rPr>
              <a:t>paper submissions*</a:t>
            </a:r>
          </a:p>
        </p:txBody>
      </p:sp>
      <p:sp>
        <p:nvSpPr>
          <p:cNvPr id="10" name="Rectangle 9">
            <a:extLst>
              <a:ext uri="{FF2B5EF4-FFF2-40B4-BE49-F238E27FC236}">
                <a16:creationId xmlns:a16="http://schemas.microsoft.com/office/drawing/2014/main" id="{4AE13451-EA4F-458D-B6FA-C207F84D2C11}"/>
              </a:ext>
            </a:extLst>
          </p:cNvPr>
          <p:cNvSpPr/>
          <p:nvPr/>
        </p:nvSpPr>
        <p:spPr>
          <a:xfrm>
            <a:off x="7086220" y="4583113"/>
            <a:ext cx="2254864" cy="1200329"/>
          </a:xfrm>
          <a:prstGeom prst="rect">
            <a:avLst/>
          </a:prstGeom>
        </p:spPr>
        <p:txBody>
          <a:bodyPr wrap="square">
            <a:spAutoFit/>
          </a:bodyPr>
          <a:lstStyle/>
          <a:p>
            <a:pPr algn="ctr"/>
            <a:r>
              <a:rPr lang="en-US" sz="4000" b="1">
                <a:solidFill>
                  <a:srgbClr val="00B5AE"/>
                </a:solidFill>
                <a:latin typeface="Montserrat"/>
              </a:rPr>
              <a:t>30%+</a:t>
            </a:r>
            <a:br>
              <a:rPr lang="en-US" sz="4000" b="1">
                <a:solidFill>
                  <a:srgbClr val="00B5AE"/>
                </a:solidFill>
                <a:latin typeface="Montserrat"/>
              </a:rPr>
            </a:br>
            <a:r>
              <a:rPr lang="en-US" sz="1600">
                <a:solidFill>
                  <a:srgbClr val="00B5AE"/>
                </a:solidFill>
                <a:latin typeface="Montserrat Medium" panose="00000600000000000000" pitchFamily="2" charset="0"/>
              </a:rPr>
              <a:t>productivity improvement*</a:t>
            </a:r>
          </a:p>
        </p:txBody>
      </p:sp>
      <p:sp>
        <p:nvSpPr>
          <p:cNvPr id="11" name="Rectangle 10">
            <a:extLst>
              <a:ext uri="{FF2B5EF4-FFF2-40B4-BE49-F238E27FC236}">
                <a16:creationId xmlns:a16="http://schemas.microsoft.com/office/drawing/2014/main" id="{02A89B46-473A-41FC-881D-0986848F8550}"/>
              </a:ext>
            </a:extLst>
          </p:cNvPr>
          <p:cNvSpPr/>
          <p:nvPr/>
        </p:nvSpPr>
        <p:spPr>
          <a:xfrm>
            <a:off x="1636740" y="2827786"/>
            <a:ext cx="4692391" cy="584775"/>
          </a:xfrm>
          <a:prstGeom prst="rect">
            <a:avLst/>
          </a:prstGeom>
        </p:spPr>
        <p:txBody>
          <a:bodyPr wrap="square">
            <a:spAutoFit/>
          </a:bodyPr>
          <a:lstStyle/>
          <a:p>
            <a:pPr>
              <a:spcBef>
                <a:spcPts val="1000"/>
              </a:spcBef>
              <a:buClr>
                <a:srgbClr val="FF6900"/>
              </a:buClr>
              <a:buSzPct val="100000"/>
            </a:pPr>
            <a:r>
              <a:rPr lang="en-US" sz="1600" dirty="0">
                <a:solidFill>
                  <a:srgbClr val="657585"/>
                </a:solidFill>
                <a:latin typeface="Montserrat" pitchFamily="2" charset="77"/>
              </a:rPr>
              <a:t>of denied claims are recoverable, </a:t>
            </a:r>
            <a:br>
              <a:rPr lang="en-US" sz="1600" dirty="0">
                <a:solidFill>
                  <a:srgbClr val="657585"/>
                </a:solidFill>
                <a:latin typeface="Montserrat" pitchFamily="2" charset="77"/>
              </a:rPr>
            </a:br>
            <a:r>
              <a:rPr lang="en-US" sz="1600" dirty="0">
                <a:solidFill>
                  <a:srgbClr val="657585"/>
                </a:solidFill>
                <a:latin typeface="Montserrat" pitchFamily="2" charset="77"/>
              </a:rPr>
              <a:t>and 2/3 of denials are never reworked. </a:t>
            </a:r>
            <a:r>
              <a:rPr lang="en-US" sz="1600" baseline="30000" dirty="0">
                <a:latin typeface="Arial" panose="020B0604020202020204"/>
              </a:rPr>
              <a:t>1</a:t>
            </a:r>
            <a:endParaRPr lang="en-US" sz="1600" b="1" dirty="0">
              <a:solidFill>
                <a:srgbClr val="657585"/>
              </a:solidFill>
              <a:latin typeface="Montserrat" pitchFamily="2" charset="77"/>
            </a:endParaRPr>
          </a:p>
        </p:txBody>
      </p:sp>
      <p:sp>
        <p:nvSpPr>
          <p:cNvPr id="12" name="TextBox 11">
            <a:extLst>
              <a:ext uri="{FF2B5EF4-FFF2-40B4-BE49-F238E27FC236}">
                <a16:creationId xmlns:a16="http://schemas.microsoft.com/office/drawing/2014/main" id="{4B333526-8BBE-4B72-8A3D-47CA61D0F579}"/>
              </a:ext>
            </a:extLst>
          </p:cNvPr>
          <p:cNvSpPr txBox="1"/>
          <p:nvPr/>
        </p:nvSpPr>
        <p:spPr>
          <a:xfrm>
            <a:off x="1536326" y="5491054"/>
            <a:ext cx="4140458" cy="584775"/>
          </a:xfrm>
          <a:prstGeom prst="rect">
            <a:avLst/>
          </a:prstGeom>
          <a:noFill/>
        </p:spPr>
        <p:txBody>
          <a:bodyPr wrap="square">
            <a:spAutoFit/>
          </a:bodyPr>
          <a:lstStyle/>
          <a:p>
            <a:pPr marL="228600" indent="-228600">
              <a:buClr>
                <a:schemeClr val="tx2"/>
              </a:buClr>
              <a:buAutoNum type="arabicPeriod"/>
            </a:pPr>
            <a:r>
              <a:rPr lang="en-US" sz="800" b="1" i="0" u="none" strike="noStrike">
                <a:solidFill>
                  <a:srgbClr val="00B5EB"/>
                </a:solidFill>
                <a:effectLst/>
                <a:latin typeface="Open Sans" panose="020B0606030504020204" pitchFamily="34" charset="0"/>
                <a:hlinkClick r:id="rId3"/>
              </a:rPr>
              <a:t>https://www.physicianspractice.com/view/why-getting-claims-right-first-time-cheaper-reworking-them</a:t>
            </a:r>
            <a:r>
              <a:rPr lang="en-US" sz="800" b="0" i="0">
                <a:solidFill>
                  <a:srgbClr val="52565D"/>
                </a:solidFill>
                <a:effectLst/>
                <a:latin typeface="Open Sans" panose="020B0606030504020204" pitchFamily="34" charset="0"/>
              </a:rPr>
              <a:t>. </a:t>
            </a:r>
          </a:p>
          <a:p>
            <a:r>
              <a:rPr lang="en-US" sz="800">
                <a:solidFill>
                  <a:schemeClr val="tx1">
                    <a:lumMod val="40000"/>
                    <a:lumOff val="60000"/>
                  </a:schemeClr>
                </a:solidFill>
              </a:rPr>
              <a:t>* Indicates </a:t>
            </a:r>
            <a:r>
              <a:rPr lang="en-US" sz="800" err="1">
                <a:solidFill>
                  <a:schemeClr val="tx1">
                    <a:lumMod val="40000"/>
                    <a:lumOff val="60000"/>
                  </a:schemeClr>
                </a:solidFill>
              </a:rPr>
              <a:t>Waystar</a:t>
            </a:r>
            <a:r>
              <a:rPr lang="en-US" sz="800">
                <a:solidFill>
                  <a:schemeClr val="tx1">
                    <a:lumMod val="40000"/>
                    <a:lumOff val="60000"/>
                  </a:schemeClr>
                </a:solidFill>
              </a:rPr>
              <a:t> customer outcomes</a:t>
            </a:r>
          </a:p>
          <a:p>
            <a:pPr marL="228600" indent="-228600">
              <a:buAutoNum type="arabicPeriod"/>
            </a:pPr>
            <a:endParaRPr lang="en-US" sz="800"/>
          </a:p>
        </p:txBody>
      </p:sp>
      <p:sp>
        <p:nvSpPr>
          <p:cNvPr id="14" name="Text Placeholder 33">
            <a:extLst>
              <a:ext uri="{FF2B5EF4-FFF2-40B4-BE49-F238E27FC236}">
                <a16:creationId xmlns:a16="http://schemas.microsoft.com/office/drawing/2014/main" id="{4ED4BD33-F074-D190-8EB6-7BEE56F9BD51}"/>
              </a:ext>
            </a:extLst>
          </p:cNvPr>
          <p:cNvSpPr txBox="1">
            <a:spLocks/>
          </p:cNvSpPr>
          <p:nvPr/>
        </p:nvSpPr>
        <p:spPr>
          <a:xfrm>
            <a:off x="1614401" y="1863993"/>
            <a:ext cx="2743200" cy="2491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spc="300">
                <a:latin typeface="Montserrat"/>
              </a:rPr>
              <a:t>CURRENT STATE</a:t>
            </a:r>
          </a:p>
        </p:txBody>
      </p:sp>
      <p:sp>
        <p:nvSpPr>
          <p:cNvPr id="16" name="Text Placeholder 33">
            <a:extLst>
              <a:ext uri="{FF2B5EF4-FFF2-40B4-BE49-F238E27FC236}">
                <a16:creationId xmlns:a16="http://schemas.microsoft.com/office/drawing/2014/main" id="{D9EE7624-B600-6DF9-A898-ED5478031B3D}"/>
              </a:ext>
            </a:extLst>
          </p:cNvPr>
          <p:cNvSpPr txBox="1">
            <a:spLocks/>
          </p:cNvSpPr>
          <p:nvPr/>
        </p:nvSpPr>
        <p:spPr>
          <a:xfrm>
            <a:off x="5880497" y="1568210"/>
            <a:ext cx="4709650" cy="587139"/>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AU" sz="1600" b="1" spc="300" dirty="0">
                <a:latin typeface="Montserrat"/>
              </a:rPr>
              <a:t>HOW AUTOMATION</a:t>
            </a:r>
            <a:r>
              <a:rPr lang="en-AU" sz="1600" b="1" spc="300">
                <a:latin typeface="Montserrat"/>
              </a:rPr>
              <a:t> </a:t>
            </a:r>
            <a:endParaRPr lang="en-US"/>
          </a:p>
          <a:p>
            <a:pPr marL="0" indent="0" algn="ctr">
              <a:lnSpc>
                <a:spcPct val="100000"/>
              </a:lnSpc>
              <a:spcBef>
                <a:spcPts val="0"/>
              </a:spcBef>
              <a:buNone/>
            </a:pPr>
            <a:r>
              <a:rPr lang="en-AU" sz="1600" b="1" spc="300" dirty="0">
                <a:latin typeface="Montserrat"/>
              </a:rPr>
              <a:t>CAN HELP</a:t>
            </a:r>
            <a:endParaRPr lang="en-AU"/>
          </a:p>
        </p:txBody>
      </p:sp>
    </p:spTree>
    <p:extLst>
      <p:ext uri="{BB962C8B-B14F-4D97-AF65-F5344CB8AC3E}">
        <p14:creationId xmlns:p14="http://schemas.microsoft.com/office/powerpoint/2010/main" val="3739455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D8C7DA-EF51-4D36-B617-AF030E07142D}"/>
              </a:ext>
            </a:extLst>
          </p:cNvPr>
          <p:cNvGrpSpPr/>
          <p:nvPr/>
        </p:nvGrpSpPr>
        <p:grpSpPr>
          <a:xfrm>
            <a:off x="4408792" y="3214027"/>
            <a:ext cx="4814215" cy="3076973"/>
            <a:chOff x="2947315" y="1805583"/>
            <a:chExt cx="5480609" cy="3555563"/>
          </a:xfrm>
        </p:grpSpPr>
        <p:grpSp>
          <p:nvGrpSpPr>
            <p:cNvPr id="10" name="Group 9">
              <a:extLst>
                <a:ext uri="{FF2B5EF4-FFF2-40B4-BE49-F238E27FC236}">
                  <a16:creationId xmlns:a16="http://schemas.microsoft.com/office/drawing/2014/main" id="{4EE19EBD-BAE0-467D-B9E4-573E815644B2}"/>
                </a:ext>
              </a:extLst>
            </p:cNvPr>
            <p:cNvGrpSpPr/>
            <p:nvPr/>
          </p:nvGrpSpPr>
          <p:grpSpPr>
            <a:xfrm>
              <a:off x="2947315" y="1805583"/>
              <a:ext cx="5480609" cy="3351875"/>
              <a:chOff x="63446" y="2197308"/>
              <a:chExt cx="8458197" cy="3581400"/>
            </a:xfrm>
          </p:grpSpPr>
          <p:sp>
            <p:nvSpPr>
              <p:cNvPr id="13" name="Freeform 9">
                <a:extLst>
                  <a:ext uri="{FF2B5EF4-FFF2-40B4-BE49-F238E27FC236}">
                    <a16:creationId xmlns:a16="http://schemas.microsoft.com/office/drawing/2014/main" id="{CB4A84D3-C577-4A33-9D09-AB2B1F6E7624}"/>
                  </a:ext>
                </a:extLst>
              </p:cNvPr>
              <p:cNvSpPr/>
              <p:nvPr/>
            </p:nvSpPr>
            <p:spPr bwMode="auto">
              <a:xfrm>
                <a:off x="1681472" y="3194561"/>
                <a:ext cx="3726456" cy="2203051"/>
              </a:xfrm>
              <a:custGeom>
                <a:avLst/>
                <a:gdLst>
                  <a:gd name="connsiteX0" fmla="*/ 0 w 2377440"/>
                  <a:gd name="connsiteY0" fmla="*/ 2076994 h 2076994"/>
                  <a:gd name="connsiteX1" fmla="*/ 378823 w 2377440"/>
                  <a:gd name="connsiteY1" fmla="*/ 1071154 h 2076994"/>
                  <a:gd name="connsiteX2" fmla="*/ 783772 w 2377440"/>
                  <a:gd name="connsiteY2" fmla="*/ 600891 h 2076994"/>
                  <a:gd name="connsiteX3" fmla="*/ 1162595 w 2377440"/>
                  <a:gd name="connsiteY3" fmla="*/ 248194 h 2076994"/>
                  <a:gd name="connsiteX4" fmla="*/ 1580606 w 2377440"/>
                  <a:gd name="connsiteY4" fmla="*/ 91440 h 2076994"/>
                  <a:gd name="connsiteX5" fmla="*/ 1985555 w 2377440"/>
                  <a:gd name="connsiteY5" fmla="*/ 13063 h 2076994"/>
                  <a:gd name="connsiteX6" fmla="*/ 2377440 w 2377440"/>
                  <a:gd name="connsiteY6" fmla="*/ 0 h 2076994"/>
                  <a:gd name="connsiteX7" fmla="*/ 2377440 w 2377440"/>
                  <a:gd name="connsiteY7" fmla="*/ 2050868 h 2076994"/>
                  <a:gd name="connsiteX8" fmla="*/ 0 w 2377440"/>
                  <a:gd name="connsiteY8" fmla="*/ 2076994 h 207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076994">
                    <a:moveTo>
                      <a:pt x="0" y="2076994"/>
                    </a:moveTo>
                    <a:lnTo>
                      <a:pt x="378823" y="1071154"/>
                    </a:lnTo>
                    <a:lnTo>
                      <a:pt x="783772" y="600891"/>
                    </a:lnTo>
                    <a:lnTo>
                      <a:pt x="1162595" y="248194"/>
                    </a:lnTo>
                    <a:lnTo>
                      <a:pt x="1580606" y="91440"/>
                    </a:lnTo>
                    <a:lnTo>
                      <a:pt x="1985555" y="13063"/>
                    </a:lnTo>
                    <a:lnTo>
                      <a:pt x="2377440" y="0"/>
                    </a:lnTo>
                    <a:lnTo>
                      <a:pt x="2377440" y="2050868"/>
                    </a:lnTo>
                    <a:lnTo>
                      <a:pt x="0" y="2076994"/>
                    </a:lnTo>
                    <a:close/>
                  </a:path>
                </a:pathLst>
              </a:cu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charset="0"/>
                  <a:ea typeface="ヒラギノ角ゴ Pro W3" pitchFamily="1" charset="-128"/>
                  <a:cs typeface="+mn-cs"/>
                </a:endParaRPr>
              </a:p>
            </p:txBody>
          </p:sp>
          <p:graphicFrame>
            <p:nvGraphicFramePr>
              <p:cNvPr id="14" name="Chart 13">
                <a:extLst>
                  <a:ext uri="{FF2B5EF4-FFF2-40B4-BE49-F238E27FC236}">
                    <a16:creationId xmlns:a16="http://schemas.microsoft.com/office/drawing/2014/main" id="{A48874C4-4E5D-46FC-B34F-7213FAE87C2A}"/>
                  </a:ext>
                </a:extLst>
              </p:cNvPr>
              <p:cNvGraphicFramePr/>
              <p:nvPr/>
            </p:nvGraphicFramePr>
            <p:xfrm>
              <a:off x="63446" y="2197308"/>
              <a:ext cx="8458197"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AF7A09CC-E257-443D-885A-7958087261B2}"/>
                  </a:ext>
                </a:extLst>
              </p:cNvPr>
              <p:cNvSpPr txBox="1"/>
              <p:nvPr/>
            </p:nvSpPr>
            <p:spPr bwMode="auto">
              <a:xfrm>
                <a:off x="5433043" y="4048466"/>
                <a:ext cx="2818729" cy="1038992"/>
              </a:xfrm>
              <a:prstGeom prst="rect">
                <a:avLst/>
              </a:prstGeom>
              <a:noFill/>
              <a:ln w="9525">
                <a:noFill/>
                <a:miter lim="800000"/>
                <a:headEnd/>
                <a:tailEnd/>
              </a:ln>
            </p:spPr>
            <p:txBody>
              <a:bodyPr wrap="square" lIns="101858" tIns="50929" rIns="101858" bIns="50929" rtlCol="0">
                <a:spAutoFit/>
              </a:bodyPr>
              <a:lstStyle/>
              <a:p>
                <a:pPr marL="0" marR="0" lvl="0" indent="0" algn="ctr" defTabSz="1019175" rtl="0" eaLnBrk="0" fontAlgn="auto" latinLnBrk="0" hangingPunct="0">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tx2"/>
                    </a:solidFill>
                    <a:effectLst/>
                    <a:uLnTx/>
                    <a:uFillTx/>
                    <a:latin typeface="Montserrat" pitchFamily="2" charset="77"/>
                  </a:rPr>
                  <a:t>Last 20% of accounts </a:t>
                </a:r>
                <a:br>
                  <a:rPr kumimoji="0" lang="en-US" sz="800" u="none" strike="noStrike" kern="1200" cap="none" spc="0" normalizeH="0" baseline="0" noProof="0">
                    <a:ln>
                      <a:noFill/>
                    </a:ln>
                    <a:solidFill>
                      <a:schemeClr val="tx2"/>
                    </a:solidFill>
                    <a:effectLst/>
                    <a:uLnTx/>
                    <a:uFillTx/>
                    <a:latin typeface="Montserrat" pitchFamily="2" charset="77"/>
                  </a:rPr>
                </a:br>
                <a:r>
                  <a:rPr kumimoji="0" lang="en-US" sz="800" u="none" strike="noStrike" kern="1200" cap="none" spc="0" normalizeH="0" baseline="0" noProof="0">
                    <a:ln>
                      <a:noFill/>
                    </a:ln>
                    <a:solidFill>
                      <a:schemeClr val="tx2"/>
                    </a:solidFill>
                    <a:effectLst/>
                    <a:uLnTx/>
                    <a:uFillTx/>
                    <a:latin typeface="Montserrat" pitchFamily="2" charset="77"/>
                  </a:rPr>
                  <a:t>generate less than 0.3% of subsequent  $ collected</a:t>
                </a:r>
              </a:p>
              <a:p>
                <a:pPr marL="0" marR="0" lvl="0" indent="0" algn="ctr" defTabSz="1019175"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2"/>
                  </a:solidFill>
                  <a:effectLst/>
                  <a:uLnTx/>
                  <a:uFillTx/>
                  <a:latin typeface="+mj-lt"/>
                  <a:ea typeface="+mn-ea"/>
                  <a:cs typeface="+mn-cs"/>
                </a:endParaRPr>
              </a:p>
              <a:p>
                <a:pPr marL="0" marR="0" lvl="0" indent="0" algn="ctr" defTabSz="1019175"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2"/>
                    </a:solidFill>
                    <a:effectLst/>
                    <a:uLnTx/>
                    <a:uFillTx/>
                    <a:latin typeface="+mj-lt"/>
                    <a:ea typeface="+mn-ea"/>
                    <a:cs typeface="+mn-cs"/>
                  </a:rPr>
                  <a:t>RECOVERY: </a:t>
                </a:r>
              </a:p>
              <a:p>
                <a:pPr marL="0" marR="0" lvl="0" indent="0" algn="ctr" defTabSz="1019175"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2"/>
                    </a:solidFill>
                    <a:effectLst/>
                    <a:uLnTx/>
                    <a:uFillTx/>
                    <a:latin typeface="+mj-lt"/>
                    <a:ea typeface="+mn-ea"/>
                    <a:cs typeface="+mn-cs"/>
                  </a:rPr>
                  <a:t>$11/CLAIM</a:t>
                </a:r>
              </a:p>
            </p:txBody>
          </p:sp>
          <p:sp>
            <p:nvSpPr>
              <p:cNvPr id="16" name="Rectangle 15">
                <a:extLst>
                  <a:ext uri="{FF2B5EF4-FFF2-40B4-BE49-F238E27FC236}">
                    <a16:creationId xmlns:a16="http://schemas.microsoft.com/office/drawing/2014/main" id="{B0D61E59-F8A4-432B-8F02-9010BCEEB284}"/>
                  </a:ext>
                </a:extLst>
              </p:cNvPr>
              <p:cNvSpPr/>
              <p:nvPr/>
            </p:nvSpPr>
            <p:spPr>
              <a:xfrm>
                <a:off x="2742821" y="4048466"/>
                <a:ext cx="2435841" cy="1048170"/>
              </a:xfrm>
              <a:prstGeom prst="rect">
                <a:avLst/>
              </a:prstGeom>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tx2"/>
                    </a:solidFill>
                    <a:effectLst/>
                    <a:uLnTx/>
                    <a:uFillTx/>
                    <a:latin typeface="Montserrat" pitchFamily="2" charset="77"/>
                    <a:ea typeface="ヒラギノ角ゴ Pro W3" pitchFamily="1" charset="-128"/>
                    <a:cs typeface="Calibri" pitchFamily="34" charset="0"/>
                  </a:rPr>
                  <a:t>First 60% of accounts generate over 98% of subsequent $ collected </a:t>
                </a:r>
              </a:p>
              <a:p>
                <a:pPr marL="0" marR="0" lvl="1" indent="0" algn="ctr" defTabSz="457200" rtl="0" eaLnBrk="1" fontAlgn="auto" latinLnBrk="0" hangingPunct="1">
                  <a:lnSpc>
                    <a:spcPct val="100000"/>
                  </a:lnSpc>
                  <a:spcBef>
                    <a:spcPts val="1077"/>
                  </a:spcBef>
                  <a:spcAft>
                    <a:spcPts val="0"/>
                  </a:spcAft>
                  <a:buClrTx/>
                  <a:buSzTx/>
                  <a:buFontTx/>
                  <a:buNone/>
                  <a:tabLst/>
                  <a:defRPr/>
                </a:pPr>
                <a:r>
                  <a:rPr kumimoji="0" lang="en-US" sz="800" b="1" i="0" u="none" strike="noStrike" kern="1200" cap="none" spc="0" normalizeH="0" baseline="0" noProof="0">
                    <a:ln>
                      <a:noFill/>
                    </a:ln>
                    <a:solidFill>
                      <a:schemeClr val="tx2"/>
                    </a:solidFill>
                    <a:effectLst/>
                    <a:uLnTx/>
                    <a:uFillTx/>
                    <a:latin typeface="+mj-lt"/>
                    <a:ea typeface="ヒラギノ角ゴ Pro W3" pitchFamily="1" charset="-128"/>
                    <a:cs typeface="Calibri" pitchFamily="34" charset="0"/>
                  </a:rPr>
                  <a:t>RECOVERY: $4,280/CLAIM</a:t>
                </a:r>
              </a:p>
            </p:txBody>
          </p:sp>
        </p:grpSp>
        <p:sp>
          <p:nvSpPr>
            <p:cNvPr id="11" name="TextBox 10">
              <a:extLst>
                <a:ext uri="{FF2B5EF4-FFF2-40B4-BE49-F238E27FC236}">
                  <a16:creationId xmlns:a16="http://schemas.microsoft.com/office/drawing/2014/main" id="{232BFAE6-64E0-40F0-8125-FE79026BA2C5}"/>
                </a:ext>
              </a:extLst>
            </p:cNvPr>
            <p:cNvSpPr txBox="1"/>
            <p:nvPr/>
          </p:nvSpPr>
          <p:spPr>
            <a:xfrm>
              <a:off x="4037463" y="5114925"/>
              <a:ext cx="4099781" cy="246221"/>
            </a:xfrm>
            <a:prstGeom prst="rect">
              <a:avLst/>
            </a:prstGeom>
            <a:noFill/>
          </p:spPr>
          <p:txBody>
            <a:bodyPr wrap="square" rtlCol="0">
              <a:spAutoFit/>
            </a:bodyPr>
            <a:lstStyle/>
            <a:p>
              <a:pPr algn="ctr"/>
              <a:r>
                <a:rPr lang="en-US" sz="1000">
                  <a:solidFill>
                    <a:schemeClr val="tx2"/>
                  </a:solidFill>
                  <a:latin typeface="Montserrat" pitchFamily="2" charset="77"/>
                </a:rPr>
                <a:t>% of accounts by likelihood of subsequent payment</a:t>
              </a:r>
            </a:p>
          </p:txBody>
        </p:sp>
        <p:sp>
          <p:nvSpPr>
            <p:cNvPr id="12" name="TextBox 11">
              <a:extLst>
                <a:ext uri="{FF2B5EF4-FFF2-40B4-BE49-F238E27FC236}">
                  <a16:creationId xmlns:a16="http://schemas.microsoft.com/office/drawing/2014/main" id="{22F86BFC-8237-4878-A800-07778DA7F33A}"/>
                </a:ext>
              </a:extLst>
            </p:cNvPr>
            <p:cNvSpPr txBox="1"/>
            <p:nvPr/>
          </p:nvSpPr>
          <p:spPr>
            <a:xfrm rot="16200000">
              <a:off x="2605390" y="3665725"/>
              <a:ext cx="1470668" cy="246221"/>
            </a:xfrm>
            <a:prstGeom prst="rect">
              <a:avLst/>
            </a:prstGeom>
            <a:noFill/>
          </p:spPr>
          <p:txBody>
            <a:bodyPr wrap="square" rtlCol="0">
              <a:spAutoFit/>
            </a:bodyPr>
            <a:lstStyle/>
            <a:p>
              <a:pPr algn="ctr"/>
              <a:r>
                <a:rPr lang="en-US" sz="1000">
                  <a:solidFill>
                    <a:schemeClr val="tx2"/>
                  </a:solidFill>
                  <a:latin typeface="Montserrat" pitchFamily="2" charset="77"/>
                </a:rPr>
                <a:t>% of $ collected</a:t>
              </a:r>
            </a:p>
          </p:txBody>
        </p:sp>
      </p:grpSp>
      <p:sp>
        <p:nvSpPr>
          <p:cNvPr id="2" name="Rectangle 1">
            <a:extLst>
              <a:ext uri="{FF2B5EF4-FFF2-40B4-BE49-F238E27FC236}">
                <a16:creationId xmlns:a16="http://schemas.microsoft.com/office/drawing/2014/main" id="{1165AB72-DCAB-4A05-B11A-CB7B33D00EED}"/>
              </a:ext>
            </a:extLst>
          </p:cNvPr>
          <p:cNvSpPr/>
          <p:nvPr/>
        </p:nvSpPr>
        <p:spPr>
          <a:xfrm>
            <a:off x="9028235" y="1581879"/>
            <a:ext cx="2518968" cy="1911576"/>
          </a:xfrm>
          <a:prstGeom prst="rect">
            <a:avLst/>
          </a:prstGeom>
          <a:solidFill>
            <a:schemeClr val="accent5"/>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3" name="Title 1">
            <a:extLst>
              <a:ext uri="{FF2B5EF4-FFF2-40B4-BE49-F238E27FC236}">
                <a16:creationId xmlns:a16="http://schemas.microsoft.com/office/drawing/2014/main" id="{13BD4817-0A14-4ECF-9135-D3173B84C6A7}"/>
              </a:ext>
            </a:extLst>
          </p:cNvPr>
          <p:cNvSpPr txBox="1">
            <a:spLocks/>
          </p:cNvSpPr>
          <p:nvPr/>
        </p:nvSpPr>
        <p:spPr>
          <a:xfrm>
            <a:off x="800812" y="177958"/>
            <a:ext cx="10508400"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chemeClr val="tx2"/>
                </a:solidFill>
                <a:latin typeface="Montserrat"/>
              </a:rPr>
              <a:t>Advanced analytics for better </a:t>
            </a:r>
            <a:br>
              <a:rPr lang="en-US" dirty="0">
                <a:solidFill>
                  <a:schemeClr val="tx2"/>
                </a:solidFill>
                <a:latin typeface="Montserrat"/>
              </a:rPr>
            </a:br>
            <a:r>
              <a:rPr lang="en-US" dirty="0">
                <a:solidFill>
                  <a:schemeClr val="tx2"/>
                </a:solidFill>
                <a:latin typeface="Montserrat"/>
              </a:rPr>
              <a:t>denial management</a:t>
            </a:r>
          </a:p>
        </p:txBody>
      </p:sp>
      <p:sp>
        <p:nvSpPr>
          <p:cNvPr id="4" name="Rectangle 3">
            <a:extLst>
              <a:ext uri="{FF2B5EF4-FFF2-40B4-BE49-F238E27FC236}">
                <a16:creationId xmlns:a16="http://schemas.microsoft.com/office/drawing/2014/main" id="{68A2CFFE-9F98-4419-A2A5-CB09F9DA12D8}"/>
              </a:ext>
            </a:extLst>
          </p:cNvPr>
          <p:cNvSpPr/>
          <p:nvPr/>
        </p:nvSpPr>
        <p:spPr>
          <a:xfrm>
            <a:off x="664212" y="1983631"/>
            <a:ext cx="3468022" cy="40297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D9EDD7B-6038-4D9E-BE33-A925008FDEEC}"/>
              </a:ext>
            </a:extLst>
          </p:cNvPr>
          <p:cNvSpPr txBox="1"/>
          <p:nvPr/>
        </p:nvSpPr>
        <p:spPr>
          <a:xfrm>
            <a:off x="800811" y="1581879"/>
            <a:ext cx="1898815" cy="338554"/>
          </a:xfrm>
          <a:prstGeom prst="rect">
            <a:avLst/>
          </a:prstGeom>
          <a:noFill/>
        </p:spPr>
        <p:txBody>
          <a:bodyPr vert="horz" wrap="square" lIns="91440" tIns="45720" rIns="91440" bIns="45720" rtlCol="0" anchor="t">
            <a:spAutoFit/>
          </a:bodyPr>
          <a:lstStyle>
            <a:lvl1pPr>
              <a:lnSpc>
                <a:spcPct val="150000"/>
              </a:lnSpc>
              <a:spcBef>
                <a:spcPct val="0"/>
              </a:spcBef>
              <a:spcAft>
                <a:spcPts val="600"/>
              </a:spcAft>
              <a:buNone/>
              <a:defRPr b="0" spc="300">
                <a:solidFill>
                  <a:schemeClr val="accent1"/>
                </a:solidFill>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600" b="1" spc="0" dirty="0">
                <a:solidFill>
                  <a:srgbClr val="657585"/>
                </a:solidFill>
                <a:latin typeface="Montserrat" pitchFamily="2" charset="77"/>
              </a:rPr>
              <a:t>Approach:</a:t>
            </a:r>
          </a:p>
        </p:txBody>
      </p:sp>
      <p:sp>
        <p:nvSpPr>
          <p:cNvPr id="6" name="Title 1">
            <a:extLst>
              <a:ext uri="{FF2B5EF4-FFF2-40B4-BE49-F238E27FC236}">
                <a16:creationId xmlns:a16="http://schemas.microsoft.com/office/drawing/2014/main" id="{EB974738-3835-4503-A265-5E608D13C0C5}"/>
              </a:ext>
            </a:extLst>
          </p:cNvPr>
          <p:cNvSpPr txBox="1">
            <a:spLocks/>
          </p:cNvSpPr>
          <p:nvPr/>
        </p:nvSpPr>
        <p:spPr>
          <a:xfrm>
            <a:off x="800811" y="2114755"/>
            <a:ext cx="3214466" cy="2853090"/>
          </a:xfrm>
          <a:prstGeom prst="rect">
            <a:avLst/>
          </a:prstGeom>
        </p:spPr>
        <p:txBody>
          <a:bodyPr vert="horz" lIns="91440" tIns="45720" rIns="91440" bIns="45720" rtlCol="0" anchor="t">
            <a:noAutofit/>
          </a:bodyPr>
          <a:lstStyle>
            <a:lvl1pPr algn="l" defTabSz="914400" rtl="0" eaLnBrk="1" latinLnBrk="0" hangingPunct="1">
              <a:lnSpc>
                <a:spcPts val="3720"/>
              </a:lnSpc>
              <a:spcBef>
                <a:spcPct val="0"/>
              </a:spcBef>
              <a:buNone/>
              <a:defRPr sz="3600" b="1" kern="1200">
                <a:solidFill>
                  <a:schemeClr val="tx1"/>
                </a:solidFill>
                <a:latin typeface="+mj-lt"/>
                <a:ea typeface="+mj-ea"/>
                <a:cs typeface="+mj-cs"/>
              </a:defRPr>
            </a:lvl1pPr>
          </a:lstStyle>
          <a:p>
            <a:pPr marL="182880" lvl="0" indent="-182880">
              <a:lnSpc>
                <a:spcPct val="100000"/>
              </a:lnSpc>
              <a:spcAft>
                <a:spcPts val="2400"/>
              </a:spcAft>
              <a:buClr>
                <a:schemeClr val="accent5"/>
              </a:buClr>
              <a:buFont typeface="Arial" panose="020B0604020202020204" pitchFamily="34" charset="0"/>
              <a:buChar char="+"/>
              <a:defRPr/>
            </a:pPr>
            <a:r>
              <a:rPr lang="en-US" sz="1200" b="0" dirty="0">
                <a:solidFill>
                  <a:srgbClr val="657585"/>
                </a:solidFill>
                <a:latin typeface="Montserrat" pitchFamily="2" charset="77"/>
              </a:rPr>
              <a:t>Identify workable denials via </a:t>
            </a:r>
            <a:r>
              <a:rPr lang="en-US" sz="1200" dirty="0">
                <a:solidFill>
                  <a:srgbClr val="657585"/>
                </a:solidFill>
                <a:latin typeface="Montserrat" pitchFamily="2" charset="77"/>
              </a:rPr>
              <a:t>predictive analytics identifying probability of payment</a:t>
            </a:r>
          </a:p>
          <a:p>
            <a:pPr marL="182880" lvl="0" indent="-182880">
              <a:lnSpc>
                <a:spcPct val="100000"/>
              </a:lnSpc>
              <a:spcAft>
                <a:spcPts val="2400"/>
              </a:spcAft>
              <a:buClr>
                <a:schemeClr val="accent5"/>
              </a:buClr>
              <a:buFont typeface="Arial" panose="020B0604020202020204" pitchFamily="34" charset="0"/>
              <a:buChar char="+"/>
              <a:defRPr/>
            </a:pPr>
            <a:r>
              <a:rPr lang="en-US" sz="1200" dirty="0">
                <a:solidFill>
                  <a:srgbClr val="657585"/>
                </a:solidFill>
                <a:latin typeface="Montserrat" pitchFamily="2" charset="77"/>
              </a:rPr>
              <a:t>Automatically route </a:t>
            </a:r>
            <a:r>
              <a:rPr lang="en-US" sz="1200" b="0" dirty="0">
                <a:solidFill>
                  <a:srgbClr val="657585"/>
                </a:solidFill>
                <a:latin typeface="Montserrat" pitchFamily="2" charset="77"/>
              </a:rPr>
              <a:t>those denials to appropriate team or work queue</a:t>
            </a:r>
          </a:p>
          <a:p>
            <a:pPr marL="182880" lvl="0" indent="-182880">
              <a:lnSpc>
                <a:spcPct val="100000"/>
              </a:lnSpc>
              <a:spcAft>
                <a:spcPts val="2400"/>
              </a:spcAft>
              <a:buClr>
                <a:schemeClr val="accent5"/>
              </a:buClr>
              <a:buFont typeface="Arial" panose="020B0604020202020204" pitchFamily="34" charset="0"/>
              <a:buChar char="+"/>
              <a:defRPr/>
            </a:pPr>
            <a:r>
              <a:rPr lang="en-US" sz="1200" b="0" dirty="0">
                <a:solidFill>
                  <a:srgbClr val="657585"/>
                </a:solidFill>
                <a:latin typeface="Montserrat" pitchFamily="2" charset="77"/>
              </a:rPr>
              <a:t>Leverage </a:t>
            </a:r>
            <a:r>
              <a:rPr lang="en-US" sz="1200" dirty="0">
                <a:solidFill>
                  <a:srgbClr val="657585"/>
                </a:solidFill>
                <a:latin typeface="Montserrat" pitchFamily="2" charset="77"/>
              </a:rPr>
              <a:t>900+ pre-populated payer-specific forms </a:t>
            </a:r>
            <a:r>
              <a:rPr lang="en-US" sz="1200" b="0" dirty="0">
                <a:solidFill>
                  <a:srgbClr val="657585"/>
                </a:solidFill>
                <a:latin typeface="Montserrat" pitchFamily="2" charset="77"/>
              </a:rPr>
              <a:t>to automatically generate the right appeals content on your behalf</a:t>
            </a:r>
          </a:p>
          <a:p>
            <a:pPr marL="182880" lvl="0" indent="-182880">
              <a:lnSpc>
                <a:spcPct val="100000"/>
              </a:lnSpc>
              <a:spcAft>
                <a:spcPts val="2400"/>
              </a:spcAft>
              <a:buClr>
                <a:schemeClr val="accent5"/>
              </a:buClr>
              <a:buFont typeface="Arial" panose="020B0604020202020204" pitchFamily="34" charset="0"/>
              <a:buChar char="+"/>
              <a:defRPr/>
            </a:pPr>
            <a:r>
              <a:rPr lang="en-US" sz="1200" b="0" dirty="0">
                <a:solidFill>
                  <a:srgbClr val="657585"/>
                </a:solidFill>
                <a:latin typeface="Montserrat" pitchFamily="2" charset="77"/>
              </a:rPr>
              <a:t>Provide real-time </a:t>
            </a:r>
            <a:r>
              <a:rPr lang="en-US" sz="1200" dirty="0">
                <a:solidFill>
                  <a:srgbClr val="657585"/>
                </a:solidFill>
                <a:latin typeface="Montserrat" pitchFamily="2" charset="77"/>
              </a:rPr>
              <a:t>one-click eligibility </a:t>
            </a:r>
            <a:r>
              <a:rPr lang="en-US" sz="1200" b="0" dirty="0">
                <a:solidFill>
                  <a:srgbClr val="657585"/>
                </a:solidFill>
                <a:latin typeface="Montserrat" pitchFamily="2" charset="77"/>
              </a:rPr>
              <a:t>verification</a:t>
            </a:r>
          </a:p>
          <a:p>
            <a:pPr marL="182880" lvl="0" indent="-182880">
              <a:lnSpc>
                <a:spcPct val="100000"/>
              </a:lnSpc>
              <a:spcAft>
                <a:spcPts val="2400"/>
              </a:spcAft>
              <a:buClr>
                <a:schemeClr val="accent5"/>
              </a:buClr>
              <a:buFont typeface="Arial" panose="020B0604020202020204" pitchFamily="34" charset="0"/>
              <a:buChar char="+"/>
              <a:defRPr/>
            </a:pPr>
            <a:r>
              <a:rPr lang="en-US" sz="1200" dirty="0">
                <a:solidFill>
                  <a:srgbClr val="657585"/>
                </a:solidFill>
                <a:latin typeface="Montserrat" pitchFamily="2" charset="77"/>
              </a:rPr>
              <a:t>Automatically submit paperless appeals </a:t>
            </a:r>
            <a:r>
              <a:rPr lang="en-US" sz="1200" b="0" dirty="0">
                <a:solidFill>
                  <a:srgbClr val="657585"/>
                </a:solidFill>
                <a:latin typeface="Montserrat" pitchFamily="2" charset="77"/>
              </a:rPr>
              <a:t>packages directly to payer</a:t>
            </a:r>
          </a:p>
        </p:txBody>
      </p:sp>
      <p:sp>
        <p:nvSpPr>
          <p:cNvPr id="7" name="Rectangle 6">
            <a:extLst>
              <a:ext uri="{FF2B5EF4-FFF2-40B4-BE49-F238E27FC236}">
                <a16:creationId xmlns:a16="http://schemas.microsoft.com/office/drawing/2014/main" id="{FAF45FC2-699C-4A47-854A-62813C48A736}"/>
              </a:ext>
            </a:extLst>
          </p:cNvPr>
          <p:cNvSpPr/>
          <p:nvPr/>
        </p:nvSpPr>
        <p:spPr>
          <a:xfrm>
            <a:off x="623491" y="1983631"/>
            <a:ext cx="53162" cy="4029740"/>
          </a:xfrm>
          <a:prstGeom prst="rect">
            <a:avLst/>
          </a:prstGeom>
          <a:solidFill>
            <a:schemeClr val="accent5"/>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8" name="TextBox 7">
            <a:extLst>
              <a:ext uri="{FF2B5EF4-FFF2-40B4-BE49-F238E27FC236}">
                <a16:creationId xmlns:a16="http://schemas.microsoft.com/office/drawing/2014/main" id="{16AD9FD2-752C-4EF0-9B5E-36F5ADAD8648}"/>
              </a:ext>
            </a:extLst>
          </p:cNvPr>
          <p:cNvSpPr txBox="1"/>
          <p:nvPr/>
        </p:nvSpPr>
        <p:spPr>
          <a:xfrm>
            <a:off x="4359934" y="1584164"/>
            <a:ext cx="4461507" cy="1769715"/>
          </a:xfrm>
          <a:prstGeom prst="rect">
            <a:avLst/>
          </a:prstGeom>
          <a:noFill/>
        </p:spPr>
        <p:txBody>
          <a:bodyPr wrap="square" rtlCol="0">
            <a:spAutoFit/>
          </a:bodyPr>
          <a:lstStyle/>
          <a:p>
            <a:pPr lvl="0" defTabSz="914400">
              <a:lnSpc>
                <a:spcPct val="150000"/>
              </a:lnSpc>
              <a:spcBef>
                <a:spcPct val="0"/>
              </a:spcBef>
              <a:spcAft>
                <a:spcPts val="600"/>
              </a:spcAft>
              <a:defRPr/>
            </a:pPr>
            <a:r>
              <a:rPr lang="en-US" sz="1600" b="1">
                <a:solidFill>
                  <a:schemeClr val="tx2"/>
                </a:solidFill>
                <a:latin typeface="Montserrat" pitchFamily="2" charset="77"/>
              </a:rPr>
              <a:t>The value of our predictive analytics</a:t>
            </a:r>
            <a:r>
              <a:rPr lang="en-US" b="1">
                <a:solidFill>
                  <a:schemeClr val="tx2"/>
                </a:solidFill>
                <a:latin typeface="Montserrat" pitchFamily="2" charset="77"/>
              </a:rPr>
              <a:t>:</a:t>
            </a:r>
          </a:p>
          <a:p>
            <a:pPr marL="285750" lvl="0" indent="-285750" defTabSz="914400">
              <a:spcBef>
                <a:spcPct val="0"/>
              </a:spcBef>
              <a:spcAft>
                <a:spcPts val="600"/>
              </a:spcAft>
              <a:buClr>
                <a:srgbClr val="D44C3F"/>
              </a:buClr>
              <a:buFont typeface="Arial" panose="020B0604020202020204" pitchFamily="34" charset="0"/>
              <a:buChar char="+"/>
              <a:defRPr/>
            </a:pPr>
            <a:r>
              <a:rPr lang="en-US" sz="1200">
                <a:solidFill>
                  <a:schemeClr val="tx2"/>
                </a:solidFill>
                <a:latin typeface="Montserrat" pitchFamily="2" charset="77"/>
              </a:rPr>
              <a:t>By analyzing massive sets of CARC/RARC patterns, </a:t>
            </a:r>
            <a:r>
              <a:rPr lang="en-US" sz="1200" err="1">
                <a:solidFill>
                  <a:schemeClr val="tx2"/>
                </a:solidFill>
                <a:latin typeface="Montserrat" pitchFamily="2" charset="77"/>
              </a:rPr>
              <a:t>Waystar</a:t>
            </a:r>
            <a:r>
              <a:rPr lang="en-US" sz="1200">
                <a:solidFill>
                  <a:schemeClr val="accent5"/>
                </a:solidFill>
                <a:latin typeface="Montserrat" pitchFamily="2" charset="77"/>
              </a:rPr>
              <a:t> </a:t>
            </a:r>
            <a:r>
              <a:rPr lang="en-US" sz="1200" b="1">
                <a:solidFill>
                  <a:schemeClr val="accent5"/>
                </a:solidFill>
                <a:latin typeface="Montserrat" pitchFamily="2" charset="77"/>
              </a:rPr>
              <a:t>predicts the probability of additional payment </a:t>
            </a:r>
            <a:r>
              <a:rPr lang="en-US" sz="1200">
                <a:solidFill>
                  <a:schemeClr val="tx2"/>
                </a:solidFill>
                <a:latin typeface="Montserrat" pitchFamily="2" charset="77"/>
              </a:rPr>
              <a:t>on a given denial  </a:t>
            </a:r>
          </a:p>
          <a:p>
            <a:pPr marL="285750" lvl="0" indent="-285750" defTabSz="914400">
              <a:spcBef>
                <a:spcPct val="0"/>
              </a:spcBef>
              <a:spcAft>
                <a:spcPts val="600"/>
              </a:spcAft>
              <a:buClr>
                <a:srgbClr val="D44C3F"/>
              </a:buClr>
              <a:buFont typeface="Arial" panose="020B0604020202020204" pitchFamily="34" charset="0"/>
              <a:buChar char="+"/>
              <a:defRPr/>
            </a:pPr>
            <a:r>
              <a:rPr lang="en-US" sz="1200">
                <a:solidFill>
                  <a:schemeClr val="tx2"/>
                </a:solidFill>
                <a:latin typeface="Montserrat" pitchFamily="2" charset="77"/>
              </a:rPr>
              <a:t>This enables </a:t>
            </a:r>
            <a:r>
              <a:rPr lang="en-US" sz="1200" b="1">
                <a:solidFill>
                  <a:schemeClr val="accent5"/>
                </a:solidFill>
                <a:latin typeface="Montserrat" pitchFamily="2" charset="77"/>
              </a:rPr>
              <a:t>prioritization based on payment</a:t>
            </a:r>
            <a:r>
              <a:rPr lang="en-US" sz="1200">
                <a:solidFill>
                  <a:schemeClr val="tx2"/>
                </a:solidFill>
                <a:latin typeface="Montserrat" pitchFamily="2" charset="77"/>
              </a:rPr>
              <a:t>, rather than the typical approach of age or balance, saves time and produces better, faster results.</a:t>
            </a:r>
          </a:p>
        </p:txBody>
      </p:sp>
      <p:sp>
        <p:nvSpPr>
          <p:cNvPr id="17" name="TextBox 16">
            <a:extLst>
              <a:ext uri="{FF2B5EF4-FFF2-40B4-BE49-F238E27FC236}">
                <a16:creationId xmlns:a16="http://schemas.microsoft.com/office/drawing/2014/main" id="{4CA57DD0-28E0-4974-89E4-B9008BAD2A02}"/>
              </a:ext>
            </a:extLst>
          </p:cNvPr>
          <p:cNvSpPr txBox="1"/>
          <p:nvPr/>
        </p:nvSpPr>
        <p:spPr>
          <a:xfrm>
            <a:off x="9177337" y="1660504"/>
            <a:ext cx="2220764" cy="1754326"/>
          </a:xfrm>
          <a:prstGeom prst="rect">
            <a:avLst/>
          </a:prstGeom>
          <a:noFill/>
        </p:spPr>
        <p:txBody>
          <a:bodyPr wrap="square" rtlCol="0">
            <a:spAutoFit/>
          </a:bodyPr>
          <a:lstStyle/>
          <a:p>
            <a:pPr algn="ctr"/>
            <a:r>
              <a:rPr lang="en-US" sz="1200">
                <a:solidFill>
                  <a:schemeClr val="bg1"/>
                </a:solidFill>
                <a:latin typeface="Montserrat" pitchFamily="2" charset="77"/>
              </a:rPr>
              <a:t>Automatically prioritizing the accounts to work</a:t>
            </a:r>
          </a:p>
          <a:p>
            <a:pPr algn="ctr"/>
            <a:endParaRPr lang="en-US" sz="1200">
              <a:solidFill>
                <a:schemeClr val="bg1"/>
              </a:solidFill>
              <a:latin typeface="Montserrat" pitchFamily="2" charset="77"/>
            </a:endParaRPr>
          </a:p>
          <a:p>
            <a:pPr algn="ctr"/>
            <a:r>
              <a:rPr lang="en-US" sz="1200">
                <a:solidFill>
                  <a:schemeClr val="bg1"/>
                </a:solidFill>
                <a:latin typeface="Montserrat" pitchFamily="2" charset="77"/>
              </a:rPr>
              <a:t>Automatically focus on only those that will be successful</a:t>
            </a:r>
          </a:p>
          <a:p>
            <a:pPr algn="ctr"/>
            <a:endParaRPr lang="en-US" sz="1200">
              <a:solidFill>
                <a:schemeClr val="bg1"/>
              </a:solidFill>
              <a:latin typeface="Montserrat" pitchFamily="2" charset="77"/>
            </a:endParaRPr>
          </a:p>
          <a:p>
            <a:pPr algn="ctr"/>
            <a:r>
              <a:rPr lang="en-US" sz="1200">
                <a:solidFill>
                  <a:schemeClr val="bg1"/>
                </a:solidFill>
                <a:latin typeface="Montserrat" pitchFamily="2" charset="77"/>
              </a:rPr>
              <a:t>Automatically complete the appeal form</a:t>
            </a:r>
          </a:p>
        </p:txBody>
      </p:sp>
    </p:spTree>
    <p:extLst>
      <p:ext uri="{BB962C8B-B14F-4D97-AF65-F5344CB8AC3E}">
        <p14:creationId xmlns:p14="http://schemas.microsoft.com/office/powerpoint/2010/main" val="31151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9B00A-3198-2EC0-ECD0-C5581A68B3EA}"/>
              </a:ext>
            </a:extLst>
          </p:cNvPr>
          <p:cNvPicPr>
            <a:picLocks noChangeAspect="1"/>
          </p:cNvPicPr>
          <p:nvPr/>
        </p:nvPicPr>
        <p:blipFill>
          <a:blip r:embed="rId2">
            <a:alphaModFix amt="20000"/>
          </a:blip>
          <a:srcRect/>
          <a:stretch/>
        </p:blipFill>
        <p:spPr>
          <a:xfrm>
            <a:off x="-1" y="0"/>
            <a:ext cx="12192000" cy="6858000"/>
          </a:xfrm>
          <a:prstGeom prst="rect">
            <a:avLst/>
          </a:prstGeom>
        </p:spPr>
      </p:pic>
      <p:sp>
        <p:nvSpPr>
          <p:cNvPr id="2" name="Text Placeholder 1">
            <a:extLst>
              <a:ext uri="{FF2B5EF4-FFF2-40B4-BE49-F238E27FC236}">
                <a16:creationId xmlns:a16="http://schemas.microsoft.com/office/drawing/2014/main" id="{A4C8F135-C07D-AD80-ABD1-EA3EB45DA3E7}"/>
              </a:ext>
            </a:extLst>
          </p:cNvPr>
          <p:cNvSpPr>
            <a:spLocks noGrp="1"/>
          </p:cNvSpPr>
          <p:nvPr>
            <p:ph type="body" sz="quarter" idx="10"/>
          </p:nvPr>
        </p:nvSpPr>
        <p:spPr/>
        <p:txBody>
          <a:bodyPr lIns="91440" tIns="45720" rIns="91440" bIns="45720" anchor="t"/>
          <a:lstStyle/>
          <a:p>
            <a:r>
              <a:rPr lang="en-US">
                <a:latin typeface="Montserrat ExtraBold"/>
              </a:rPr>
              <a:t>POLL QUESTION 3</a:t>
            </a:r>
          </a:p>
        </p:txBody>
      </p:sp>
      <p:sp>
        <p:nvSpPr>
          <p:cNvPr id="10" name="TextBox 9">
            <a:extLst>
              <a:ext uri="{FF2B5EF4-FFF2-40B4-BE49-F238E27FC236}">
                <a16:creationId xmlns:a16="http://schemas.microsoft.com/office/drawing/2014/main" id="{F61922A4-8CF8-8210-C70C-D78D2ACE6392}"/>
              </a:ext>
            </a:extLst>
          </p:cNvPr>
          <p:cNvSpPr txBox="1"/>
          <p:nvPr/>
        </p:nvSpPr>
        <p:spPr>
          <a:xfrm>
            <a:off x="951378" y="1124456"/>
            <a:ext cx="10289471" cy="1569660"/>
          </a:xfrm>
          <a:prstGeom prst="rect">
            <a:avLst/>
          </a:prstGeom>
          <a:noFill/>
        </p:spPr>
        <p:txBody>
          <a:bodyPr wrap="square" lIns="91440" tIns="45720" rIns="91440" bIns="45720" rtlCol="0" anchor="t">
            <a:spAutoFit/>
          </a:bodyPr>
          <a:lstStyle/>
          <a:p>
            <a:pPr algn="ctr"/>
            <a:r>
              <a:rPr lang="en-US" sz="3200" b="1">
                <a:solidFill>
                  <a:schemeClr val="accent1"/>
                </a:solidFill>
                <a:latin typeface="Montserrat"/>
              </a:rPr>
              <a:t>What areas does your organization most need automation?</a:t>
            </a:r>
          </a:p>
          <a:p>
            <a:pPr algn="ctr"/>
            <a:endParaRPr lang="en-US" sz="3200" b="1">
              <a:solidFill>
                <a:schemeClr val="accent1"/>
              </a:solidFill>
              <a:latin typeface="Montserrat"/>
            </a:endParaRPr>
          </a:p>
        </p:txBody>
      </p:sp>
      <p:sp>
        <p:nvSpPr>
          <p:cNvPr id="14" name="Oval 13">
            <a:extLst>
              <a:ext uri="{FF2B5EF4-FFF2-40B4-BE49-F238E27FC236}">
                <a16:creationId xmlns:a16="http://schemas.microsoft.com/office/drawing/2014/main" id="{4E74AE3A-9F83-8EF3-00E5-C67BED5D6ECA}"/>
              </a:ext>
            </a:extLst>
          </p:cNvPr>
          <p:cNvSpPr>
            <a:spLocks/>
          </p:cNvSpPr>
          <p:nvPr/>
        </p:nvSpPr>
        <p:spPr>
          <a:xfrm>
            <a:off x="1894429" y="2573876"/>
            <a:ext cx="543036"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A</a:t>
            </a:r>
          </a:p>
        </p:txBody>
      </p:sp>
      <p:sp>
        <p:nvSpPr>
          <p:cNvPr id="16" name="TextBox 15">
            <a:extLst>
              <a:ext uri="{FF2B5EF4-FFF2-40B4-BE49-F238E27FC236}">
                <a16:creationId xmlns:a16="http://schemas.microsoft.com/office/drawing/2014/main" id="{D60EFB85-410B-C859-86A8-14E8D410F90A}"/>
              </a:ext>
            </a:extLst>
          </p:cNvPr>
          <p:cNvSpPr txBox="1"/>
          <p:nvPr/>
        </p:nvSpPr>
        <p:spPr>
          <a:xfrm>
            <a:off x="2606147" y="2616137"/>
            <a:ext cx="8959702"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Front-end (i.e. Eligibility, Estimation, Authorizations)</a:t>
            </a:r>
            <a:endParaRPr lang="en-US" sz="2000">
              <a:solidFill>
                <a:schemeClr val="tx2"/>
              </a:solidFill>
              <a:ea typeface="+mn-lt"/>
              <a:cs typeface="+mn-lt"/>
            </a:endParaRPr>
          </a:p>
          <a:p>
            <a:endParaRPr lang="en-US" sz="2000">
              <a:solidFill>
                <a:schemeClr val="tx2"/>
              </a:solidFill>
              <a:latin typeface="Montserrat SemiBold"/>
            </a:endParaRPr>
          </a:p>
        </p:txBody>
      </p:sp>
      <p:sp>
        <p:nvSpPr>
          <p:cNvPr id="18" name="Oval 17">
            <a:extLst>
              <a:ext uri="{FF2B5EF4-FFF2-40B4-BE49-F238E27FC236}">
                <a16:creationId xmlns:a16="http://schemas.microsoft.com/office/drawing/2014/main" id="{112E31AB-C399-AB8D-6D15-530011579DB9}"/>
              </a:ext>
            </a:extLst>
          </p:cNvPr>
          <p:cNvSpPr>
            <a:spLocks/>
          </p:cNvSpPr>
          <p:nvPr/>
        </p:nvSpPr>
        <p:spPr>
          <a:xfrm>
            <a:off x="1894429" y="3213258"/>
            <a:ext cx="537435"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B</a:t>
            </a:r>
          </a:p>
        </p:txBody>
      </p:sp>
      <p:sp>
        <p:nvSpPr>
          <p:cNvPr id="20" name="TextBox 19">
            <a:extLst>
              <a:ext uri="{FF2B5EF4-FFF2-40B4-BE49-F238E27FC236}">
                <a16:creationId xmlns:a16="http://schemas.microsoft.com/office/drawing/2014/main" id="{33EEC229-BF1B-B6B9-754F-2BEEF9546870}"/>
              </a:ext>
            </a:extLst>
          </p:cNvPr>
          <p:cNvSpPr txBox="1"/>
          <p:nvPr/>
        </p:nvSpPr>
        <p:spPr>
          <a:xfrm>
            <a:off x="2606146" y="3255518"/>
            <a:ext cx="10073869"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Mid-cycle (i.e. coding, charge capture, revenue integrity)</a:t>
            </a:r>
            <a:endParaRPr lang="en-US" sz="2000">
              <a:solidFill>
                <a:schemeClr val="tx2"/>
              </a:solidFill>
              <a:ea typeface="+mn-lt"/>
              <a:cs typeface="+mn-lt"/>
            </a:endParaRPr>
          </a:p>
          <a:p>
            <a:endParaRPr lang="en-US" sz="2000">
              <a:solidFill>
                <a:schemeClr val="tx2"/>
              </a:solidFill>
              <a:latin typeface="Montserrat SemiBold"/>
            </a:endParaRPr>
          </a:p>
        </p:txBody>
      </p:sp>
      <p:sp>
        <p:nvSpPr>
          <p:cNvPr id="22" name="Oval 21">
            <a:extLst>
              <a:ext uri="{FF2B5EF4-FFF2-40B4-BE49-F238E27FC236}">
                <a16:creationId xmlns:a16="http://schemas.microsoft.com/office/drawing/2014/main" id="{04015921-6D4A-171C-814F-B2275DF6FF21}"/>
              </a:ext>
            </a:extLst>
          </p:cNvPr>
          <p:cNvSpPr>
            <a:spLocks/>
          </p:cNvSpPr>
          <p:nvPr/>
        </p:nvSpPr>
        <p:spPr>
          <a:xfrm>
            <a:off x="1894429" y="3852640"/>
            <a:ext cx="531832"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C</a:t>
            </a:r>
          </a:p>
        </p:txBody>
      </p:sp>
      <p:sp>
        <p:nvSpPr>
          <p:cNvPr id="24" name="TextBox 23">
            <a:extLst>
              <a:ext uri="{FF2B5EF4-FFF2-40B4-BE49-F238E27FC236}">
                <a16:creationId xmlns:a16="http://schemas.microsoft.com/office/drawing/2014/main" id="{6E094B11-222D-7AFB-D3B4-3C3B3F50FFBC}"/>
              </a:ext>
            </a:extLst>
          </p:cNvPr>
          <p:cNvSpPr txBox="1"/>
          <p:nvPr/>
        </p:nvSpPr>
        <p:spPr>
          <a:xfrm>
            <a:off x="2606147" y="3894900"/>
            <a:ext cx="8991306"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Back-end (i.e. claim status, denials, appeals, reporting</a:t>
            </a:r>
            <a:endParaRPr lang="en-US" sz="2000">
              <a:solidFill>
                <a:schemeClr val="tx2"/>
              </a:solidFill>
              <a:ea typeface="+mn-lt"/>
              <a:cs typeface="+mn-lt"/>
            </a:endParaRPr>
          </a:p>
          <a:p>
            <a:endParaRPr lang="en-US" sz="2000">
              <a:solidFill>
                <a:schemeClr val="tx2"/>
              </a:solidFill>
              <a:latin typeface="Montserrat SemiBold"/>
            </a:endParaRPr>
          </a:p>
        </p:txBody>
      </p:sp>
      <p:sp>
        <p:nvSpPr>
          <p:cNvPr id="26" name="Oval 25">
            <a:extLst>
              <a:ext uri="{FF2B5EF4-FFF2-40B4-BE49-F238E27FC236}">
                <a16:creationId xmlns:a16="http://schemas.microsoft.com/office/drawing/2014/main" id="{FDA2149A-0CE9-E73A-3B12-7BB600BC3052}"/>
              </a:ext>
            </a:extLst>
          </p:cNvPr>
          <p:cNvSpPr>
            <a:spLocks/>
          </p:cNvSpPr>
          <p:nvPr/>
        </p:nvSpPr>
        <p:spPr>
          <a:xfrm>
            <a:off x="1894429" y="4492022"/>
            <a:ext cx="526229"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D</a:t>
            </a:r>
          </a:p>
        </p:txBody>
      </p:sp>
      <p:sp>
        <p:nvSpPr>
          <p:cNvPr id="28" name="TextBox 27">
            <a:extLst>
              <a:ext uri="{FF2B5EF4-FFF2-40B4-BE49-F238E27FC236}">
                <a16:creationId xmlns:a16="http://schemas.microsoft.com/office/drawing/2014/main" id="{25F73086-F7AD-3E50-57CD-A5396BF1B4C0}"/>
              </a:ext>
            </a:extLst>
          </p:cNvPr>
          <p:cNvSpPr txBox="1"/>
          <p:nvPr/>
        </p:nvSpPr>
        <p:spPr>
          <a:xfrm>
            <a:off x="2606145" y="4534283"/>
            <a:ext cx="9895367"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Patient payments</a:t>
            </a:r>
            <a:endParaRPr lang="en-US" sz="2000">
              <a:solidFill>
                <a:schemeClr val="tx2"/>
              </a:solidFill>
              <a:ea typeface="+mn-lt"/>
              <a:cs typeface="+mn-lt"/>
            </a:endParaRPr>
          </a:p>
          <a:p>
            <a:endParaRPr lang="en-US" sz="2000">
              <a:solidFill>
                <a:schemeClr val="tx2"/>
              </a:solidFill>
              <a:latin typeface="Montserrat SemiBold"/>
            </a:endParaRPr>
          </a:p>
        </p:txBody>
      </p:sp>
      <p:sp>
        <p:nvSpPr>
          <p:cNvPr id="30" name="Oval 29">
            <a:extLst>
              <a:ext uri="{FF2B5EF4-FFF2-40B4-BE49-F238E27FC236}">
                <a16:creationId xmlns:a16="http://schemas.microsoft.com/office/drawing/2014/main" id="{5AB06BE9-E29D-9712-48B1-8CA87304F6B2}"/>
              </a:ext>
            </a:extLst>
          </p:cNvPr>
          <p:cNvSpPr>
            <a:spLocks/>
          </p:cNvSpPr>
          <p:nvPr/>
        </p:nvSpPr>
        <p:spPr>
          <a:xfrm>
            <a:off x="1894429" y="5131405"/>
            <a:ext cx="531832"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E</a:t>
            </a:r>
          </a:p>
        </p:txBody>
      </p:sp>
      <p:sp>
        <p:nvSpPr>
          <p:cNvPr id="32" name="TextBox 31">
            <a:extLst>
              <a:ext uri="{FF2B5EF4-FFF2-40B4-BE49-F238E27FC236}">
                <a16:creationId xmlns:a16="http://schemas.microsoft.com/office/drawing/2014/main" id="{FAE87E82-74C8-C44F-A702-5415CBC1C093}"/>
              </a:ext>
            </a:extLst>
          </p:cNvPr>
          <p:cNvSpPr txBox="1"/>
          <p:nvPr/>
        </p:nvSpPr>
        <p:spPr>
          <a:xfrm>
            <a:off x="2606146" y="5173665"/>
            <a:ext cx="6273396" cy="707886"/>
          </a:xfrm>
          <a:prstGeom prst="rect">
            <a:avLst/>
          </a:prstGeom>
          <a:noFill/>
        </p:spPr>
        <p:txBody>
          <a:bodyPr wrap="square" lIns="91440" tIns="45720" rIns="91440" bIns="45720" rtlCol="0" anchor="t">
            <a:spAutoFit/>
          </a:bodyPr>
          <a:lstStyle/>
          <a:p>
            <a:r>
              <a:rPr lang="en-US" sz="2000">
                <a:solidFill>
                  <a:schemeClr val="tx2"/>
                </a:solidFill>
                <a:latin typeface="Montserrat SemiBold"/>
              </a:rPr>
              <a:t>All the above</a:t>
            </a:r>
            <a:endParaRPr lang="en-US" sz="2000">
              <a:solidFill>
                <a:schemeClr val="tx2"/>
              </a:solidFill>
              <a:ea typeface="+mn-lt"/>
              <a:cs typeface="+mn-lt"/>
            </a:endParaRPr>
          </a:p>
          <a:p>
            <a:endParaRPr lang="en-US" sz="2000">
              <a:solidFill>
                <a:schemeClr val="tx2"/>
              </a:solidFill>
              <a:latin typeface="Montserrat SemiBold"/>
            </a:endParaRPr>
          </a:p>
        </p:txBody>
      </p:sp>
    </p:spTree>
    <p:extLst>
      <p:ext uri="{BB962C8B-B14F-4D97-AF65-F5344CB8AC3E}">
        <p14:creationId xmlns:p14="http://schemas.microsoft.com/office/powerpoint/2010/main" val="317846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B0181-FB3D-4CAE-A621-A75D695045D2}"/>
              </a:ext>
            </a:extLst>
          </p:cNvPr>
          <p:cNvSpPr>
            <a:spLocks noGrp="1"/>
          </p:cNvSpPr>
          <p:nvPr>
            <p:ph type="body" sz="quarter" idx="10"/>
          </p:nvPr>
        </p:nvSpPr>
        <p:spPr>
          <a:xfrm>
            <a:off x="991698" y="2702360"/>
            <a:ext cx="10208604" cy="953093"/>
          </a:xfrm>
        </p:spPr>
        <p:txBody>
          <a:bodyPr/>
          <a:lstStyle/>
          <a:p>
            <a:r>
              <a:rPr lang="en-US" sz="4800" b="1" dirty="0">
                <a:solidFill>
                  <a:schemeClr val="bg2"/>
                </a:solidFill>
                <a:latin typeface="Montserrat" panose="00000500000000000000" pitchFamily="2" charset="0"/>
              </a:rPr>
              <a:t>Choosing the best technology </a:t>
            </a:r>
            <a:br>
              <a:rPr lang="en-US" sz="4800" b="1" dirty="0">
                <a:solidFill>
                  <a:schemeClr val="bg2"/>
                </a:solidFill>
                <a:latin typeface="Montserrat" panose="00000500000000000000" pitchFamily="2" charset="0"/>
              </a:rPr>
            </a:br>
            <a:r>
              <a:rPr lang="en-US" sz="4800" b="1" dirty="0">
                <a:solidFill>
                  <a:schemeClr val="bg2"/>
                </a:solidFill>
                <a:latin typeface="Montserrat" panose="00000500000000000000" pitchFamily="2" charset="0"/>
              </a:rPr>
              <a:t>to support you</a:t>
            </a:r>
            <a:endParaRPr lang="en-US" sz="4800" dirty="0"/>
          </a:p>
        </p:txBody>
      </p:sp>
    </p:spTree>
    <p:extLst>
      <p:ext uri="{BB962C8B-B14F-4D97-AF65-F5344CB8AC3E}">
        <p14:creationId xmlns:p14="http://schemas.microsoft.com/office/powerpoint/2010/main" val="122316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E826F7-031D-3A4E-AF77-A2FCE77E4D6B}"/>
              </a:ext>
            </a:extLst>
          </p:cNvPr>
          <p:cNvSpPr txBox="1">
            <a:spLocks/>
          </p:cNvSpPr>
          <p:nvPr/>
        </p:nvSpPr>
        <p:spPr>
          <a:xfrm>
            <a:off x="445367" y="365760"/>
            <a:ext cx="11301266" cy="709359"/>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chemeClr val="tx2"/>
                </a:solidFill>
                <a:latin typeface="Montserrat"/>
              </a:rPr>
              <a:t>Not all clearinghouses are created equal</a:t>
            </a:r>
          </a:p>
        </p:txBody>
      </p:sp>
      <p:sp>
        <p:nvSpPr>
          <p:cNvPr id="4" name="Rectangle 3">
            <a:extLst>
              <a:ext uri="{FF2B5EF4-FFF2-40B4-BE49-F238E27FC236}">
                <a16:creationId xmlns:a16="http://schemas.microsoft.com/office/drawing/2014/main" id="{FBBDF29F-B2CD-2842-BF44-91C425D4546F}"/>
              </a:ext>
            </a:extLst>
          </p:cNvPr>
          <p:cNvSpPr/>
          <p:nvPr/>
        </p:nvSpPr>
        <p:spPr>
          <a:xfrm>
            <a:off x="179295" y="5195654"/>
            <a:ext cx="11427944" cy="647070"/>
          </a:xfrm>
          <a:prstGeom prst="rect">
            <a:avLst/>
          </a:prstGeom>
          <a:solidFill>
            <a:schemeClr val="accent4">
              <a:lumMod val="75000"/>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4"/>
                </a:solidFill>
                <a:latin typeface="Montserrat"/>
              </a:rPr>
              <a:t>Using a single platform provides workforce flexibility while increasing security</a:t>
            </a:r>
          </a:p>
        </p:txBody>
      </p:sp>
      <p:sp>
        <p:nvSpPr>
          <p:cNvPr id="5" name="Rectangle 4">
            <a:extLst>
              <a:ext uri="{FF2B5EF4-FFF2-40B4-BE49-F238E27FC236}">
                <a16:creationId xmlns:a16="http://schemas.microsoft.com/office/drawing/2014/main" id="{C2FCE5B7-A7BF-8042-9709-A8097FB268C8}"/>
              </a:ext>
            </a:extLst>
          </p:cNvPr>
          <p:cNvSpPr/>
          <p:nvPr/>
        </p:nvSpPr>
        <p:spPr>
          <a:xfrm>
            <a:off x="2581505" y="4546089"/>
            <a:ext cx="9018745" cy="654060"/>
          </a:xfrm>
          <a:prstGeom prst="rect">
            <a:avLst/>
          </a:prstGeom>
          <a:solidFill>
            <a:schemeClr val="accent2">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2"/>
                </a:solidFill>
                <a:latin typeface="Montserrat"/>
              </a:rPr>
              <a:t>Proper data upfront decreases denials, speeds payment</a:t>
            </a:r>
          </a:p>
        </p:txBody>
      </p:sp>
      <p:sp>
        <p:nvSpPr>
          <p:cNvPr id="6" name="Rectangle 5">
            <a:extLst>
              <a:ext uri="{FF2B5EF4-FFF2-40B4-BE49-F238E27FC236}">
                <a16:creationId xmlns:a16="http://schemas.microsoft.com/office/drawing/2014/main" id="{1B10E533-DEA0-494F-B627-ED125A12184B}"/>
              </a:ext>
            </a:extLst>
          </p:cNvPr>
          <p:cNvSpPr/>
          <p:nvPr/>
        </p:nvSpPr>
        <p:spPr>
          <a:xfrm>
            <a:off x="4990706" y="3896525"/>
            <a:ext cx="6609543" cy="654060"/>
          </a:xfrm>
          <a:prstGeom prst="rect">
            <a:avLst/>
          </a:prstGeom>
          <a:solidFill>
            <a:srgbClr val="A82E82">
              <a:alpha val="1137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3"/>
                </a:solidFill>
                <a:latin typeface="Montserrat"/>
              </a:rPr>
              <a:t>Efficiency gains reduce effort + improve accuracy</a:t>
            </a:r>
          </a:p>
        </p:txBody>
      </p:sp>
      <p:sp>
        <p:nvSpPr>
          <p:cNvPr id="7" name="Rectangle 6">
            <a:extLst>
              <a:ext uri="{FF2B5EF4-FFF2-40B4-BE49-F238E27FC236}">
                <a16:creationId xmlns:a16="http://schemas.microsoft.com/office/drawing/2014/main" id="{997D5C40-51AE-E14C-8CD8-227867AF015C}"/>
              </a:ext>
            </a:extLst>
          </p:cNvPr>
          <p:cNvSpPr/>
          <p:nvPr/>
        </p:nvSpPr>
        <p:spPr>
          <a:xfrm>
            <a:off x="7406898" y="3268942"/>
            <a:ext cx="4193351" cy="633089"/>
          </a:xfrm>
          <a:prstGeom prst="rect">
            <a:avLst/>
          </a:prstGeom>
          <a:solidFill>
            <a:schemeClr val="accent1">
              <a:lumMod val="60000"/>
              <a:lumOff val="40000"/>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defRPr/>
            </a:pPr>
            <a:r>
              <a:rPr lang="en-US" sz="1400" b="1">
                <a:solidFill>
                  <a:schemeClr val="accent1"/>
                </a:solidFill>
                <a:latin typeface="Montserrat"/>
              </a:rPr>
              <a:t>Automating remit processing yields faster</a:t>
            </a:r>
            <a:endParaRPr lang="en-US" sz="1400" b="1">
              <a:solidFill>
                <a:schemeClr val="accent1"/>
              </a:solidFill>
              <a:latin typeface="montserat"/>
            </a:endParaRPr>
          </a:p>
          <a:p>
            <a:pPr>
              <a:defRPr/>
            </a:pPr>
            <a:r>
              <a:rPr lang="en-US" sz="1400" b="1">
                <a:solidFill>
                  <a:schemeClr val="accent1"/>
                </a:solidFill>
                <a:latin typeface="Montserrat"/>
              </a:rPr>
              <a:t> + fuller payments</a:t>
            </a:r>
            <a:endParaRPr lang="en-US" sz="1400" b="1">
              <a:solidFill>
                <a:schemeClr val="accent1"/>
              </a:solidFill>
              <a:latin typeface="montserat"/>
            </a:endParaRPr>
          </a:p>
        </p:txBody>
      </p:sp>
      <p:sp>
        <p:nvSpPr>
          <p:cNvPr id="10" name="TextBox 9">
            <a:extLst>
              <a:ext uri="{FF2B5EF4-FFF2-40B4-BE49-F238E27FC236}">
                <a16:creationId xmlns:a16="http://schemas.microsoft.com/office/drawing/2014/main" id="{90CB7F4B-3A73-304E-858F-08F1F9112F40}"/>
              </a:ext>
            </a:extLst>
          </p:cNvPr>
          <p:cNvSpPr txBox="1"/>
          <p:nvPr/>
        </p:nvSpPr>
        <p:spPr>
          <a:xfrm>
            <a:off x="266743" y="3949216"/>
            <a:ext cx="2286000" cy="1292662"/>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1200"/>
              </a:spcAft>
              <a:buClr>
                <a:schemeClr val="accent4"/>
              </a:buClr>
              <a:buSzTx/>
              <a:buFont typeface="Arial" panose="020B0604020202020204" pitchFamily="34" charset="0"/>
              <a:buChar char="+"/>
              <a:tabLst/>
              <a:defRPr/>
            </a:pPr>
            <a:r>
              <a:rPr kumimoji="0" lang="en-US" sz="1200" b="1" i="0" u="none" strike="noStrike" kern="1200" cap="none" spc="0" normalizeH="0" baseline="0" noProof="0">
                <a:ln>
                  <a:noFill/>
                </a:ln>
                <a:solidFill>
                  <a:schemeClr val="accent4"/>
                </a:solidFill>
                <a:effectLst/>
                <a:uLnTx/>
                <a:uFillTx/>
                <a:latin typeface="Montserrat" panose="00000500000000000000" pitchFamily="2" charset="0"/>
              </a:rPr>
              <a:t>All claims </a:t>
            </a:r>
          </a:p>
          <a:p>
            <a:pPr marL="171450" marR="0" lvl="0" indent="-171450" algn="l" defTabSz="914400" rtl="0" eaLnBrk="1" fontAlgn="auto" latinLnBrk="0" hangingPunct="1">
              <a:lnSpc>
                <a:spcPct val="100000"/>
              </a:lnSpc>
              <a:spcBef>
                <a:spcPts val="0"/>
              </a:spcBef>
              <a:spcAft>
                <a:spcPts val="1200"/>
              </a:spcAft>
              <a:buClr>
                <a:schemeClr val="accent4"/>
              </a:buClr>
              <a:buSzTx/>
              <a:buFont typeface="Arial" panose="020B0604020202020204" pitchFamily="34" charset="0"/>
              <a:buChar char="+"/>
              <a:tabLst/>
              <a:defRPr/>
            </a:pPr>
            <a:r>
              <a:rPr kumimoji="0" lang="en-US" sz="1200" b="1" i="0" u="none" strike="noStrike" kern="1200" cap="none" spc="0" normalizeH="0" baseline="0" noProof="0">
                <a:ln>
                  <a:noFill/>
                </a:ln>
                <a:solidFill>
                  <a:schemeClr val="accent4"/>
                </a:solidFill>
                <a:effectLst/>
                <a:uLnTx/>
                <a:uFillTx/>
                <a:latin typeface="Montserrat" panose="00000500000000000000" pitchFamily="2" charset="0"/>
              </a:rPr>
              <a:t>All payers</a:t>
            </a:r>
          </a:p>
          <a:p>
            <a:pPr marL="171450" marR="0" lvl="0" indent="-171450" algn="l" defTabSz="914400" rtl="0" eaLnBrk="1" fontAlgn="auto" latinLnBrk="0" hangingPunct="1">
              <a:lnSpc>
                <a:spcPct val="100000"/>
              </a:lnSpc>
              <a:spcBef>
                <a:spcPts val="0"/>
              </a:spcBef>
              <a:spcAft>
                <a:spcPts val="1200"/>
              </a:spcAft>
              <a:buClr>
                <a:schemeClr val="accent4"/>
              </a:buClr>
              <a:buSzTx/>
              <a:buFont typeface="Arial" panose="020B0604020202020204" pitchFamily="34" charset="0"/>
              <a:buChar char="+"/>
              <a:tabLst/>
              <a:defRPr/>
            </a:pPr>
            <a:r>
              <a:rPr kumimoji="0" lang="en-US" sz="1200" b="1" i="0" u="none" strike="noStrike" kern="1200" cap="none" spc="0" normalizeH="0" baseline="0" noProof="0">
                <a:ln>
                  <a:noFill/>
                </a:ln>
                <a:solidFill>
                  <a:schemeClr val="accent4"/>
                </a:solidFill>
                <a:effectLst/>
                <a:uLnTx/>
                <a:uFillTx/>
                <a:latin typeface="Montserrat" panose="00000500000000000000" pitchFamily="2" charset="0"/>
              </a:rPr>
              <a:t>Remote + secure access</a:t>
            </a:r>
          </a:p>
          <a:p>
            <a:pPr marL="171450" marR="0" lvl="0" indent="-171450" algn="l" defTabSz="914400" rtl="0" eaLnBrk="1" fontAlgn="auto" latinLnBrk="0" hangingPunct="1">
              <a:lnSpc>
                <a:spcPct val="100000"/>
              </a:lnSpc>
              <a:spcBef>
                <a:spcPts val="0"/>
              </a:spcBef>
              <a:spcAft>
                <a:spcPts val="1200"/>
              </a:spcAft>
              <a:buClr>
                <a:schemeClr val="accent4"/>
              </a:buClr>
              <a:buSzTx/>
              <a:buFont typeface="Arial" panose="020B0604020202020204" pitchFamily="34" charset="0"/>
              <a:buChar char="+"/>
              <a:tabLst/>
              <a:defRPr/>
            </a:pPr>
            <a:r>
              <a:rPr kumimoji="0" lang="en-US" sz="1200" b="1" i="0" u="none" strike="noStrike" kern="1200" cap="none" spc="0" normalizeH="0" baseline="0" noProof="0">
                <a:ln>
                  <a:noFill/>
                </a:ln>
                <a:solidFill>
                  <a:schemeClr val="accent4"/>
                </a:solidFill>
                <a:effectLst/>
                <a:uLnTx/>
                <a:uFillTx/>
                <a:latin typeface="Montserrat" panose="00000500000000000000" pitchFamily="2" charset="0"/>
              </a:rPr>
              <a:t>Service + partnership</a:t>
            </a:r>
          </a:p>
        </p:txBody>
      </p:sp>
      <p:sp>
        <p:nvSpPr>
          <p:cNvPr id="13" name="TextBox 12">
            <a:extLst>
              <a:ext uri="{FF2B5EF4-FFF2-40B4-BE49-F238E27FC236}">
                <a16:creationId xmlns:a16="http://schemas.microsoft.com/office/drawing/2014/main" id="{31B796FD-DB9C-814A-A99D-C6555ABA6E3D}"/>
              </a:ext>
            </a:extLst>
          </p:cNvPr>
          <p:cNvSpPr txBox="1"/>
          <p:nvPr/>
        </p:nvSpPr>
        <p:spPr>
          <a:xfrm>
            <a:off x="2646516" y="3274259"/>
            <a:ext cx="2439992" cy="1292662"/>
          </a:xfrm>
          <a:prstGeom prst="rect">
            <a:avLst/>
          </a:prstGeom>
          <a:noFill/>
        </p:spPr>
        <p:txBody>
          <a:bodyPr wrap="square" rtlCol="0">
            <a:spAutoFit/>
          </a:bodyPr>
          <a:lstStyle>
            <a:defPPr>
              <a:defRPr lang="en-US"/>
            </a:defPPr>
            <a:lvl1pPr>
              <a:spcAft>
                <a:spcPts val="1800"/>
              </a:spcAft>
              <a:defRPr sz="1100">
                <a:solidFill>
                  <a:schemeClr val="accent2"/>
                </a:solidFill>
              </a:defRPr>
            </a:lvl1pPr>
          </a:lstStyle>
          <a:p>
            <a:pPr marL="171450" marR="0" lvl="0" indent="-171450" algn="l" defTabSz="914400" rtl="0" eaLnBrk="1" fontAlgn="auto" latinLnBrk="0" hangingPunct="1">
              <a:lnSpc>
                <a:spcPct val="100000"/>
              </a:lnSpc>
              <a:spcBef>
                <a:spcPts val="0"/>
              </a:spcBef>
              <a:spcAft>
                <a:spcPts val="1200"/>
              </a:spcAft>
              <a:buClr>
                <a:schemeClr val="accent2"/>
              </a:buClr>
              <a:buSzTx/>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Montserrat" panose="00000500000000000000" pitchFamily="2" charset="0"/>
              </a:rPr>
              <a:t>Real-time eligibility</a:t>
            </a:r>
          </a:p>
          <a:p>
            <a:pPr marL="171450" marR="0" lvl="0" indent="-171450" algn="l" defTabSz="914400" rtl="0" eaLnBrk="1" fontAlgn="auto" latinLnBrk="0" hangingPunct="1">
              <a:lnSpc>
                <a:spcPct val="100000"/>
              </a:lnSpc>
              <a:spcBef>
                <a:spcPts val="0"/>
              </a:spcBef>
              <a:spcAft>
                <a:spcPts val="1200"/>
              </a:spcAft>
              <a:buClr>
                <a:schemeClr val="accent2"/>
              </a:buClr>
              <a:buSzTx/>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Montserrat" panose="00000500000000000000" pitchFamily="2" charset="0"/>
              </a:rPr>
              <a:t>Denial prioritization</a:t>
            </a:r>
          </a:p>
          <a:p>
            <a:pPr marL="171450" marR="0" lvl="0" indent="-171450" algn="l" defTabSz="914400" rtl="0" eaLnBrk="1" fontAlgn="auto" latinLnBrk="0" hangingPunct="1">
              <a:lnSpc>
                <a:spcPct val="100000"/>
              </a:lnSpc>
              <a:spcBef>
                <a:spcPts val="0"/>
              </a:spcBef>
              <a:spcAft>
                <a:spcPts val="1200"/>
              </a:spcAft>
              <a:buClr>
                <a:schemeClr val="accent2"/>
              </a:buClr>
              <a:buSzTx/>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Montserrat" panose="00000500000000000000" pitchFamily="2" charset="0"/>
              </a:rPr>
              <a:t>Claim monitoring</a:t>
            </a:r>
          </a:p>
          <a:p>
            <a:pPr marL="171450" marR="0" lvl="0" indent="-171450" algn="l" defTabSz="914400" rtl="0" eaLnBrk="1" fontAlgn="auto" latinLnBrk="0" hangingPunct="1">
              <a:lnSpc>
                <a:spcPct val="100000"/>
              </a:lnSpc>
              <a:spcBef>
                <a:spcPts val="0"/>
              </a:spcBef>
              <a:spcAft>
                <a:spcPts val="1200"/>
              </a:spcAft>
              <a:buClr>
                <a:schemeClr val="accent2"/>
              </a:buClr>
              <a:buSzTx/>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Montserrat" panose="00000500000000000000" pitchFamily="2" charset="0"/>
              </a:rPr>
              <a:t>Curated edits</a:t>
            </a:r>
            <a:endParaRPr kumimoji="0" lang="en-US" sz="1200" b="1" i="1" u="none" strike="noStrike" kern="1200" cap="none" spc="0" normalizeH="0" baseline="0" noProof="0" dirty="0">
              <a:ln>
                <a:noFill/>
              </a:ln>
              <a:effectLst/>
              <a:uLnTx/>
              <a:uFillTx/>
              <a:latin typeface="Montserrat" panose="00000500000000000000" pitchFamily="2" charset="0"/>
            </a:endParaRPr>
          </a:p>
        </p:txBody>
      </p:sp>
      <p:sp>
        <p:nvSpPr>
          <p:cNvPr id="16" name="TextBox 15">
            <a:extLst>
              <a:ext uri="{FF2B5EF4-FFF2-40B4-BE49-F238E27FC236}">
                <a16:creationId xmlns:a16="http://schemas.microsoft.com/office/drawing/2014/main" id="{1293F2CC-B2BA-8A45-BB4A-1F181071C857}"/>
              </a:ext>
            </a:extLst>
          </p:cNvPr>
          <p:cNvSpPr txBox="1"/>
          <p:nvPr/>
        </p:nvSpPr>
        <p:spPr>
          <a:xfrm>
            <a:off x="5054893" y="2576811"/>
            <a:ext cx="2390928" cy="1292662"/>
          </a:xfrm>
          <a:prstGeom prst="rect">
            <a:avLst/>
          </a:prstGeom>
          <a:noFill/>
        </p:spPr>
        <p:txBody>
          <a:bodyPr wrap="square" rtlCol="0">
            <a:spAutoFit/>
          </a:bodyPr>
          <a:lstStyle>
            <a:defPPr>
              <a:defRPr lang="en-US"/>
            </a:defPPr>
            <a:lvl1pPr>
              <a:spcAft>
                <a:spcPts val="1800"/>
              </a:spcAft>
              <a:defRPr sz="1100">
                <a:solidFill>
                  <a:schemeClr val="accent2"/>
                </a:solidFill>
              </a:defRPr>
            </a:lvl1pPr>
          </a:lstStyle>
          <a:p>
            <a:pPr marL="171450" marR="0" lvl="0" indent="-17145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1200" i="0" u="none" strike="noStrike" kern="1200" cap="none" spc="0" normalizeH="0" baseline="0" noProof="0">
                <a:ln>
                  <a:noFill/>
                </a:ln>
                <a:solidFill>
                  <a:schemeClr val="tx2"/>
                </a:solidFill>
                <a:effectLst/>
                <a:uLnTx/>
                <a:uFillTx/>
                <a:latin typeface="Montserrat" panose="00000500000000000000" pitchFamily="2" charset="0"/>
              </a:rPr>
              <a:t>System integration</a:t>
            </a:r>
          </a:p>
          <a:p>
            <a:pPr marL="171450" marR="0" lvl="0" indent="-17145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1200" i="0" u="none" strike="noStrike" kern="1200" cap="none" spc="0" normalizeH="0" baseline="0" noProof="0">
                <a:ln>
                  <a:noFill/>
                </a:ln>
                <a:solidFill>
                  <a:schemeClr val="tx2"/>
                </a:solidFill>
                <a:effectLst/>
                <a:uLnTx/>
                <a:uFillTx/>
                <a:latin typeface="Montserrat" panose="00000500000000000000" pitchFamily="2" charset="0"/>
              </a:rPr>
              <a:t>Enriched web data</a:t>
            </a:r>
          </a:p>
          <a:p>
            <a:pPr marL="171450" marR="0" lvl="0" indent="-17145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1200" i="0" u="none" strike="noStrike" kern="1200" cap="none" spc="0" normalizeH="0" baseline="0" noProof="0">
                <a:ln>
                  <a:noFill/>
                </a:ln>
                <a:solidFill>
                  <a:schemeClr val="tx2"/>
                </a:solidFill>
                <a:effectLst/>
                <a:uLnTx/>
                <a:uFillTx/>
                <a:latin typeface="Montserrat" panose="00000500000000000000" pitchFamily="2" charset="0"/>
              </a:rPr>
              <a:t>Paperless attachments</a:t>
            </a:r>
          </a:p>
          <a:p>
            <a:pPr marL="171450" marR="0" lvl="0" indent="-17145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1200" i="0" u="none" strike="noStrike" kern="1200" cap="none" spc="0" normalizeH="0" baseline="0" noProof="0">
                <a:ln>
                  <a:noFill/>
                </a:ln>
                <a:solidFill>
                  <a:schemeClr val="tx2"/>
                </a:solidFill>
                <a:effectLst/>
                <a:uLnTx/>
                <a:uFillTx/>
                <a:latin typeface="Montserrat" panose="00000500000000000000" pitchFamily="2" charset="0"/>
              </a:rPr>
              <a:t>Paperless appeals</a:t>
            </a:r>
            <a:endParaRPr kumimoji="0" lang="en-US" sz="1200" i="1" u="none" strike="noStrike" kern="1200" cap="none" spc="0" normalizeH="0" baseline="0" noProof="0">
              <a:ln>
                <a:noFill/>
              </a:ln>
              <a:solidFill>
                <a:schemeClr val="tx2"/>
              </a:solidFill>
              <a:effectLst/>
              <a:uLnTx/>
              <a:uFillTx/>
              <a:latin typeface="Montserrat" panose="00000500000000000000" pitchFamily="2" charset="0"/>
            </a:endParaRPr>
          </a:p>
        </p:txBody>
      </p:sp>
      <p:sp>
        <p:nvSpPr>
          <p:cNvPr id="19" name="TextBox 18">
            <a:extLst>
              <a:ext uri="{FF2B5EF4-FFF2-40B4-BE49-F238E27FC236}">
                <a16:creationId xmlns:a16="http://schemas.microsoft.com/office/drawing/2014/main" id="{66377ABE-912C-444A-9416-7A1C543D2545}"/>
              </a:ext>
            </a:extLst>
          </p:cNvPr>
          <p:cNvSpPr txBox="1"/>
          <p:nvPr/>
        </p:nvSpPr>
        <p:spPr>
          <a:xfrm>
            <a:off x="7445821" y="1881767"/>
            <a:ext cx="4672182" cy="1292662"/>
          </a:xfrm>
          <a:prstGeom prst="rect">
            <a:avLst/>
          </a:prstGeom>
          <a:noFill/>
        </p:spPr>
        <p:txBody>
          <a:bodyPr wrap="square" rtlCol="0">
            <a:spAutoFit/>
          </a:bodyPr>
          <a:lstStyle>
            <a:defPPr>
              <a:defRPr lang="en-US"/>
            </a:defPPr>
            <a:lvl1pPr>
              <a:spcAft>
                <a:spcPts val="1800"/>
              </a:spcAft>
              <a:defRPr sz="1100">
                <a:solidFill>
                  <a:schemeClr val="accent2"/>
                </a:solidFill>
              </a:defRPr>
            </a:lvl1pPr>
          </a:lstStyle>
          <a:p>
            <a:pPr marL="171450" marR="0" lvl="0" indent="-17145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Char char="+"/>
              <a:tabLst/>
              <a:defRPr/>
            </a:pPr>
            <a:r>
              <a:rPr kumimoji="0" lang="en-US" sz="1200" b="1" i="0" u="none" strike="noStrike" kern="1200" cap="none" spc="0" normalizeH="0" baseline="0" noProof="0">
                <a:ln>
                  <a:noFill/>
                </a:ln>
                <a:solidFill>
                  <a:srgbClr val="FF6900"/>
                </a:solidFill>
                <a:effectLst/>
                <a:uLnTx/>
                <a:uFillTx/>
                <a:latin typeface="Montserrat" panose="00000500000000000000" pitchFamily="2" charset="0"/>
              </a:rPr>
              <a:t>Remit forecasting</a:t>
            </a:r>
            <a:endParaRPr kumimoji="0" lang="en-US" sz="1200" b="1" i="1" u="none" strike="noStrike" kern="1200" cap="none" spc="0" normalizeH="0" baseline="0" noProof="0">
              <a:ln>
                <a:noFill/>
              </a:ln>
              <a:solidFill>
                <a:srgbClr val="FF6900"/>
              </a:solidFill>
              <a:effectLst/>
              <a:uLnTx/>
              <a:uFillTx/>
              <a:latin typeface="Montserrat" panose="00000500000000000000" pitchFamily="2" charset="0"/>
            </a:endParaRPr>
          </a:p>
          <a:p>
            <a:pPr marL="171450" marR="0" lvl="0" indent="-17145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Char char="+"/>
              <a:tabLst/>
              <a:defRPr/>
            </a:pPr>
            <a:r>
              <a:rPr kumimoji="0" lang="en-US" sz="1200" b="1" i="0" u="none" strike="noStrike" kern="1200" cap="none" spc="0" normalizeH="0" baseline="0" noProof="0">
                <a:ln>
                  <a:noFill/>
                </a:ln>
                <a:solidFill>
                  <a:srgbClr val="FF6900"/>
                </a:solidFill>
                <a:effectLst/>
                <a:uLnTx/>
                <a:uFillTx/>
                <a:latin typeface="Montserrat" panose="00000500000000000000" pitchFamily="2" charset="0"/>
              </a:rPr>
              <a:t>Automated claim-to-remit matching </a:t>
            </a:r>
          </a:p>
          <a:p>
            <a:pPr marL="171450" marR="0" lvl="0" indent="-17145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Char char="+"/>
              <a:tabLst/>
              <a:defRPr/>
            </a:pPr>
            <a:r>
              <a:rPr kumimoji="0" lang="en-US" sz="1200" b="1" i="0" u="none" strike="noStrike" kern="1200" cap="none" spc="0" normalizeH="0" baseline="0" noProof="0">
                <a:ln>
                  <a:noFill/>
                </a:ln>
                <a:solidFill>
                  <a:srgbClr val="FF6900"/>
                </a:solidFill>
                <a:effectLst/>
                <a:uLnTx/>
                <a:uFillTx/>
                <a:latin typeface="Montserrat" panose="00000500000000000000" pitchFamily="2" charset="0"/>
              </a:rPr>
              <a:t>Automated cash posting</a:t>
            </a:r>
          </a:p>
          <a:p>
            <a:pPr marL="171450" marR="0" lvl="0" indent="-17145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Char char="+"/>
              <a:tabLst/>
              <a:defRPr/>
            </a:pPr>
            <a:r>
              <a:rPr kumimoji="0" lang="en-US" sz="1200" b="1" i="0" u="none" strike="noStrike" kern="1200" cap="none" spc="0" normalizeH="0" baseline="0" noProof="0">
                <a:ln>
                  <a:noFill/>
                </a:ln>
                <a:solidFill>
                  <a:srgbClr val="FF6900"/>
                </a:solidFill>
                <a:effectLst/>
                <a:uLnTx/>
                <a:uFillTx/>
                <a:latin typeface="Montserrat" panose="00000500000000000000" pitchFamily="2" charset="0"/>
              </a:rPr>
              <a:t>Performance monitoring + analytics</a:t>
            </a:r>
            <a:endParaRPr kumimoji="0" lang="en-US" sz="1200" b="1" i="1" u="none" strike="noStrike" kern="1200" cap="none" spc="0" normalizeH="0" baseline="0" noProof="0">
              <a:ln>
                <a:noFill/>
              </a:ln>
              <a:solidFill>
                <a:srgbClr val="FF6900"/>
              </a:solidFill>
              <a:effectLst/>
              <a:uLnTx/>
              <a:uFillTx/>
              <a:latin typeface="Montserrat" panose="00000500000000000000" pitchFamily="2" charset="0"/>
            </a:endParaRPr>
          </a:p>
        </p:txBody>
      </p:sp>
      <p:sp>
        <p:nvSpPr>
          <p:cNvPr id="20" name="TextBox 19">
            <a:extLst>
              <a:ext uri="{FF2B5EF4-FFF2-40B4-BE49-F238E27FC236}">
                <a16:creationId xmlns:a16="http://schemas.microsoft.com/office/drawing/2014/main" id="{21139BF0-A181-C241-AD59-2AC8F2C816EA}"/>
              </a:ext>
            </a:extLst>
          </p:cNvPr>
          <p:cNvSpPr txBox="1"/>
          <p:nvPr/>
        </p:nvSpPr>
        <p:spPr>
          <a:xfrm>
            <a:off x="267768" y="3301426"/>
            <a:ext cx="2445382" cy="584775"/>
          </a:xfrm>
          <a:prstGeom prst="rect">
            <a:avLst/>
          </a:prstGeom>
          <a:noFill/>
        </p:spPr>
        <p:txBody>
          <a:bodyPr wrap="square" lIns="91440" tIns="45720" rIns="91440" bIns="45720" rtlCol="0" anchor="t">
            <a:spAutoFit/>
          </a:bodyPr>
          <a:lstStyle>
            <a:defPPr>
              <a:defRPr lang="en-US"/>
            </a:defPPr>
            <a:lvl1pPr>
              <a:defRPr b="1" spc="1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a:ln>
                  <a:noFill/>
                </a:ln>
                <a:solidFill>
                  <a:schemeClr val="accent4"/>
                </a:solidFill>
                <a:effectLst/>
                <a:uLnTx/>
                <a:uFillTx/>
                <a:latin typeface="Montserrat"/>
              </a:rPr>
              <a:t>CLEARINGHOUSE TABLESTAKES</a:t>
            </a:r>
            <a:endParaRPr lang="en-US" sz="1600" b="1" i="0" u="none" strike="noStrike" kern="1200" cap="none" spc="100" normalizeH="0" baseline="0" noProof="0">
              <a:ln>
                <a:noFill/>
              </a:ln>
              <a:solidFill>
                <a:schemeClr val="accent4"/>
              </a:solidFill>
              <a:effectLst/>
              <a:uLnTx/>
              <a:uFillTx/>
              <a:latin typeface="Montserrat"/>
            </a:endParaRPr>
          </a:p>
        </p:txBody>
      </p:sp>
      <p:sp>
        <p:nvSpPr>
          <p:cNvPr id="21" name="TextBox 20">
            <a:extLst>
              <a:ext uri="{FF2B5EF4-FFF2-40B4-BE49-F238E27FC236}">
                <a16:creationId xmlns:a16="http://schemas.microsoft.com/office/drawing/2014/main" id="{F2644997-E9A0-E24B-AB1E-CC0ADECCD0AD}"/>
              </a:ext>
            </a:extLst>
          </p:cNvPr>
          <p:cNvSpPr txBox="1"/>
          <p:nvPr/>
        </p:nvSpPr>
        <p:spPr>
          <a:xfrm>
            <a:off x="2646516" y="2636559"/>
            <a:ext cx="1960820" cy="584775"/>
          </a:xfrm>
          <a:prstGeom prst="rect">
            <a:avLst/>
          </a:prstGeom>
          <a:noFill/>
        </p:spPr>
        <p:txBody>
          <a:bodyPr wrap="square" lIns="91440" tIns="45720" rIns="91440" bIns="45720" rtlCol="0" anchor="t">
            <a:spAutoFit/>
          </a:bodyPr>
          <a:lstStyle>
            <a:defPPr>
              <a:defRPr lang="en-US"/>
            </a:defPPr>
            <a:lvl1pPr>
              <a:defRPr b="1" spc="100">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a:ln>
                  <a:noFill/>
                </a:ln>
                <a:solidFill>
                  <a:schemeClr val="accent2"/>
                </a:solidFill>
                <a:effectLst/>
                <a:uLnTx/>
                <a:uFillTx/>
                <a:latin typeface="Montserrat"/>
              </a:rPr>
              <a:t>RIGHT DATA THE 1ST TIME</a:t>
            </a:r>
            <a:endParaRPr lang="en-US" sz="1600" b="1" i="0" u="none" strike="noStrike" kern="1200" cap="none" spc="100" normalizeH="0" baseline="0" noProof="0">
              <a:ln>
                <a:noFill/>
              </a:ln>
              <a:solidFill>
                <a:schemeClr val="accent2"/>
              </a:solidFill>
              <a:effectLst/>
              <a:uLnTx/>
              <a:uFillTx/>
              <a:latin typeface="Montserrat"/>
            </a:endParaRPr>
          </a:p>
        </p:txBody>
      </p:sp>
      <p:sp>
        <p:nvSpPr>
          <p:cNvPr id="22" name="TextBox 21">
            <a:extLst>
              <a:ext uri="{FF2B5EF4-FFF2-40B4-BE49-F238E27FC236}">
                <a16:creationId xmlns:a16="http://schemas.microsoft.com/office/drawing/2014/main" id="{9A198932-08BD-8348-99CA-3366D2275DFB}"/>
              </a:ext>
            </a:extLst>
          </p:cNvPr>
          <p:cNvSpPr txBox="1"/>
          <p:nvPr/>
        </p:nvSpPr>
        <p:spPr>
          <a:xfrm>
            <a:off x="5054893" y="1968569"/>
            <a:ext cx="2631712" cy="584775"/>
          </a:xfrm>
          <a:prstGeom prst="rect">
            <a:avLst/>
          </a:prstGeom>
          <a:noFill/>
        </p:spPr>
        <p:txBody>
          <a:bodyPr wrap="square" lIns="91440" tIns="45720" rIns="91440" bIns="45720" rtlCol="0" anchor="t">
            <a:spAutoFit/>
          </a:bodyPr>
          <a:lstStyle>
            <a:defPPr>
              <a:defRPr lang="en-US"/>
            </a:defPPr>
            <a:lvl1pPr>
              <a:defRPr b="1" spc="100">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a:ln>
                  <a:noFill/>
                </a:ln>
                <a:effectLst/>
                <a:uLnTx/>
                <a:uFillTx/>
                <a:latin typeface="Montserrat"/>
              </a:rPr>
              <a:t>EFFICIENT WORKFLOW</a:t>
            </a:r>
            <a:endParaRPr lang="en-US" sz="1600" b="1" i="0" u="none" strike="noStrike" kern="1200" cap="none" spc="100" normalizeH="0" baseline="0" noProof="0">
              <a:ln>
                <a:noFill/>
              </a:ln>
              <a:effectLst/>
              <a:uLnTx/>
              <a:uFillTx/>
              <a:latin typeface="Montserrat"/>
            </a:endParaRPr>
          </a:p>
        </p:txBody>
      </p:sp>
      <p:sp>
        <p:nvSpPr>
          <p:cNvPr id="23" name="TextBox 22">
            <a:extLst>
              <a:ext uri="{FF2B5EF4-FFF2-40B4-BE49-F238E27FC236}">
                <a16:creationId xmlns:a16="http://schemas.microsoft.com/office/drawing/2014/main" id="{173796F1-3D78-FA4E-B49F-9E73C5A22853}"/>
              </a:ext>
            </a:extLst>
          </p:cNvPr>
          <p:cNvSpPr txBox="1"/>
          <p:nvPr/>
        </p:nvSpPr>
        <p:spPr>
          <a:xfrm>
            <a:off x="7446569" y="1263718"/>
            <a:ext cx="4566138" cy="584775"/>
          </a:xfrm>
          <a:prstGeom prst="rect">
            <a:avLst/>
          </a:prstGeom>
          <a:noFill/>
        </p:spPr>
        <p:txBody>
          <a:bodyPr wrap="square" lIns="91440" tIns="45720" rIns="91440" bIns="45720" rtlCol="0" anchor="t">
            <a:spAutoFit/>
          </a:bodyPr>
          <a:lstStyle>
            <a:defPPr>
              <a:defRPr lang="en-US"/>
            </a:defPPr>
            <a:lvl1pPr>
              <a:defRPr b="1">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a:ln>
                  <a:noFill/>
                </a:ln>
                <a:solidFill>
                  <a:srgbClr val="FF6900"/>
                </a:solidFill>
                <a:effectLst/>
                <a:uLnTx/>
                <a:uFillTx/>
                <a:latin typeface="Montserrat"/>
              </a:rPr>
              <a:t>TRANSMISSION ISN’T EFFICIENT, PAYMENTS ARE WHAT MATTER</a:t>
            </a:r>
            <a:endParaRPr lang="en-US" sz="1600" b="1" i="0" u="none" strike="noStrike" kern="1200" cap="none" spc="100" normalizeH="0" baseline="0" noProof="0">
              <a:ln>
                <a:noFill/>
              </a:ln>
              <a:solidFill>
                <a:srgbClr val="FF6900"/>
              </a:solidFill>
              <a:effectLst/>
              <a:uLnTx/>
              <a:uFillTx/>
              <a:latin typeface="Montserrat"/>
            </a:endParaRPr>
          </a:p>
        </p:txBody>
      </p:sp>
      <p:cxnSp>
        <p:nvCxnSpPr>
          <p:cNvPr id="8" name="Straight Connector 7">
            <a:extLst>
              <a:ext uri="{FF2B5EF4-FFF2-40B4-BE49-F238E27FC236}">
                <a16:creationId xmlns:a16="http://schemas.microsoft.com/office/drawing/2014/main" id="{415974DD-D4A6-C9BB-D692-35435BDD0D14}"/>
              </a:ext>
            </a:extLst>
          </p:cNvPr>
          <p:cNvCxnSpPr>
            <a:cxnSpLocks/>
          </p:cNvCxnSpPr>
          <p:nvPr/>
        </p:nvCxnSpPr>
        <p:spPr>
          <a:xfrm>
            <a:off x="4990236" y="2093302"/>
            <a:ext cx="0" cy="245029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BFC1B7B-E23A-552D-962F-41E11CD283C2}"/>
              </a:ext>
            </a:extLst>
          </p:cNvPr>
          <p:cNvCxnSpPr>
            <a:cxnSpLocks/>
          </p:cNvCxnSpPr>
          <p:nvPr/>
        </p:nvCxnSpPr>
        <p:spPr>
          <a:xfrm flipH="1">
            <a:off x="7399499" y="1281185"/>
            <a:ext cx="20973" cy="261807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C57B0C-752F-FDA2-2F5D-5A4B16E87C98}"/>
              </a:ext>
            </a:extLst>
          </p:cNvPr>
          <p:cNvCxnSpPr>
            <a:cxnSpLocks/>
          </p:cNvCxnSpPr>
          <p:nvPr/>
        </p:nvCxnSpPr>
        <p:spPr>
          <a:xfrm>
            <a:off x="2578194" y="2758612"/>
            <a:ext cx="0" cy="245029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305463-B25D-B828-4DB6-AF06EE662ACB}"/>
              </a:ext>
            </a:extLst>
          </p:cNvPr>
          <p:cNvCxnSpPr>
            <a:cxnSpLocks/>
          </p:cNvCxnSpPr>
          <p:nvPr/>
        </p:nvCxnSpPr>
        <p:spPr>
          <a:xfrm>
            <a:off x="182554" y="3393236"/>
            <a:ext cx="0" cy="245029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89668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559D29-F416-BC0C-C4C3-4F18F252D406}"/>
              </a:ext>
            </a:extLst>
          </p:cNvPr>
          <p:cNvSpPr/>
          <p:nvPr/>
        </p:nvSpPr>
        <p:spPr>
          <a:xfrm>
            <a:off x="1113478" y="4650556"/>
            <a:ext cx="9967451" cy="8173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5B74B1-64EA-4C2F-AB1D-DF944F1B7268}"/>
              </a:ext>
            </a:extLst>
          </p:cNvPr>
          <p:cNvSpPr txBox="1">
            <a:spLocks/>
          </p:cNvSpPr>
          <p:nvPr/>
        </p:nvSpPr>
        <p:spPr>
          <a:xfrm>
            <a:off x="796850" y="412173"/>
            <a:ext cx="10606833" cy="1249845"/>
          </a:xfrm>
          <a:prstGeom prst="rect">
            <a:avLst/>
          </a:prstGeom>
        </p:spPr>
        <p:txBody>
          <a:bodyPr vert="horz" lIns="91440" tIns="45720" rIns="91440" bIns="45720" rtlCol="0" anchor="t">
            <a:normAutofit/>
          </a:bodyPr>
          <a:lstStyle>
            <a:lvl1pPr algn="l" defTabSz="914400" rtl="0" eaLnBrk="1" fontAlgn="b" latinLnBrk="0" hangingPunct="1">
              <a:lnSpc>
                <a:spcPct val="90000"/>
              </a:lnSpc>
              <a:spcBef>
                <a:spcPct val="0"/>
              </a:spcBef>
              <a:buNone/>
              <a:defRPr sz="3600" b="1" i="0" kern="1200" baseline="0">
                <a:solidFill>
                  <a:srgbClr val="444545"/>
                </a:solidFill>
                <a:latin typeface="arial" charset="0"/>
                <a:ea typeface="+mj-ea"/>
                <a:cs typeface="+mj-cs"/>
              </a:defRPr>
            </a:lvl1pPr>
          </a:lstStyle>
          <a:p>
            <a:pPr algn="ctr"/>
            <a:r>
              <a:rPr lang="en-US" dirty="0">
                <a:solidFill>
                  <a:schemeClr val="tx1"/>
                </a:solidFill>
                <a:latin typeface="Montserrat" panose="00000500000000000000" pitchFamily="2" charset="0"/>
                <a:cs typeface="Arial" panose="020B0604020202020204" pitchFamily="34" charset="0"/>
              </a:rPr>
              <a:t>What you should expect from your </a:t>
            </a:r>
          </a:p>
          <a:p>
            <a:pPr algn="ctr"/>
            <a:r>
              <a:rPr lang="en-US" dirty="0">
                <a:solidFill>
                  <a:schemeClr val="tx1"/>
                </a:solidFill>
                <a:latin typeface="Montserrat" panose="00000500000000000000" pitchFamily="2" charset="0"/>
                <a:cs typeface="Arial" panose="020B0604020202020204" pitchFamily="34" charset="0"/>
              </a:rPr>
              <a:t>technology platform</a:t>
            </a:r>
          </a:p>
        </p:txBody>
      </p:sp>
      <p:sp>
        <p:nvSpPr>
          <p:cNvPr id="4" name="TextBox 3">
            <a:extLst>
              <a:ext uri="{FF2B5EF4-FFF2-40B4-BE49-F238E27FC236}">
                <a16:creationId xmlns:a16="http://schemas.microsoft.com/office/drawing/2014/main" id="{2E22B9CD-8C34-4D4A-A9A6-96468C39EEA7}"/>
              </a:ext>
            </a:extLst>
          </p:cNvPr>
          <p:cNvSpPr txBox="1"/>
          <p:nvPr/>
        </p:nvSpPr>
        <p:spPr>
          <a:xfrm>
            <a:off x="1178413" y="1848787"/>
            <a:ext cx="2438357"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Montserrat" panose="00000500000000000000" pitchFamily="2" charset="0"/>
                <a:cs typeface="Arial" panose="020B0604020202020204" pitchFamily="34" charset="0"/>
              </a:rPr>
              <a:t>Cover all claims + remits</a:t>
            </a:r>
          </a:p>
        </p:txBody>
      </p:sp>
      <p:sp>
        <p:nvSpPr>
          <p:cNvPr id="5" name="TextBox 4">
            <a:extLst>
              <a:ext uri="{FF2B5EF4-FFF2-40B4-BE49-F238E27FC236}">
                <a16:creationId xmlns:a16="http://schemas.microsoft.com/office/drawing/2014/main" id="{2DD3E6B6-6699-48E0-A0BE-D97F6078D0E4}"/>
              </a:ext>
            </a:extLst>
          </p:cNvPr>
          <p:cNvSpPr txBox="1"/>
          <p:nvPr/>
        </p:nvSpPr>
        <p:spPr>
          <a:xfrm>
            <a:off x="4431388" y="1843883"/>
            <a:ext cx="2939996"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ontserrat" panose="00000500000000000000" pitchFamily="2" charset="0"/>
                <a:cs typeface="Arial" panose="020B0604020202020204" pitchFamily="34" charset="0"/>
              </a:rPr>
              <a:t>Connect to all payers</a:t>
            </a:r>
          </a:p>
        </p:txBody>
      </p:sp>
      <p:sp>
        <p:nvSpPr>
          <p:cNvPr id="6" name="TextBox 5">
            <a:extLst>
              <a:ext uri="{FF2B5EF4-FFF2-40B4-BE49-F238E27FC236}">
                <a16:creationId xmlns:a16="http://schemas.microsoft.com/office/drawing/2014/main" id="{C04626A2-BBC3-4FC5-823B-91142AE6FE17}"/>
              </a:ext>
            </a:extLst>
          </p:cNvPr>
          <p:cNvSpPr txBox="1"/>
          <p:nvPr/>
        </p:nvSpPr>
        <p:spPr>
          <a:xfrm>
            <a:off x="988278" y="2647709"/>
            <a:ext cx="3174044" cy="1723549"/>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342900" marR="0" lvl="0" indent="-223838"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Single platform, single user experience </a:t>
            </a:r>
          </a:p>
          <a:p>
            <a:pPr marL="342900" marR="0" lvl="0" indent="-223838"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Streamline reporting + eligibility checks </a:t>
            </a:r>
          </a:p>
          <a:p>
            <a:pPr marL="342900" marR="0" lvl="0" indent="-223838"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Consolidate vendors + processes</a:t>
            </a:r>
          </a:p>
        </p:txBody>
      </p:sp>
      <p:sp>
        <p:nvSpPr>
          <p:cNvPr id="7" name="TextBox 6">
            <a:extLst>
              <a:ext uri="{FF2B5EF4-FFF2-40B4-BE49-F238E27FC236}">
                <a16:creationId xmlns:a16="http://schemas.microsoft.com/office/drawing/2014/main" id="{403D9C29-E57A-46DB-8A72-97680053931C}"/>
              </a:ext>
            </a:extLst>
          </p:cNvPr>
          <p:cNvSpPr txBox="1"/>
          <p:nvPr/>
        </p:nvSpPr>
        <p:spPr>
          <a:xfrm>
            <a:off x="8029680" y="2652810"/>
            <a:ext cx="3421544" cy="1231106"/>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Single platform</a:t>
            </a:r>
            <a:endParaRPr lang="en-US" sz="1600" dirty="0">
              <a:solidFill>
                <a:srgbClr val="4B5A65"/>
              </a:solidFill>
              <a:latin typeface="Montserrat" panose="00000500000000000000" pitchFamily="2" charset="0"/>
              <a:cs typeface="Arial" panose="020B0604020202020204" pitchFamily="34" charset="0"/>
              <a:sym typeface="Wingdings" panose="05000000000000000000" pitchFamily="2" charset="2"/>
            </a:endParaRPr>
          </a:p>
          <a:p>
            <a:pPr marL="182563" marR="0" lvl="0" indent="-182563"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Remote access - </a:t>
            </a:r>
            <a:r>
              <a:rPr kumimoji="0" lang="en-US" sz="1600" b="0" i="0" u="none" strike="noStrike" kern="1200" cap="none" spc="0" normalizeH="0" baseline="0" noProof="0" dirty="0" err="1">
                <a:ln>
                  <a:noFill/>
                </a:ln>
                <a:solidFill>
                  <a:srgbClr val="4B5A65"/>
                </a:solidFill>
                <a:effectLst/>
                <a:uLnTx/>
                <a:uFillTx/>
                <a:latin typeface="Montserrat" panose="00000500000000000000" pitchFamily="2" charset="0"/>
                <a:cs typeface="Arial" panose="020B0604020202020204" pitchFamily="34" charset="0"/>
              </a:rPr>
              <a:t>HiTrust</a:t>
            </a: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 certified  </a:t>
            </a:r>
          </a:p>
          <a:p>
            <a:pPr marL="182563" marR="0" lvl="0" indent="-182563"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lang="en-US" sz="1600" dirty="0">
                <a:solidFill>
                  <a:srgbClr val="4B5A65"/>
                </a:solidFill>
                <a:latin typeface="Montserrat" panose="00000500000000000000" pitchFamily="2" charset="0"/>
                <a:cs typeface="Arial" panose="020B0604020202020204" pitchFamily="34" charset="0"/>
              </a:rPr>
              <a:t>Superior support</a:t>
            </a:r>
            <a:endPar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01E3AA60-4984-4AA0-89EF-96E1D4C56D1B}"/>
              </a:ext>
            </a:extLst>
          </p:cNvPr>
          <p:cNvSpPr txBox="1"/>
          <p:nvPr/>
        </p:nvSpPr>
        <p:spPr>
          <a:xfrm>
            <a:off x="7760613" y="1824100"/>
            <a:ext cx="3557723"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Montserrat" panose="00000500000000000000" pitchFamily="2" charset="0"/>
                <a:cs typeface="Arial" panose="020B0604020202020204" pitchFamily="34" charset="0"/>
              </a:rPr>
              <a:t>Focus on service + security</a:t>
            </a:r>
          </a:p>
        </p:txBody>
      </p:sp>
      <p:sp>
        <p:nvSpPr>
          <p:cNvPr id="9" name="TextBox 8">
            <a:extLst>
              <a:ext uri="{FF2B5EF4-FFF2-40B4-BE49-F238E27FC236}">
                <a16:creationId xmlns:a16="http://schemas.microsoft.com/office/drawing/2014/main" id="{CF687238-43C4-4F93-B5D7-C1666ECFDCCC}"/>
              </a:ext>
            </a:extLst>
          </p:cNvPr>
          <p:cNvSpPr txBox="1"/>
          <p:nvPr/>
        </p:nvSpPr>
        <p:spPr>
          <a:xfrm>
            <a:off x="4109742" y="2650294"/>
            <a:ext cx="3452564" cy="1154162"/>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404813" marR="0" lvl="0" indent="-285750"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Smart routing of Web + EDI connections</a:t>
            </a:r>
          </a:p>
          <a:p>
            <a:pPr marL="404813" marR="0" lvl="0" indent="-285750"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Commercial, Medicare + Medicaid in all 50 states</a:t>
            </a:r>
          </a:p>
        </p:txBody>
      </p:sp>
      <p:sp>
        <p:nvSpPr>
          <p:cNvPr id="14" name="TextBox 13">
            <a:extLst>
              <a:ext uri="{FF2B5EF4-FFF2-40B4-BE49-F238E27FC236}">
                <a16:creationId xmlns:a16="http://schemas.microsoft.com/office/drawing/2014/main" id="{DA3240FA-E03E-4CF1-8EA7-FC20D0FE31AD}"/>
              </a:ext>
            </a:extLst>
          </p:cNvPr>
          <p:cNvSpPr txBox="1"/>
          <p:nvPr/>
        </p:nvSpPr>
        <p:spPr>
          <a:xfrm>
            <a:off x="1684255" y="4740775"/>
            <a:ext cx="8823489" cy="923330"/>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chemeClr val="bg2"/>
                </a:solidFill>
                <a:effectLst/>
                <a:uLnTx/>
                <a:uFillTx/>
                <a:latin typeface="Montserrat" panose="00000500000000000000" pitchFamily="2" charset="0"/>
                <a:cs typeface="Arial" panose="020B0604020202020204" pitchFamily="34" charset="0"/>
              </a:rPr>
              <a:t>Continuous investments, innovations + integrations supporting a simplified, unified experience</a:t>
            </a:r>
          </a:p>
          <a:p>
            <a:pPr algn="ctr"/>
            <a:endParaRPr lang="en-US" dirty="0">
              <a:solidFill>
                <a:schemeClr val="bg2"/>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010937131"/>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76B922-449A-E62E-7565-44D90B12BC4E}"/>
              </a:ext>
            </a:extLst>
          </p:cNvPr>
          <p:cNvSpPr/>
          <p:nvPr/>
        </p:nvSpPr>
        <p:spPr>
          <a:xfrm>
            <a:off x="1254816" y="4675137"/>
            <a:ext cx="9697065" cy="8173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7E568D0-EFC3-4424-A5A5-3A73784E996E}"/>
              </a:ext>
            </a:extLst>
          </p:cNvPr>
          <p:cNvSpPr txBox="1">
            <a:spLocks/>
          </p:cNvSpPr>
          <p:nvPr/>
        </p:nvSpPr>
        <p:spPr>
          <a:xfrm>
            <a:off x="796358" y="66677"/>
            <a:ext cx="10606833" cy="1249845"/>
          </a:xfrm>
          <a:prstGeom prst="rect">
            <a:avLst/>
          </a:prstGeom>
        </p:spPr>
        <p:txBody>
          <a:bodyPr vert="horz" lIns="91440" tIns="45720" rIns="91440" bIns="45720" rtlCol="0" anchor="ctr">
            <a:normAutofit/>
          </a:bodyPr>
          <a:lstStyle>
            <a:lvl1pPr algn="l" defTabSz="914318" rtl="0" eaLnBrk="1" latinLnBrk="0" hangingPunct="1">
              <a:lnSpc>
                <a:spcPct val="80000"/>
              </a:lnSpc>
              <a:spcBef>
                <a:spcPct val="0"/>
              </a:spcBef>
              <a:buNone/>
              <a:defRPr sz="4000" b="1" i="0" kern="1200" spc="-100" baseline="0">
                <a:solidFill>
                  <a:schemeClr val="tx1"/>
                </a:solidFill>
                <a:latin typeface="+mj-lt"/>
                <a:ea typeface="Montserrat" charset="0"/>
                <a:cs typeface="Montserrat" charset="0"/>
              </a:defRPr>
            </a:lvl1pPr>
          </a:lstStyle>
          <a:p>
            <a:pPr marL="0" marR="0" lvl="0" indent="0" algn="ctr" defTabSz="914318"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100" normalizeH="0" baseline="0" noProof="0">
                <a:ln>
                  <a:noFill/>
                </a:ln>
                <a:effectLst/>
                <a:uLnTx/>
                <a:uFillTx/>
                <a:latin typeface="Montserrat" panose="00000500000000000000" pitchFamily="2" charset="0"/>
                <a:cs typeface="Arial" panose="020B0604020202020204" pitchFamily="34" charset="0"/>
              </a:rPr>
              <a:t>Send the right data the first time</a:t>
            </a:r>
          </a:p>
        </p:txBody>
      </p:sp>
      <p:sp>
        <p:nvSpPr>
          <p:cNvPr id="5" name="TextBox 4">
            <a:extLst>
              <a:ext uri="{FF2B5EF4-FFF2-40B4-BE49-F238E27FC236}">
                <a16:creationId xmlns:a16="http://schemas.microsoft.com/office/drawing/2014/main" id="{2F469B74-C398-49B9-89F7-E86F1BB882EB}"/>
              </a:ext>
            </a:extLst>
          </p:cNvPr>
          <p:cNvSpPr txBox="1"/>
          <p:nvPr/>
        </p:nvSpPr>
        <p:spPr>
          <a:xfrm>
            <a:off x="1229515" y="1233928"/>
            <a:ext cx="2740469"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rgbClr val="A82E82"/>
                </a:solidFill>
                <a:effectLst/>
                <a:uLnTx/>
                <a:uFillTx/>
                <a:latin typeface="Montserrat" panose="00000500000000000000" pitchFamily="2" charset="0"/>
                <a:cs typeface="Arial" panose="020B0604020202020204" pitchFamily="34" charset="0"/>
              </a:rPr>
              <a:t>Mitigate denials + ensure payment</a:t>
            </a:r>
          </a:p>
        </p:txBody>
      </p:sp>
      <p:sp>
        <p:nvSpPr>
          <p:cNvPr id="6" name="TextBox 5">
            <a:extLst>
              <a:ext uri="{FF2B5EF4-FFF2-40B4-BE49-F238E27FC236}">
                <a16:creationId xmlns:a16="http://schemas.microsoft.com/office/drawing/2014/main" id="{5ED0B2E7-6ACD-4D80-B71E-F5AAB027A28E}"/>
              </a:ext>
            </a:extLst>
          </p:cNvPr>
          <p:cNvSpPr txBox="1"/>
          <p:nvPr/>
        </p:nvSpPr>
        <p:spPr>
          <a:xfrm>
            <a:off x="4371528" y="1233928"/>
            <a:ext cx="3163702"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rgbClr val="A82E82"/>
                </a:solidFill>
                <a:effectLst/>
                <a:uLnTx/>
                <a:uFillTx/>
                <a:latin typeface="Montserrat" panose="00000500000000000000" pitchFamily="2" charset="0"/>
                <a:cs typeface="Arial" panose="020B0604020202020204" pitchFamily="34" charset="0"/>
              </a:rPr>
              <a:t>Automate data </a:t>
            </a:r>
            <a:br>
              <a:rPr kumimoji="0" lang="en-US" sz="2000" b="1" i="0" u="none" strike="noStrike" kern="1200" cap="none" spc="0" normalizeH="0" baseline="0" noProof="0">
                <a:ln>
                  <a:noFill/>
                </a:ln>
                <a:solidFill>
                  <a:srgbClr val="A82E82"/>
                </a:solidFill>
                <a:effectLst/>
                <a:uLnTx/>
                <a:uFillTx/>
                <a:latin typeface="Montserrat" panose="00000500000000000000" pitchFamily="2" charset="0"/>
                <a:cs typeface="Arial" panose="020B0604020202020204" pitchFamily="34" charset="0"/>
              </a:rPr>
            </a:br>
            <a:r>
              <a:rPr kumimoji="0" lang="en-US" sz="2000" b="1" i="0" u="none" strike="noStrike" kern="1200" cap="none" spc="0" normalizeH="0" baseline="0" noProof="0">
                <a:ln>
                  <a:noFill/>
                </a:ln>
                <a:solidFill>
                  <a:srgbClr val="A82E82"/>
                </a:solidFill>
                <a:effectLst/>
                <a:uLnTx/>
                <a:uFillTx/>
                <a:latin typeface="Montserrat" panose="00000500000000000000" pitchFamily="2" charset="0"/>
                <a:cs typeface="Arial" panose="020B0604020202020204" pitchFamily="34" charset="0"/>
              </a:rPr>
              <a:t>retrieval + follow up</a:t>
            </a:r>
          </a:p>
        </p:txBody>
      </p:sp>
      <p:sp>
        <p:nvSpPr>
          <p:cNvPr id="7" name="TextBox 6">
            <a:extLst>
              <a:ext uri="{FF2B5EF4-FFF2-40B4-BE49-F238E27FC236}">
                <a16:creationId xmlns:a16="http://schemas.microsoft.com/office/drawing/2014/main" id="{E9B022E5-7E25-4BD8-8386-9944690C366C}"/>
              </a:ext>
            </a:extLst>
          </p:cNvPr>
          <p:cNvSpPr txBox="1"/>
          <p:nvPr/>
        </p:nvSpPr>
        <p:spPr>
          <a:xfrm>
            <a:off x="1060016" y="2058177"/>
            <a:ext cx="3174044" cy="1231106"/>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342900" marR="0" lvl="0" indent="-223838"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Real-time eligibility </a:t>
            </a:r>
          </a:p>
          <a:p>
            <a:pPr marL="342900" marR="0" lvl="0" indent="-223838"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Uncover hidden coverage </a:t>
            </a:r>
          </a:p>
          <a:p>
            <a:pPr marL="342900" marR="0" lvl="0" indent="-223838"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Batch submission and customized alerts</a:t>
            </a:r>
          </a:p>
        </p:txBody>
      </p:sp>
      <p:sp>
        <p:nvSpPr>
          <p:cNvPr id="8" name="TextBox 7">
            <a:extLst>
              <a:ext uri="{FF2B5EF4-FFF2-40B4-BE49-F238E27FC236}">
                <a16:creationId xmlns:a16="http://schemas.microsoft.com/office/drawing/2014/main" id="{CE5B2BD5-87FB-4553-9C07-493BBFB74542}"/>
              </a:ext>
            </a:extLst>
          </p:cNvPr>
          <p:cNvSpPr txBox="1"/>
          <p:nvPr/>
        </p:nvSpPr>
        <p:spPr>
          <a:xfrm>
            <a:off x="7888225" y="2062337"/>
            <a:ext cx="3163703" cy="1646605"/>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Continuously updated edits + customizable edit controls</a:t>
            </a:r>
          </a:p>
          <a:p>
            <a:pPr marL="182563" marR="0" lvl="0" indent="-182563"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Easy enrollments with  Concierge-level support + e-signatures</a:t>
            </a:r>
          </a:p>
        </p:txBody>
      </p:sp>
      <p:sp>
        <p:nvSpPr>
          <p:cNvPr id="9" name="TextBox 8">
            <a:extLst>
              <a:ext uri="{FF2B5EF4-FFF2-40B4-BE49-F238E27FC236}">
                <a16:creationId xmlns:a16="http://schemas.microsoft.com/office/drawing/2014/main" id="{12BF6D1D-9062-4D58-9709-4A70E00CDFEA}"/>
              </a:ext>
            </a:extLst>
          </p:cNvPr>
          <p:cNvSpPr txBox="1"/>
          <p:nvPr/>
        </p:nvSpPr>
        <p:spPr>
          <a:xfrm>
            <a:off x="7751438" y="1233928"/>
            <a:ext cx="3163703"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rgbClr val="A82E82"/>
                </a:solidFill>
                <a:effectLst/>
                <a:uLnTx/>
                <a:uFillTx/>
                <a:latin typeface="Montserrat" panose="00000500000000000000" pitchFamily="2" charset="0"/>
                <a:cs typeface="Arial" panose="020B0604020202020204" pitchFamily="34" charset="0"/>
              </a:rPr>
              <a:t>Unparalleled enrollments + edits</a:t>
            </a:r>
          </a:p>
        </p:txBody>
      </p:sp>
      <p:sp>
        <p:nvSpPr>
          <p:cNvPr id="10" name="TextBox 9">
            <a:extLst>
              <a:ext uri="{FF2B5EF4-FFF2-40B4-BE49-F238E27FC236}">
                <a16:creationId xmlns:a16="http://schemas.microsoft.com/office/drawing/2014/main" id="{485CC28A-66A3-4A85-B3E7-69255013B0B2}"/>
              </a:ext>
            </a:extLst>
          </p:cNvPr>
          <p:cNvSpPr txBox="1"/>
          <p:nvPr/>
        </p:nvSpPr>
        <p:spPr>
          <a:xfrm>
            <a:off x="4210410" y="2058177"/>
            <a:ext cx="3452564" cy="2462213"/>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404813" marR="0" lvl="0" indent="-285750"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Automate data retrieval from as many payers as possible</a:t>
            </a:r>
          </a:p>
          <a:p>
            <a:pPr marL="404813" marR="0" lvl="0" indent="-285750"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Enriched, pre-populated data to improve visibility + reduce effort </a:t>
            </a:r>
          </a:p>
          <a:p>
            <a:pPr marL="404813" marR="0" lvl="0" indent="-285750" algn="l" defTabSz="914400" rtl="0" eaLnBrk="1" fontAlgn="auto" latinLnBrk="0" hangingPunct="1">
              <a:lnSpc>
                <a:spcPct val="100000"/>
              </a:lnSpc>
              <a:spcBef>
                <a:spcPts val="0"/>
              </a:spcBef>
              <a:spcAft>
                <a:spcPts val="600"/>
              </a:spcAft>
              <a:buClr>
                <a:srgbClr val="7030A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Intelligent </a:t>
            </a:r>
            <a:r>
              <a:rPr kumimoji="0" lang="en-US" sz="1600" b="0" i="0" u="none" strike="noStrike" kern="1200" cap="none" spc="0" normalizeH="0" baseline="0" noProof="0" err="1">
                <a:ln>
                  <a:noFill/>
                </a:ln>
                <a:solidFill>
                  <a:srgbClr val="4B5A65"/>
                </a:solidFill>
                <a:effectLst/>
                <a:uLnTx/>
                <a:uFillTx/>
                <a:latin typeface="Montserrat" panose="00000500000000000000" pitchFamily="2" charset="0"/>
                <a:cs typeface="Arial" panose="020B0604020202020204" pitchFamily="34" charset="0"/>
              </a:rPr>
              <a:t>workqueues</a:t>
            </a: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 with payer + service-specific rules</a:t>
            </a:r>
          </a:p>
        </p:txBody>
      </p:sp>
      <p:sp>
        <p:nvSpPr>
          <p:cNvPr id="14" name="TextBox 13">
            <a:extLst>
              <a:ext uri="{FF2B5EF4-FFF2-40B4-BE49-F238E27FC236}">
                <a16:creationId xmlns:a16="http://schemas.microsoft.com/office/drawing/2014/main" id="{499AFA57-5DB4-45E7-AF29-518B05225219}"/>
              </a:ext>
            </a:extLst>
          </p:cNvPr>
          <p:cNvSpPr txBox="1"/>
          <p:nvPr/>
        </p:nvSpPr>
        <p:spPr>
          <a:xfrm>
            <a:off x="1684255" y="4897394"/>
            <a:ext cx="8823489" cy="369332"/>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chemeClr val="bg2"/>
                </a:solidFill>
                <a:effectLst/>
                <a:uLnTx/>
                <a:uFillTx/>
                <a:latin typeface="Montserrat" panose="00000500000000000000" pitchFamily="2" charset="0"/>
                <a:cs typeface="Arial" panose="020B0604020202020204" pitchFamily="34" charset="0"/>
              </a:rPr>
              <a:t>Denial prevention is key to a quicker reimbursement</a:t>
            </a:r>
          </a:p>
        </p:txBody>
      </p:sp>
    </p:spTree>
    <p:extLst>
      <p:ext uri="{BB962C8B-B14F-4D97-AF65-F5344CB8AC3E}">
        <p14:creationId xmlns:p14="http://schemas.microsoft.com/office/powerpoint/2010/main" val="3321130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921CDB-5B41-342B-3EDF-92FB5366267D}"/>
              </a:ext>
            </a:extLst>
          </p:cNvPr>
          <p:cNvSpPr/>
          <p:nvPr/>
        </p:nvSpPr>
        <p:spPr>
          <a:xfrm>
            <a:off x="1113478" y="4601394"/>
            <a:ext cx="9967451" cy="81730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A69B073-D53C-4887-A49B-2A5A19929165}"/>
              </a:ext>
            </a:extLst>
          </p:cNvPr>
          <p:cNvSpPr txBox="1">
            <a:spLocks/>
          </p:cNvSpPr>
          <p:nvPr/>
        </p:nvSpPr>
        <p:spPr>
          <a:xfrm>
            <a:off x="1198884" y="494883"/>
            <a:ext cx="9794231" cy="682238"/>
          </a:xfrm>
          <a:prstGeom prst="rect">
            <a:avLst/>
          </a:prstGeom>
        </p:spPr>
        <p:txBody>
          <a:bodyPr vert="horz" lIns="91440" tIns="45720" rIns="91440" bIns="45720" rtlCol="0" anchor="t">
            <a:normAutofit/>
          </a:bodyPr>
          <a:lstStyle>
            <a:lvl1pPr algn="l" defTabSz="914400" rtl="0" eaLnBrk="1" fontAlgn="b" latinLnBrk="0" hangingPunct="1">
              <a:lnSpc>
                <a:spcPct val="90000"/>
              </a:lnSpc>
              <a:spcBef>
                <a:spcPct val="0"/>
              </a:spcBef>
              <a:buNone/>
              <a:defRPr sz="3600" b="1" i="0" kern="1200" baseline="0">
                <a:solidFill>
                  <a:srgbClr val="444545"/>
                </a:solidFill>
                <a:latin typeface="arial" charset="0"/>
                <a:ea typeface="+mj-ea"/>
                <a:cs typeface="+mj-cs"/>
              </a:defRPr>
            </a:lvl1pPr>
          </a:lstStyle>
          <a:p>
            <a:pPr algn="ctr"/>
            <a:r>
              <a:rPr lang="en-US">
                <a:solidFill>
                  <a:schemeClr val="tx1"/>
                </a:solidFill>
                <a:latin typeface="Montserrat" panose="00000500000000000000" pitchFamily="2" charset="0"/>
                <a:cs typeface="Arial" panose="020B0604020202020204" pitchFamily="34" charset="0"/>
              </a:rPr>
              <a:t>Create the most efficient workflows</a:t>
            </a:r>
          </a:p>
        </p:txBody>
      </p:sp>
      <p:sp>
        <p:nvSpPr>
          <p:cNvPr id="5" name="TextBox 4">
            <a:extLst>
              <a:ext uri="{FF2B5EF4-FFF2-40B4-BE49-F238E27FC236}">
                <a16:creationId xmlns:a16="http://schemas.microsoft.com/office/drawing/2014/main" id="{CB0AA1FF-57CD-437E-A2FC-D0CBC6525A3B}"/>
              </a:ext>
            </a:extLst>
          </p:cNvPr>
          <p:cNvSpPr txBox="1"/>
          <p:nvPr/>
        </p:nvSpPr>
        <p:spPr>
          <a:xfrm>
            <a:off x="1209952" y="1602267"/>
            <a:ext cx="2740469"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Montserrat" panose="00000500000000000000" pitchFamily="2" charset="0"/>
                <a:cs typeface="Arial" panose="020B0604020202020204" pitchFamily="34" charset="0"/>
              </a:rPr>
              <a:t>Integrations with existing workflows</a:t>
            </a:r>
          </a:p>
        </p:txBody>
      </p:sp>
      <p:sp>
        <p:nvSpPr>
          <p:cNvPr id="6" name="TextBox 5">
            <a:extLst>
              <a:ext uri="{FF2B5EF4-FFF2-40B4-BE49-F238E27FC236}">
                <a16:creationId xmlns:a16="http://schemas.microsoft.com/office/drawing/2014/main" id="{FAB37900-54AD-4BCC-BABC-95104816EC15}"/>
              </a:ext>
            </a:extLst>
          </p:cNvPr>
          <p:cNvSpPr txBox="1"/>
          <p:nvPr/>
        </p:nvSpPr>
        <p:spPr>
          <a:xfrm>
            <a:off x="4351965" y="1602267"/>
            <a:ext cx="3163702"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5"/>
                </a:solidFill>
                <a:effectLst/>
                <a:uLnTx/>
                <a:uFillTx/>
                <a:latin typeface="Montserrat" panose="00000500000000000000" pitchFamily="2" charset="0"/>
                <a:cs typeface="Arial" panose="020B0604020202020204" pitchFamily="34" charset="0"/>
              </a:rPr>
              <a:t>Speed, accuracy + efficiency</a:t>
            </a:r>
          </a:p>
        </p:txBody>
      </p:sp>
      <p:sp>
        <p:nvSpPr>
          <p:cNvPr id="7" name="TextBox 6">
            <a:extLst>
              <a:ext uri="{FF2B5EF4-FFF2-40B4-BE49-F238E27FC236}">
                <a16:creationId xmlns:a16="http://schemas.microsoft.com/office/drawing/2014/main" id="{03A1E40F-84B3-4AAE-94CE-00EA08136D97}"/>
              </a:ext>
            </a:extLst>
          </p:cNvPr>
          <p:cNvSpPr txBox="1"/>
          <p:nvPr/>
        </p:nvSpPr>
        <p:spPr>
          <a:xfrm>
            <a:off x="1040453" y="2426516"/>
            <a:ext cx="3174044" cy="1154162"/>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342900" marR="0" lvl="0" indent="-223838"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Integration throughout your rev cycle</a:t>
            </a:r>
          </a:p>
          <a:p>
            <a:pPr marL="342900" marR="0" lvl="0" indent="-223838"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Simplified submission + denial management</a:t>
            </a:r>
          </a:p>
        </p:txBody>
      </p:sp>
      <p:sp>
        <p:nvSpPr>
          <p:cNvPr id="8" name="TextBox 7">
            <a:extLst>
              <a:ext uri="{FF2B5EF4-FFF2-40B4-BE49-F238E27FC236}">
                <a16:creationId xmlns:a16="http://schemas.microsoft.com/office/drawing/2014/main" id="{07A5168B-B762-42F3-B99F-545C77E15402}"/>
              </a:ext>
            </a:extLst>
          </p:cNvPr>
          <p:cNvSpPr txBox="1"/>
          <p:nvPr/>
        </p:nvSpPr>
        <p:spPr>
          <a:xfrm>
            <a:off x="7777222" y="2426516"/>
            <a:ext cx="3558371" cy="1723549"/>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Smarter and richer benefits information </a:t>
            </a:r>
          </a:p>
          <a:p>
            <a:pPr marL="182563" marR="0" lvl="0" indent="-182563"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Automated data retrieval based on payer + service-specific rules </a:t>
            </a:r>
          </a:p>
          <a:p>
            <a:pPr marL="182563" marR="0" lvl="0" indent="-182563"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Proactive claim </a:t>
            </a:r>
            <a:r>
              <a:rPr kumimoji="0" lang="en-US" sz="1600" b="0" i="0" u="none" strike="noStrike" kern="1200" cap="none" spc="0" normalizeH="0" baseline="0" noProof="0" err="1">
                <a:ln>
                  <a:noFill/>
                </a:ln>
                <a:solidFill>
                  <a:srgbClr val="4B5A65"/>
                </a:solidFill>
                <a:effectLst/>
                <a:uLnTx/>
                <a:uFillTx/>
                <a:latin typeface="Montserrat" panose="00000500000000000000" pitchFamily="2" charset="0"/>
                <a:cs typeface="Arial" panose="020B0604020202020204" pitchFamily="34" charset="0"/>
              </a:rPr>
              <a:t>statusing</a:t>
            </a:r>
            <a:endPar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35BDCCE3-C9EA-4581-BA28-7AD2A8CD7194}"/>
              </a:ext>
            </a:extLst>
          </p:cNvPr>
          <p:cNvSpPr txBox="1"/>
          <p:nvPr/>
        </p:nvSpPr>
        <p:spPr>
          <a:xfrm>
            <a:off x="7777221" y="1650256"/>
            <a:ext cx="3163703"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5"/>
                </a:solidFill>
                <a:effectLst/>
                <a:uLnTx/>
                <a:uFillTx/>
                <a:latin typeface="Montserrat" panose="00000500000000000000" pitchFamily="2" charset="0"/>
                <a:cs typeface="Arial" panose="020B0604020202020204" pitchFamily="34" charset="0"/>
              </a:rPr>
              <a:t>Enriched data via RPA connections</a:t>
            </a:r>
          </a:p>
        </p:txBody>
      </p:sp>
      <p:sp>
        <p:nvSpPr>
          <p:cNvPr id="10" name="TextBox 9">
            <a:extLst>
              <a:ext uri="{FF2B5EF4-FFF2-40B4-BE49-F238E27FC236}">
                <a16:creationId xmlns:a16="http://schemas.microsoft.com/office/drawing/2014/main" id="{F43D7439-2C92-4052-A89F-BDB44A145A39}"/>
              </a:ext>
            </a:extLst>
          </p:cNvPr>
          <p:cNvSpPr txBox="1"/>
          <p:nvPr/>
        </p:nvSpPr>
        <p:spPr>
          <a:xfrm>
            <a:off x="4237173" y="2426516"/>
            <a:ext cx="3452564" cy="1800493"/>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404813" marR="0" lvl="0" indent="-285750"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Paperless appeals </a:t>
            </a:r>
          </a:p>
          <a:p>
            <a:pPr marL="404813" marR="0" lvl="0" indent="-285750"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Paperless attachments </a:t>
            </a:r>
          </a:p>
          <a:p>
            <a:pPr marL="404813" marR="0" lvl="0" indent="-285750"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Paperless EOBs </a:t>
            </a:r>
          </a:p>
          <a:p>
            <a:pPr marL="404813" marR="0" lvl="0" indent="-285750" algn="l" defTabSz="914400" rtl="0" eaLnBrk="1" fontAlgn="auto" latinLnBrk="0" hangingPunct="1">
              <a:lnSpc>
                <a:spcPct val="100000"/>
              </a:lnSpc>
              <a:spcBef>
                <a:spcPts val="0"/>
              </a:spcBef>
              <a:spcAft>
                <a:spcPts val="600"/>
              </a:spcAft>
              <a:buClr>
                <a:schemeClr val="accent5"/>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Pre-populated data direct from payer rules + your platform</a:t>
            </a:r>
          </a:p>
        </p:txBody>
      </p:sp>
      <p:sp>
        <p:nvSpPr>
          <p:cNvPr id="14" name="TextBox 13">
            <a:extLst>
              <a:ext uri="{FF2B5EF4-FFF2-40B4-BE49-F238E27FC236}">
                <a16:creationId xmlns:a16="http://schemas.microsoft.com/office/drawing/2014/main" id="{837F3863-F7C3-45FA-AB30-086092302959}"/>
              </a:ext>
            </a:extLst>
          </p:cNvPr>
          <p:cNvSpPr txBox="1"/>
          <p:nvPr/>
        </p:nvSpPr>
        <p:spPr>
          <a:xfrm>
            <a:off x="1684254" y="4820318"/>
            <a:ext cx="8823489" cy="369332"/>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chemeClr val="bg2"/>
                </a:solidFill>
                <a:effectLst/>
                <a:uLnTx/>
                <a:uFillTx/>
                <a:latin typeface="Montserrat" panose="00000500000000000000" pitchFamily="2" charset="0"/>
                <a:cs typeface="Arial" panose="020B0604020202020204" pitchFamily="34" charset="0"/>
              </a:rPr>
              <a:t>Reduce the number of manual touches required to empower humans</a:t>
            </a:r>
          </a:p>
        </p:txBody>
      </p:sp>
    </p:spTree>
    <p:extLst>
      <p:ext uri="{BB962C8B-B14F-4D97-AF65-F5344CB8AC3E}">
        <p14:creationId xmlns:p14="http://schemas.microsoft.com/office/powerpoint/2010/main" val="326739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0D189CA-59D0-6763-E626-6BC8D563CBD9}"/>
              </a:ext>
            </a:extLst>
          </p:cNvPr>
          <p:cNvSpPr/>
          <p:nvPr/>
        </p:nvSpPr>
        <p:spPr>
          <a:xfrm>
            <a:off x="1113478" y="4650556"/>
            <a:ext cx="9967451" cy="8173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3D4E23-B0CD-4612-80CF-D0165BD91C7C}"/>
              </a:ext>
            </a:extLst>
          </p:cNvPr>
          <p:cNvSpPr txBox="1"/>
          <p:nvPr/>
        </p:nvSpPr>
        <p:spPr>
          <a:xfrm>
            <a:off x="1277315" y="4839200"/>
            <a:ext cx="9637369" cy="369332"/>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chemeClr val="bg2"/>
                </a:solidFill>
                <a:effectLst/>
                <a:uLnTx/>
                <a:uFillTx/>
                <a:latin typeface="Montserrat" panose="00000500000000000000" pitchFamily="2" charset="0"/>
                <a:cs typeface="Arial" panose="020B0604020202020204" pitchFamily="34" charset="0"/>
              </a:rPr>
              <a:t>Simplified healthcare payments processes to help you get paid faster + fuller.</a:t>
            </a:r>
          </a:p>
        </p:txBody>
      </p:sp>
      <p:sp>
        <p:nvSpPr>
          <p:cNvPr id="4" name="Title 1">
            <a:extLst>
              <a:ext uri="{FF2B5EF4-FFF2-40B4-BE49-F238E27FC236}">
                <a16:creationId xmlns:a16="http://schemas.microsoft.com/office/drawing/2014/main" id="{E7940BAC-E2AF-452E-A88B-01CFDD7707B8}"/>
              </a:ext>
            </a:extLst>
          </p:cNvPr>
          <p:cNvSpPr txBox="1">
            <a:spLocks/>
          </p:cNvSpPr>
          <p:nvPr/>
        </p:nvSpPr>
        <p:spPr>
          <a:xfrm>
            <a:off x="1241255" y="346462"/>
            <a:ext cx="9712111" cy="1249845"/>
          </a:xfrm>
          <a:prstGeom prst="rect">
            <a:avLst/>
          </a:prstGeom>
        </p:spPr>
        <p:txBody>
          <a:bodyPr vert="horz" lIns="91440" tIns="45720" rIns="91440" bIns="45720" rtlCol="0" anchor="t">
            <a:normAutofit/>
          </a:bodyPr>
          <a:lstStyle>
            <a:lvl1pPr algn="l" defTabSz="914400" rtl="0" eaLnBrk="1" fontAlgn="b" latinLnBrk="0" hangingPunct="1">
              <a:lnSpc>
                <a:spcPct val="90000"/>
              </a:lnSpc>
              <a:spcBef>
                <a:spcPct val="0"/>
              </a:spcBef>
              <a:buNone/>
              <a:defRPr sz="3600" b="1" i="0" kern="1200" baseline="0">
                <a:solidFill>
                  <a:srgbClr val="444545"/>
                </a:solidFill>
                <a:latin typeface="arial" charset="0"/>
                <a:ea typeface="+mj-ea"/>
                <a:cs typeface="+mj-cs"/>
              </a:defRPr>
            </a:lvl1pPr>
          </a:lstStyle>
          <a:p>
            <a:pPr algn="ctr"/>
            <a:r>
              <a:rPr lang="en-US">
                <a:solidFill>
                  <a:schemeClr val="tx1"/>
                </a:solidFill>
                <a:latin typeface="Montserrat" panose="00000500000000000000" pitchFamily="2" charset="0"/>
                <a:cs typeface="Arial" panose="020B0604020202020204" pitchFamily="34" charset="0"/>
              </a:rPr>
              <a:t>Transmission is insufficient; </a:t>
            </a:r>
            <a:br>
              <a:rPr lang="en-US">
                <a:solidFill>
                  <a:schemeClr val="tx1"/>
                </a:solidFill>
                <a:latin typeface="Montserrat" panose="00000500000000000000" pitchFamily="2" charset="0"/>
                <a:cs typeface="Arial" panose="020B0604020202020204" pitchFamily="34" charset="0"/>
              </a:rPr>
            </a:br>
            <a:r>
              <a:rPr lang="en-US">
                <a:solidFill>
                  <a:schemeClr val="tx1"/>
                </a:solidFill>
                <a:latin typeface="Montserrat" panose="00000500000000000000" pitchFamily="2" charset="0"/>
                <a:cs typeface="Arial" panose="020B0604020202020204" pitchFamily="34" charset="0"/>
              </a:rPr>
              <a:t>payments matter</a:t>
            </a:r>
          </a:p>
        </p:txBody>
      </p:sp>
      <p:sp>
        <p:nvSpPr>
          <p:cNvPr id="5" name="TextBox 4">
            <a:extLst>
              <a:ext uri="{FF2B5EF4-FFF2-40B4-BE49-F238E27FC236}">
                <a16:creationId xmlns:a16="http://schemas.microsoft.com/office/drawing/2014/main" id="{406DF1DB-FAA1-493B-B96B-0253C2B1D189}"/>
              </a:ext>
            </a:extLst>
          </p:cNvPr>
          <p:cNvSpPr txBox="1"/>
          <p:nvPr/>
        </p:nvSpPr>
        <p:spPr>
          <a:xfrm>
            <a:off x="1220299" y="1845302"/>
            <a:ext cx="2740469"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C661"/>
                </a:solidFill>
                <a:effectLst/>
                <a:uLnTx/>
                <a:uFillTx/>
                <a:latin typeface="Montserrat" panose="00000500000000000000" pitchFamily="2" charset="0"/>
                <a:cs typeface="Arial" panose="020B0604020202020204" pitchFamily="34" charset="0"/>
              </a:rPr>
              <a:t>Gain visibility into payments</a:t>
            </a:r>
          </a:p>
        </p:txBody>
      </p:sp>
      <p:sp>
        <p:nvSpPr>
          <p:cNvPr id="6" name="TextBox 5">
            <a:extLst>
              <a:ext uri="{FF2B5EF4-FFF2-40B4-BE49-F238E27FC236}">
                <a16:creationId xmlns:a16="http://schemas.microsoft.com/office/drawing/2014/main" id="{7641814B-4BB7-4DDD-B685-BEB1777FF63E}"/>
              </a:ext>
            </a:extLst>
          </p:cNvPr>
          <p:cNvSpPr txBox="1"/>
          <p:nvPr/>
        </p:nvSpPr>
        <p:spPr>
          <a:xfrm>
            <a:off x="4362312" y="1845302"/>
            <a:ext cx="3163702"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rgbClr val="84C661"/>
                </a:solidFill>
                <a:effectLst/>
                <a:uLnTx/>
                <a:uFillTx/>
                <a:latin typeface="Montserrat" panose="00000500000000000000" pitchFamily="2" charset="0"/>
                <a:cs typeface="Arial" panose="020B0604020202020204" pitchFamily="34" charset="0"/>
              </a:rPr>
              <a:t>Automate payment processing</a:t>
            </a:r>
          </a:p>
        </p:txBody>
      </p:sp>
      <p:sp>
        <p:nvSpPr>
          <p:cNvPr id="7" name="TextBox 6">
            <a:extLst>
              <a:ext uri="{FF2B5EF4-FFF2-40B4-BE49-F238E27FC236}">
                <a16:creationId xmlns:a16="http://schemas.microsoft.com/office/drawing/2014/main" id="{A42C0702-ABB9-4959-B69F-E2DED70A14C3}"/>
              </a:ext>
            </a:extLst>
          </p:cNvPr>
          <p:cNvSpPr txBox="1"/>
          <p:nvPr/>
        </p:nvSpPr>
        <p:spPr>
          <a:xfrm>
            <a:off x="1050800" y="2587906"/>
            <a:ext cx="2740469" cy="1400383"/>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342900" marR="0" lvl="0" indent="-223838"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Predictive analytics to forecast remit timing </a:t>
            </a:r>
          </a:p>
          <a:p>
            <a:pPr marL="342900" marR="0" lvl="0" indent="-223838"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Prioritize appeals based on payer data</a:t>
            </a:r>
          </a:p>
        </p:txBody>
      </p:sp>
      <p:sp>
        <p:nvSpPr>
          <p:cNvPr id="8" name="TextBox 7">
            <a:extLst>
              <a:ext uri="{FF2B5EF4-FFF2-40B4-BE49-F238E27FC236}">
                <a16:creationId xmlns:a16="http://schemas.microsoft.com/office/drawing/2014/main" id="{385206E1-5FE5-411F-A7FD-4747551B4224}"/>
              </a:ext>
            </a:extLst>
          </p:cNvPr>
          <p:cNvSpPr txBox="1"/>
          <p:nvPr/>
        </p:nvSpPr>
        <p:spPr>
          <a:xfrm>
            <a:off x="7787569" y="2587906"/>
            <a:ext cx="3163703" cy="1400383"/>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Transparent dashboards and root-cause analysis </a:t>
            </a:r>
          </a:p>
          <a:p>
            <a:pPr marL="182563" marR="0" lvl="0" indent="-182563"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4B5A65"/>
                </a:solidFill>
                <a:effectLst/>
                <a:uLnTx/>
                <a:uFillTx/>
                <a:latin typeface="Montserrat" panose="00000500000000000000" pitchFamily="2" charset="0"/>
                <a:cs typeface="Arial" panose="020B0604020202020204" pitchFamily="34" charset="0"/>
              </a:rPr>
              <a:t>Proactively identify ‘missing’ remits’ + track proof of timely filing</a:t>
            </a:r>
          </a:p>
        </p:txBody>
      </p:sp>
      <p:sp>
        <p:nvSpPr>
          <p:cNvPr id="9" name="TextBox 8">
            <a:extLst>
              <a:ext uri="{FF2B5EF4-FFF2-40B4-BE49-F238E27FC236}">
                <a16:creationId xmlns:a16="http://schemas.microsoft.com/office/drawing/2014/main" id="{D40D14FA-44F6-4288-AEE4-67D5C1801213}"/>
              </a:ext>
            </a:extLst>
          </p:cNvPr>
          <p:cNvSpPr txBox="1"/>
          <p:nvPr/>
        </p:nvSpPr>
        <p:spPr>
          <a:xfrm>
            <a:off x="7706915" y="1828973"/>
            <a:ext cx="3452564"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a:ln>
                  <a:noFill/>
                </a:ln>
                <a:solidFill>
                  <a:srgbClr val="84C661"/>
                </a:solidFill>
                <a:effectLst/>
                <a:uLnTx/>
                <a:uFillTx/>
                <a:latin typeface="Montserrat" panose="00000500000000000000" pitchFamily="2" charset="0"/>
                <a:cs typeface="Arial" panose="020B0604020202020204" pitchFamily="34" charset="0"/>
              </a:rPr>
              <a:t>Monitor performance + identify opportunities</a:t>
            </a:r>
          </a:p>
        </p:txBody>
      </p:sp>
      <p:sp>
        <p:nvSpPr>
          <p:cNvPr id="10" name="TextBox 9">
            <a:extLst>
              <a:ext uri="{FF2B5EF4-FFF2-40B4-BE49-F238E27FC236}">
                <a16:creationId xmlns:a16="http://schemas.microsoft.com/office/drawing/2014/main" id="{E0176EAD-DC84-4275-81DD-FE430383F9A3}"/>
              </a:ext>
            </a:extLst>
          </p:cNvPr>
          <p:cNvSpPr txBox="1"/>
          <p:nvPr/>
        </p:nvSpPr>
        <p:spPr>
          <a:xfrm>
            <a:off x="4247520" y="2587906"/>
            <a:ext cx="3278494" cy="1477328"/>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404813" marR="0" lvl="0" indent="-285750"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Automatically reconcile </a:t>
            </a:r>
            <a:b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b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payments </a:t>
            </a:r>
          </a:p>
          <a:p>
            <a:pPr marL="404813" marR="0" lvl="0" indent="-285750"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Continuous enrollments </a:t>
            </a:r>
          </a:p>
          <a:p>
            <a:pPr marL="404813" marR="0" lvl="0" indent="-285750"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Automated same-day cash posting</a:t>
            </a:r>
          </a:p>
        </p:txBody>
      </p:sp>
    </p:spTree>
    <p:extLst>
      <p:ext uri="{BB962C8B-B14F-4D97-AF65-F5344CB8AC3E}">
        <p14:creationId xmlns:p14="http://schemas.microsoft.com/office/powerpoint/2010/main" val="3605663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3D11CFE7-1B61-4543-94BE-5E879FCB36B7}"/>
              </a:ext>
            </a:extLst>
          </p:cNvPr>
          <p:cNvSpPr/>
          <p:nvPr/>
        </p:nvSpPr>
        <p:spPr>
          <a:xfrm>
            <a:off x="452238" y="2080671"/>
            <a:ext cx="3539186" cy="2902861"/>
          </a:xfrm>
          <a:prstGeom prst="rect">
            <a:avLst/>
          </a:prstGeom>
          <a:solidFill>
            <a:srgbClr val="FFFFFF">
              <a:alpha val="92157"/>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505A"/>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FEF479FE-E594-40B1-BA3A-AF92EED16165}"/>
              </a:ext>
            </a:extLst>
          </p:cNvPr>
          <p:cNvSpPr/>
          <p:nvPr/>
        </p:nvSpPr>
        <p:spPr>
          <a:xfrm>
            <a:off x="4326406" y="2080672"/>
            <a:ext cx="3539186" cy="2902861"/>
          </a:xfrm>
          <a:prstGeom prst="rect">
            <a:avLst/>
          </a:prstGeom>
          <a:solidFill>
            <a:srgbClr val="FFFFFF">
              <a:alpha val="92157"/>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505A"/>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F624925F-D6B1-499C-A153-4B0C8C3C97D1}"/>
              </a:ext>
            </a:extLst>
          </p:cNvPr>
          <p:cNvSpPr/>
          <p:nvPr/>
        </p:nvSpPr>
        <p:spPr>
          <a:xfrm>
            <a:off x="8200574" y="2080671"/>
            <a:ext cx="3539186" cy="2902861"/>
          </a:xfrm>
          <a:prstGeom prst="rect">
            <a:avLst/>
          </a:prstGeom>
          <a:solidFill>
            <a:srgbClr val="FFFFFF">
              <a:alpha val="92157"/>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505A"/>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2D148DA-19D0-49BD-A492-0C0A74DD364F}"/>
              </a:ext>
            </a:extLst>
          </p:cNvPr>
          <p:cNvSpPr>
            <a:spLocks noGrp="1"/>
          </p:cNvSpPr>
          <p:nvPr>
            <p:ph type="title" idx="4294967295"/>
          </p:nvPr>
        </p:nvSpPr>
        <p:spPr>
          <a:xfrm>
            <a:off x="949325" y="485775"/>
            <a:ext cx="11242675" cy="898525"/>
          </a:xfrm>
        </p:spPr>
        <p:txBody>
          <a:bodyPr lIns="91440" tIns="45720" rIns="91440" bIns="45720" anchor="t">
            <a:noAutofit/>
          </a:bodyPr>
          <a:lstStyle/>
          <a:p>
            <a:pPr algn="ctr">
              <a:lnSpc>
                <a:spcPts val="4560"/>
              </a:lnSpc>
            </a:pPr>
            <a:r>
              <a:rPr lang="en-US" sz="4000" b="1" cap="all" spc="600">
                <a:solidFill>
                  <a:schemeClr val="bg2"/>
                </a:solidFill>
                <a:latin typeface="Montserrat"/>
              </a:rPr>
              <a:t>What is preventing </a:t>
            </a:r>
            <a:br>
              <a:rPr lang="en-US" sz="4000" b="1" cap="all" spc="600">
                <a:latin typeface="Montserrat"/>
              </a:rPr>
            </a:br>
            <a:r>
              <a:rPr lang="en-US" sz="4000" b="1" cap="all" spc="600">
                <a:solidFill>
                  <a:schemeClr val="bg2"/>
                </a:solidFill>
                <a:latin typeface="Montserrat"/>
              </a:rPr>
              <a:t>peak performance?</a:t>
            </a:r>
          </a:p>
        </p:txBody>
      </p:sp>
      <p:sp>
        <p:nvSpPr>
          <p:cNvPr id="39" name="TextBox 38">
            <a:extLst>
              <a:ext uri="{FF2B5EF4-FFF2-40B4-BE49-F238E27FC236}">
                <a16:creationId xmlns:a16="http://schemas.microsoft.com/office/drawing/2014/main" id="{8E2B97E7-C9C0-4461-86A7-FB2E7DAB04D4}"/>
              </a:ext>
            </a:extLst>
          </p:cNvPr>
          <p:cNvSpPr txBox="1"/>
          <p:nvPr/>
        </p:nvSpPr>
        <p:spPr>
          <a:xfrm>
            <a:off x="452238" y="2354603"/>
            <a:ext cx="3539186" cy="240322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Montserrat"/>
              </a:rPr>
              <a:t>Revenue Leakage</a:t>
            </a:r>
            <a:endParaRPr kumimoji="0" lang="en-US" sz="14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endParaRPr>
          </a:p>
          <a:p>
            <a:pPr marL="403225" marR="0" lvl="0" indent="-22542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rPr>
              <a:t>Disconnected </a:t>
            </a:r>
            <a:r>
              <a:rPr kumimoji="0" lang="en-US" sz="16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rPr>
              <a:t>front-end </a:t>
            </a:r>
            <a:br>
              <a:rPr kumimoji="0" lang="en-US" sz="16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rPr>
            </a:br>
            <a:r>
              <a:rPr kumimoji="0" lang="en-US" sz="16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rPr>
              <a:t>and back-end processes</a:t>
            </a:r>
            <a:endParaRPr lang="en-US" sz="16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endParaRPr>
          </a:p>
          <a:p>
            <a:pPr marL="403225" indent="-225425">
              <a:spcBef>
                <a:spcPts val="600"/>
              </a:spcBef>
              <a:spcAft>
                <a:spcPts val="600"/>
              </a:spcAft>
              <a:buClr>
                <a:schemeClr val="accent1"/>
              </a:buClr>
              <a:buFont typeface="Arial" panose="020B0604020202020204" pitchFamily="34" charset="0"/>
              <a:buChar char="+"/>
            </a:pPr>
            <a:r>
              <a:rPr lang="en-US" sz="1600">
                <a:solidFill>
                  <a:srgbClr val="46505A"/>
                </a:solidFill>
                <a:latin typeface="Montserrat Light" panose="020B0604020202020204" pitchFamily="2" charset="0"/>
                <a:cs typeface="Arial" panose="020B0604020202020204" pitchFamily="34" charset="0"/>
              </a:rPr>
              <a:t>Poor charge capture</a:t>
            </a:r>
            <a:endParaRPr lang="en-US" sz="1400">
              <a:solidFill>
                <a:srgbClr val="46505A"/>
              </a:solidFill>
              <a:latin typeface="Montserrat Light" panose="020B0604020202020204" pitchFamily="2" charset="0"/>
              <a:cs typeface="Arial" panose="020B0604020202020204" pitchFamily="34" charset="0"/>
            </a:endParaRPr>
          </a:p>
          <a:p>
            <a:pPr marL="403225" indent="-225425">
              <a:spcBef>
                <a:spcPts val="600"/>
              </a:spcBef>
              <a:spcAft>
                <a:spcPts val="600"/>
              </a:spcAft>
              <a:buClr>
                <a:schemeClr val="accent1"/>
              </a:buClr>
              <a:buFont typeface="Arial" panose="020B0604020202020204" pitchFamily="34" charset="0"/>
              <a:buChar char="+"/>
            </a:pPr>
            <a:r>
              <a:rPr lang="en-US" sz="1600">
                <a:solidFill>
                  <a:srgbClr val="46505A"/>
                </a:solidFill>
                <a:latin typeface="Montserrat Light" panose="020B0604020202020204" pitchFamily="2" charset="0"/>
                <a:cs typeface="Arial" panose="020B0604020202020204" pitchFamily="34" charset="0"/>
              </a:rPr>
              <a:t>Ever-changing payer rules </a:t>
            </a:r>
            <a:br>
              <a:rPr lang="en-US" sz="1600">
                <a:solidFill>
                  <a:srgbClr val="46505A"/>
                </a:solidFill>
                <a:latin typeface="Montserrat Light" panose="020B0604020202020204" pitchFamily="2" charset="0"/>
                <a:cs typeface="Arial" panose="020B0604020202020204" pitchFamily="34" charset="0"/>
              </a:rPr>
            </a:br>
            <a:r>
              <a:rPr lang="en-US" sz="1600">
                <a:solidFill>
                  <a:srgbClr val="46505A"/>
                </a:solidFill>
                <a:latin typeface="Montserrat Light" panose="020B0604020202020204" pitchFamily="2" charset="0"/>
                <a:cs typeface="Arial" panose="020B0604020202020204" pitchFamily="34" charset="0"/>
              </a:rPr>
              <a:t>and insufficient claim edits</a:t>
            </a:r>
          </a:p>
          <a:p>
            <a:pPr marL="403225" marR="0" lvl="0" indent="-22542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rPr>
              <a:t>Increasing denials</a:t>
            </a:r>
            <a:endParaRPr lang="en-US" sz="16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endParaRPr>
          </a:p>
        </p:txBody>
      </p:sp>
      <p:sp>
        <p:nvSpPr>
          <p:cNvPr id="40" name="TextBox 39">
            <a:extLst>
              <a:ext uri="{FF2B5EF4-FFF2-40B4-BE49-F238E27FC236}">
                <a16:creationId xmlns:a16="http://schemas.microsoft.com/office/drawing/2014/main" id="{AF45EC31-9299-4E30-AF16-1B40AF9E590F}"/>
              </a:ext>
            </a:extLst>
          </p:cNvPr>
          <p:cNvSpPr txBox="1"/>
          <p:nvPr/>
        </p:nvSpPr>
        <p:spPr>
          <a:xfrm>
            <a:off x="4326408" y="2354603"/>
            <a:ext cx="3539186" cy="249555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Montserrat"/>
              </a:rPr>
              <a:t>Time to Payment</a:t>
            </a:r>
            <a:endParaRPr kumimoji="0" lang="en-US" sz="14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endParaRPr>
          </a:p>
          <a:p>
            <a:pPr marL="403225" marR="0" lvl="0" indent="-22542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rPr>
              <a:t>Manual efforts and poor visibility across systems</a:t>
            </a:r>
            <a:endParaRPr lang="en-US" sz="1600" b="0" i="0" u="none" strike="noStrike" kern="1200" cap="none" spc="0" normalizeH="0" baseline="0" noProof="0">
              <a:ln>
                <a:noFill/>
              </a:ln>
              <a:solidFill>
                <a:srgbClr val="4B5A65"/>
              </a:solidFill>
              <a:effectLst/>
              <a:uLnTx/>
              <a:uFillTx/>
              <a:latin typeface="Montserrat Light" panose="020B0604020202020204" pitchFamily="2" charset="0"/>
            </a:endParaRPr>
          </a:p>
          <a:p>
            <a:pPr marL="403225" marR="0" lvl="0" indent="-22542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t>Unproductive efforts </a:t>
            </a:r>
            <a:r>
              <a:rPr kumimoji="0" lang="en-US" sz="1600" b="0" i="0" u="none" strike="noStrike" kern="1200" cap="none" spc="0" normalizeH="0" baseline="0" noProof="0" err="1">
                <a:ln>
                  <a:noFill/>
                </a:ln>
                <a:solidFill>
                  <a:srgbClr val="4B5A65"/>
                </a:solidFill>
                <a:effectLst/>
                <a:uLnTx/>
                <a:uFillTx/>
                <a:latin typeface="Montserrat Light" panose="020B0604020202020204" pitchFamily="2" charset="0"/>
                <a:cs typeface="Arial" panose="020B0604020202020204" pitchFamily="34" charset="0"/>
              </a:rPr>
              <a:t>statusing</a:t>
            </a: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t> and managing claims</a:t>
            </a:r>
            <a:endParaRPr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endParaRPr>
          </a:p>
          <a:p>
            <a:pPr marL="403225" marR="0" lvl="0" indent="-22542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t>Work queue routing </a:t>
            </a:r>
            <a:b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b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t>and inefficient workflows</a:t>
            </a:r>
            <a:endParaRPr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endParaRPr>
          </a:p>
        </p:txBody>
      </p:sp>
      <p:sp>
        <p:nvSpPr>
          <p:cNvPr id="42" name="TextBox 41">
            <a:extLst>
              <a:ext uri="{FF2B5EF4-FFF2-40B4-BE49-F238E27FC236}">
                <a16:creationId xmlns:a16="http://schemas.microsoft.com/office/drawing/2014/main" id="{4CCAB1AD-5C2C-40CF-A283-20EFDFE71726}"/>
              </a:ext>
            </a:extLst>
          </p:cNvPr>
          <p:cNvSpPr txBox="1"/>
          <p:nvPr/>
        </p:nvSpPr>
        <p:spPr>
          <a:xfrm>
            <a:off x="8200574" y="2354603"/>
            <a:ext cx="3539186" cy="240322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Montserrat"/>
              </a:rPr>
              <a:t>Staffing Shortages</a:t>
            </a:r>
            <a:endParaRPr kumimoji="0" lang="en-US" sz="1400" b="0" i="0" u="none" strike="noStrike" kern="1200" cap="none" spc="0" normalizeH="0" baseline="0" noProof="0">
              <a:ln>
                <a:noFill/>
              </a:ln>
              <a:solidFill>
                <a:srgbClr val="46505A"/>
              </a:solidFill>
              <a:effectLst/>
              <a:uLnTx/>
              <a:uFillTx/>
              <a:latin typeface="Montserrat Light" panose="020B0604020202020204" pitchFamily="2" charset="0"/>
              <a:cs typeface="Arial" panose="020B0604020202020204" pitchFamily="34" charset="0"/>
            </a:endParaRPr>
          </a:p>
          <a:p>
            <a:pPr marL="409575" marR="0" lvl="0" indent="-23177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rPr>
              <a:t>Job market competitiveness </a:t>
            </a:r>
            <a:endParaRPr lang="en-US" sz="1600" b="0" i="0" u="none" strike="noStrike" kern="1200" cap="none" spc="0" normalizeH="0" baseline="0" noProof="0">
              <a:ln>
                <a:noFill/>
              </a:ln>
              <a:solidFill>
                <a:srgbClr val="4B5A65"/>
              </a:solidFill>
              <a:effectLst/>
              <a:uLnTx/>
              <a:uFillTx/>
              <a:latin typeface="Montserrat Light" panose="020B0604020202020204" pitchFamily="2" charset="0"/>
            </a:endParaRPr>
          </a:p>
          <a:p>
            <a:pPr marL="409575" marR="0" lvl="0" indent="-23177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t>Increased volume + decreased staff</a:t>
            </a:r>
            <a:endParaRPr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endParaRPr>
          </a:p>
          <a:p>
            <a:pPr marL="409575" marR="0" lvl="0" indent="-23177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kumimoji="0"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rPr>
              <a:t>Staff illness and quarantines </a:t>
            </a:r>
            <a:endParaRPr lang="en-US" sz="16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endParaRPr>
          </a:p>
          <a:p>
            <a:pPr marL="409575" marR="0" lvl="0" indent="-231775"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defRPr/>
            </a:pPr>
            <a:r>
              <a:rPr lang="en-US" sz="1600">
                <a:solidFill>
                  <a:srgbClr val="4B5A65"/>
                </a:solidFill>
                <a:latin typeface="Montserrat Light" panose="020B0604020202020204" pitchFamily="2" charset="0"/>
                <a:cs typeface="Arial" panose="020B0604020202020204" pitchFamily="34" charset="0"/>
              </a:rPr>
              <a:t>Inefficiencies unable to </a:t>
            </a:r>
            <a:br>
              <a:rPr lang="en-US" sz="1600">
                <a:solidFill>
                  <a:srgbClr val="4B5A65"/>
                </a:solidFill>
                <a:latin typeface="Montserrat Light" panose="020B0604020202020204" pitchFamily="2" charset="0"/>
                <a:cs typeface="Arial" panose="020B0604020202020204" pitchFamily="34" charset="0"/>
              </a:rPr>
            </a:br>
            <a:r>
              <a:rPr lang="en-US" sz="1600">
                <a:solidFill>
                  <a:srgbClr val="4B5A65"/>
                </a:solidFill>
                <a:latin typeface="Montserrat Light" panose="020B0604020202020204" pitchFamily="2" charset="0"/>
                <a:cs typeface="Arial" panose="020B0604020202020204" pitchFamily="34" charset="0"/>
              </a:rPr>
              <a:t>be addressed</a:t>
            </a:r>
            <a:endParaRPr lang="en-US" sz="1400" b="0" i="0" u="none" strike="noStrike" kern="1200" cap="none" spc="0" normalizeH="0" baseline="0" noProof="0">
              <a:ln>
                <a:noFill/>
              </a:ln>
              <a:solidFill>
                <a:srgbClr val="4B5A65"/>
              </a:solidFill>
              <a:effectLst/>
              <a:uLnTx/>
              <a:uFillTx/>
              <a:latin typeface="Montserrat Light" panose="020B0604020202020204" pitchFamily="2" charset="0"/>
              <a:cs typeface="Arial" panose="020B0604020202020204" pitchFamily="34" charset="0"/>
            </a:endParaRPr>
          </a:p>
        </p:txBody>
      </p:sp>
      <p:sp>
        <p:nvSpPr>
          <p:cNvPr id="54" name="Rectangle 53">
            <a:extLst>
              <a:ext uri="{FF2B5EF4-FFF2-40B4-BE49-F238E27FC236}">
                <a16:creationId xmlns:a16="http://schemas.microsoft.com/office/drawing/2014/main" id="{D6D01707-5362-4395-AC87-1851EB8C1006}"/>
              </a:ext>
            </a:extLst>
          </p:cNvPr>
          <p:cNvSpPr/>
          <p:nvPr/>
        </p:nvSpPr>
        <p:spPr>
          <a:xfrm>
            <a:off x="1013196" y="5273270"/>
            <a:ext cx="10009115"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all" spc="300" normalizeH="0" baseline="0" noProof="0" dirty="0">
                <a:ln>
                  <a:noFill/>
                </a:ln>
                <a:solidFill>
                  <a:srgbClr val="FEFFFF"/>
                </a:solidFill>
                <a:effectLst/>
                <a:uLnTx/>
                <a:uFillTx/>
                <a:latin typeface="Montserrat SemiBold"/>
              </a:rPr>
              <a:t>The Result: High Effort yields LOW </a:t>
            </a:r>
            <a:r>
              <a:rPr lang="en-US" sz="2000" b="1" cap="all" spc="300" dirty="0">
                <a:solidFill>
                  <a:srgbClr val="FEFFFF"/>
                </a:solidFill>
                <a:latin typeface="Montserrat SemiBold"/>
              </a:rPr>
              <a:t>Efficiency</a:t>
            </a:r>
            <a:endParaRPr kumimoji="0" lang="en-US" sz="2000" b="1" i="0" u="none" strike="noStrike" kern="1200" cap="all" spc="300" normalizeH="0" baseline="0" noProof="0" dirty="0" err="1">
              <a:ln>
                <a:noFill/>
              </a:ln>
              <a:solidFill>
                <a:srgbClr val="FEFFFF"/>
              </a:solidFill>
              <a:effectLst/>
              <a:uLnTx/>
              <a:uFillTx/>
              <a:latin typeface="Montserrat SemiBold" panose="00000700000000000000" pitchFamily="2" charset="0"/>
            </a:endParaRPr>
          </a:p>
        </p:txBody>
      </p:sp>
    </p:spTree>
    <p:extLst>
      <p:ext uri="{BB962C8B-B14F-4D97-AF65-F5344CB8AC3E}">
        <p14:creationId xmlns:p14="http://schemas.microsoft.com/office/powerpoint/2010/main" val="5404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23E439C-71B9-B5AC-307D-DDEB77CC2EBD}"/>
              </a:ext>
            </a:extLst>
          </p:cNvPr>
          <p:cNvSpPr/>
          <p:nvPr/>
        </p:nvSpPr>
        <p:spPr>
          <a:xfrm>
            <a:off x="1113478" y="4712008"/>
            <a:ext cx="9967451" cy="81730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E3A5A5D-A840-4629-97B4-DA424BA56A06}"/>
              </a:ext>
            </a:extLst>
          </p:cNvPr>
          <p:cNvSpPr>
            <a:spLocks noGrp="1"/>
          </p:cNvSpPr>
          <p:nvPr>
            <p:ph type="body" sz="quarter" idx="11"/>
          </p:nvPr>
        </p:nvSpPr>
        <p:spPr>
          <a:xfrm>
            <a:off x="731043" y="422241"/>
            <a:ext cx="10729913" cy="516845"/>
          </a:xfrm>
        </p:spPr>
        <p:txBody>
          <a:bodyPr/>
          <a:lstStyle/>
          <a:p>
            <a:r>
              <a:rPr lang="en-US" dirty="0">
                <a:solidFill>
                  <a:schemeClr val="tx2"/>
                </a:solidFill>
              </a:rPr>
              <a:t>Harness the power of data for smarter, faster data-driven insights</a:t>
            </a:r>
          </a:p>
        </p:txBody>
      </p:sp>
      <p:sp>
        <p:nvSpPr>
          <p:cNvPr id="5" name="TextBox 4">
            <a:extLst>
              <a:ext uri="{FF2B5EF4-FFF2-40B4-BE49-F238E27FC236}">
                <a16:creationId xmlns:a16="http://schemas.microsoft.com/office/drawing/2014/main" id="{58B0A02A-189A-408E-AD38-A124AD0A34E5}"/>
              </a:ext>
            </a:extLst>
          </p:cNvPr>
          <p:cNvSpPr txBox="1"/>
          <p:nvPr/>
        </p:nvSpPr>
        <p:spPr>
          <a:xfrm>
            <a:off x="1183428" y="1796141"/>
            <a:ext cx="2740469" cy="387286"/>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sz="2000" b="1" dirty="0">
                <a:solidFill>
                  <a:srgbClr val="FFC000"/>
                </a:solidFill>
                <a:latin typeface="Montserrat" panose="00000500000000000000" pitchFamily="2" charset="0"/>
                <a:cs typeface="Arial" panose="020B0604020202020204" pitchFamily="34" charset="0"/>
              </a:rPr>
              <a:t>Analyze data easily</a:t>
            </a:r>
            <a:endParaRPr kumimoji="0" lang="en-US" sz="2000" b="1" i="0" u="none" strike="noStrike" kern="1200" cap="none" spc="0" normalizeH="0" baseline="0" noProof="0" dirty="0">
              <a:ln>
                <a:noFill/>
              </a:ln>
              <a:solidFill>
                <a:srgbClr val="FFC000"/>
              </a:solidFill>
              <a:effectLst/>
              <a:uLnTx/>
              <a:uFillTx/>
              <a:latin typeface="Montserrat" panose="000005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B759750E-8F91-4797-B889-2ECCAA12C890}"/>
              </a:ext>
            </a:extLst>
          </p:cNvPr>
          <p:cNvSpPr txBox="1"/>
          <p:nvPr/>
        </p:nvSpPr>
        <p:spPr>
          <a:xfrm>
            <a:off x="4325441" y="1796141"/>
            <a:ext cx="3163702" cy="682238"/>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Montserrat" panose="00000500000000000000" pitchFamily="2" charset="0"/>
                <a:cs typeface="Arial" panose="020B0604020202020204" pitchFamily="34" charset="0"/>
              </a:rPr>
              <a:t>Enable strategic visibility</a:t>
            </a:r>
          </a:p>
        </p:txBody>
      </p:sp>
      <p:sp>
        <p:nvSpPr>
          <p:cNvPr id="7" name="TextBox 6">
            <a:extLst>
              <a:ext uri="{FF2B5EF4-FFF2-40B4-BE49-F238E27FC236}">
                <a16:creationId xmlns:a16="http://schemas.microsoft.com/office/drawing/2014/main" id="{39B3FC70-684E-4B5D-A75C-4F2F1EB17506}"/>
              </a:ext>
            </a:extLst>
          </p:cNvPr>
          <p:cNvSpPr txBox="1"/>
          <p:nvPr/>
        </p:nvSpPr>
        <p:spPr>
          <a:xfrm>
            <a:off x="7670044" y="1779812"/>
            <a:ext cx="3452564" cy="387286"/>
          </a:xfrm>
          <a:prstGeom prst="rect">
            <a:avLst/>
          </a:prstGeom>
          <a:noFill/>
        </p:spPr>
        <p:txBody>
          <a:bodyPr wrap="squar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Montserrat" panose="00000500000000000000" pitchFamily="2" charset="0"/>
                <a:cs typeface="Arial" panose="020B0604020202020204" pitchFamily="34" charset="0"/>
              </a:rPr>
              <a:t>Go beyond the surface</a:t>
            </a:r>
          </a:p>
        </p:txBody>
      </p:sp>
      <p:sp>
        <p:nvSpPr>
          <p:cNvPr id="10" name="TextBox 9">
            <a:extLst>
              <a:ext uri="{FF2B5EF4-FFF2-40B4-BE49-F238E27FC236}">
                <a16:creationId xmlns:a16="http://schemas.microsoft.com/office/drawing/2014/main" id="{A562B76E-7679-424D-B462-B5836B3F205F}"/>
              </a:ext>
            </a:extLst>
          </p:cNvPr>
          <p:cNvSpPr txBox="1"/>
          <p:nvPr/>
        </p:nvSpPr>
        <p:spPr>
          <a:xfrm>
            <a:off x="1277315" y="4939213"/>
            <a:ext cx="9637369" cy="369332"/>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chemeClr val="bg2"/>
                </a:solidFill>
                <a:effectLst/>
                <a:uLnTx/>
                <a:uFillTx/>
                <a:latin typeface="Montserrat" panose="00000500000000000000" pitchFamily="2" charset="0"/>
                <a:cs typeface="Arial" panose="020B0604020202020204" pitchFamily="34" charset="0"/>
              </a:rPr>
              <a:t>Grow + scale </a:t>
            </a:r>
            <a:r>
              <a:rPr lang="en-US" b="1" dirty="0">
                <a:solidFill>
                  <a:schemeClr val="bg2"/>
                </a:solidFill>
                <a:latin typeface="Montserrat" panose="00000500000000000000" pitchFamily="2" charset="0"/>
                <a:cs typeface="Arial" panose="020B0604020202020204" pitchFamily="34" charset="0"/>
              </a:rPr>
              <a:t>with data insights you can trust.</a:t>
            </a:r>
            <a:endParaRPr kumimoji="0" lang="en-US" sz="1800" b="1" i="0" u="none" strike="noStrike" kern="1200" cap="none" spc="0" normalizeH="0" baseline="0" noProof="0" dirty="0">
              <a:ln>
                <a:noFill/>
              </a:ln>
              <a:solidFill>
                <a:schemeClr val="bg2"/>
              </a:solidFill>
              <a:effectLst/>
              <a:uLnTx/>
              <a:uFillTx/>
              <a:latin typeface="Montserrat" panose="000005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48FE47D-1577-4ACF-9C4C-7143B5E0B080}"/>
              </a:ext>
            </a:extLst>
          </p:cNvPr>
          <p:cNvSpPr txBox="1"/>
          <p:nvPr/>
        </p:nvSpPr>
        <p:spPr>
          <a:xfrm>
            <a:off x="1013929" y="2538745"/>
            <a:ext cx="2935165" cy="1400383"/>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342900" marR="0" lvl="0" indent="-223838" algn="l" defTabSz="914400" rtl="0" eaLnBrk="1" fontAlgn="auto" latinLnBrk="0" hangingPunct="1">
              <a:lnSpc>
                <a:spcPct val="100000"/>
              </a:lnSpc>
              <a:spcBef>
                <a:spcPts val="0"/>
              </a:spcBef>
              <a:spcAft>
                <a:spcPts val="600"/>
              </a:spcAft>
              <a:buClr>
                <a:srgbClr val="FFC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Pre-built self-service or customizable KPI driven dashboards + reports </a:t>
            </a:r>
          </a:p>
          <a:p>
            <a:pPr marL="342900" marR="0" lvl="0" indent="-223838" algn="l" defTabSz="914400" rtl="0" eaLnBrk="1" fontAlgn="auto" latinLnBrk="0" hangingPunct="1">
              <a:lnSpc>
                <a:spcPct val="100000"/>
              </a:lnSpc>
              <a:spcBef>
                <a:spcPts val="0"/>
              </a:spcBef>
              <a:spcAft>
                <a:spcPts val="600"/>
              </a:spcAft>
              <a:buClr>
                <a:srgbClr val="FFC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Power better decisions</a:t>
            </a:r>
          </a:p>
        </p:txBody>
      </p:sp>
      <p:sp>
        <p:nvSpPr>
          <p:cNvPr id="12" name="TextBox 11">
            <a:extLst>
              <a:ext uri="{FF2B5EF4-FFF2-40B4-BE49-F238E27FC236}">
                <a16:creationId xmlns:a16="http://schemas.microsoft.com/office/drawing/2014/main" id="{9CC47493-BA6E-4A57-99EE-745E32641F32}"/>
              </a:ext>
            </a:extLst>
          </p:cNvPr>
          <p:cNvSpPr txBox="1"/>
          <p:nvPr/>
        </p:nvSpPr>
        <p:spPr>
          <a:xfrm>
            <a:off x="7750698" y="2538745"/>
            <a:ext cx="3163703" cy="1400383"/>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Drill down into underlying data with dynamic, interactive data visualization tools</a:t>
            </a:r>
          </a:p>
          <a:p>
            <a:pPr marL="182563" marR="0" lvl="0" indent="-182563" algn="l" defTabSz="914400" rtl="0" eaLnBrk="1" fontAlgn="auto" latinLnBrk="0" hangingPunct="1">
              <a:lnSpc>
                <a:spcPct val="100000"/>
              </a:lnSpc>
              <a:spcBef>
                <a:spcPts val="0"/>
              </a:spcBef>
              <a:spcAft>
                <a:spcPts val="600"/>
              </a:spcAft>
              <a:buClr>
                <a:srgbClr val="92D05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Identify root-cause analysis</a:t>
            </a:r>
          </a:p>
        </p:txBody>
      </p:sp>
      <p:sp>
        <p:nvSpPr>
          <p:cNvPr id="13" name="TextBox 12">
            <a:extLst>
              <a:ext uri="{FF2B5EF4-FFF2-40B4-BE49-F238E27FC236}">
                <a16:creationId xmlns:a16="http://schemas.microsoft.com/office/drawing/2014/main" id="{8CE22A4D-3B1C-4880-A3C4-FFB84EE21CC6}"/>
              </a:ext>
            </a:extLst>
          </p:cNvPr>
          <p:cNvSpPr txBox="1"/>
          <p:nvPr/>
        </p:nvSpPr>
        <p:spPr>
          <a:xfrm>
            <a:off x="4210649" y="2538745"/>
            <a:ext cx="3278494" cy="1969770"/>
          </a:xfrm>
          <a:prstGeom prst="rect">
            <a:avLst/>
          </a:prstGeom>
          <a:noFill/>
        </p:spPr>
        <p:txBody>
          <a:bodyPr wrap="square" rtlCol="0">
            <a:spAutoFit/>
          </a:bodyPr>
          <a:lstStyle>
            <a:defPPr>
              <a:defRPr lang="en-US"/>
            </a:defPPr>
            <a:lvl1pPr marL="342900" indent="-223838">
              <a:spcAft>
                <a:spcPts val="600"/>
              </a:spcAft>
              <a:buClr>
                <a:schemeClr val="accent2">
                  <a:lumMod val="75000"/>
                </a:schemeClr>
              </a:buClr>
              <a:buFont typeface="Arial" panose="020B0604020202020204" pitchFamily="34" charset="0"/>
              <a:buChar char="+"/>
              <a:defRPr sz="1200" b="1">
                <a:solidFill>
                  <a:schemeClr val="accent2">
                    <a:lumMod val="75000"/>
                  </a:schemeClr>
                </a:solidFill>
              </a:defRPr>
            </a:lvl1pPr>
          </a:lstStyle>
          <a:p>
            <a:pPr marL="404813" marR="0" lvl="0" indent="-285750" algn="l" defTabSz="914400" rtl="0" eaLnBrk="1" fontAlgn="auto" latinLnBrk="0" hangingPunct="1">
              <a:lnSpc>
                <a:spcPct val="100000"/>
              </a:lnSpc>
              <a:spcBef>
                <a:spcPts val="0"/>
              </a:spcBef>
              <a:spcAft>
                <a:spcPts val="600"/>
              </a:spcAft>
              <a:buClr>
                <a:srgbClr val="FFC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Actionable execution </a:t>
            </a:r>
          </a:p>
          <a:p>
            <a:pPr marL="404813" marR="0" lvl="0" indent="-285750" algn="l" defTabSz="914400" rtl="0" eaLnBrk="1" fontAlgn="auto" latinLnBrk="0" hangingPunct="1">
              <a:lnSpc>
                <a:spcPct val="100000"/>
              </a:lnSpc>
              <a:spcBef>
                <a:spcPts val="0"/>
              </a:spcBef>
              <a:spcAft>
                <a:spcPts val="600"/>
              </a:spcAft>
              <a:buClr>
                <a:srgbClr val="FFC000"/>
              </a:buClr>
              <a:buSzPct val="100000"/>
              <a:buFont typeface="Arial" panose="020B0604020202020204" pitchFamily="34" charset="0"/>
              <a:buChar char="•"/>
              <a:tabLst/>
              <a:defRPr/>
            </a:pPr>
            <a:r>
              <a:rPr lang="en-US" sz="1600" b="0" dirty="0">
                <a:solidFill>
                  <a:srgbClr val="4B5A65"/>
                </a:solidFill>
                <a:latin typeface="Montserrat" panose="00000500000000000000" pitchFamily="2" charset="0"/>
                <a:cs typeface="Arial" panose="020B0604020202020204" pitchFamily="34" charset="0"/>
              </a:rPr>
              <a:t>Access the right data at the right time</a:t>
            </a:r>
          </a:p>
          <a:p>
            <a:pPr marL="404813" marR="0" lvl="0" indent="-285750" algn="l" defTabSz="914400" rtl="0" eaLnBrk="1" fontAlgn="auto" latinLnBrk="0" hangingPunct="1">
              <a:lnSpc>
                <a:spcPct val="100000"/>
              </a:lnSpc>
              <a:spcBef>
                <a:spcPts val="0"/>
              </a:spcBef>
              <a:spcAft>
                <a:spcPts val="600"/>
              </a:spcAft>
              <a:buClr>
                <a:srgbClr val="FFC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B5A65"/>
                </a:solidFill>
                <a:effectLst/>
                <a:uLnTx/>
                <a:uFillTx/>
                <a:latin typeface="Montserrat" panose="00000500000000000000" pitchFamily="2" charset="0"/>
                <a:cs typeface="Arial" panose="020B0604020202020204" pitchFamily="34" charset="0"/>
              </a:rPr>
              <a:t>Benchmark performance against peers to determine improvement opportunities</a:t>
            </a:r>
          </a:p>
        </p:txBody>
      </p:sp>
    </p:spTree>
    <p:extLst>
      <p:ext uri="{BB962C8B-B14F-4D97-AF65-F5344CB8AC3E}">
        <p14:creationId xmlns:p14="http://schemas.microsoft.com/office/powerpoint/2010/main" val="2924403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45E3955-BFA5-CAB9-9D30-1F665A6E37E6}"/>
              </a:ext>
            </a:extLst>
          </p:cNvPr>
          <p:cNvSpPr/>
          <p:nvPr/>
        </p:nvSpPr>
        <p:spPr>
          <a:xfrm>
            <a:off x="738432" y="2309566"/>
            <a:ext cx="3267959" cy="2780907"/>
          </a:xfrm>
          <a:prstGeom prst="roundRect">
            <a:avLst/>
          </a:prstGeom>
          <a:solidFill>
            <a:srgbClr val="FFC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4ADAAE02-535F-304C-6778-696DBD2F8086}"/>
              </a:ext>
            </a:extLst>
          </p:cNvPr>
          <p:cNvSpPr/>
          <p:nvPr/>
        </p:nvSpPr>
        <p:spPr>
          <a:xfrm>
            <a:off x="4304906" y="2309566"/>
            <a:ext cx="3456495" cy="2780907"/>
          </a:xfrm>
          <a:prstGeom prst="roundRect">
            <a:avLst/>
          </a:prstGeom>
          <a:solidFill>
            <a:srgbClr val="FF6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531D926-1B41-652D-21D2-C23FEB58567E}"/>
              </a:ext>
            </a:extLst>
          </p:cNvPr>
          <p:cNvSpPr/>
          <p:nvPr/>
        </p:nvSpPr>
        <p:spPr>
          <a:xfrm>
            <a:off x="8028494" y="2309566"/>
            <a:ext cx="3432928" cy="2780907"/>
          </a:xfrm>
          <a:prstGeom prst="roundRect">
            <a:avLst/>
          </a:prstGeom>
          <a:solidFill>
            <a:srgbClr val="A82E8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4474753B-3D9F-5C8C-DF5A-8C421D661431}"/>
              </a:ext>
            </a:extLst>
          </p:cNvPr>
          <p:cNvSpPr txBox="1">
            <a:spLocks/>
          </p:cNvSpPr>
          <p:nvPr/>
        </p:nvSpPr>
        <p:spPr>
          <a:xfrm>
            <a:off x="841800" y="470302"/>
            <a:ext cx="10508400"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dirty="0">
                <a:solidFill>
                  <a:schemeClr val="tx2"/>
                </a:solidFill>
                <a:latin typeface="Montserrat" panose="00000500000000000000" pitchFamily="2" charset="0"/>
              </a:rPr>
              <a:t>Factors to evaluate the right </a:t>
            </a:r>
            <a:br>
              <a:rPr lang="en-US" dirty="0">
                <a:solidFill>
                  <a:schemeClr val="tx2"/>
                </a:solidFill>
                <a:latin typeface="Montserrat" panose="00000500000000000000" pitchFamily="2" charset="0"/>
              </a:rPr>
            </a:br>
            <a:r>
              <a:rPr lang="en-US" dirty="0">
                <a:solidFill>
                  <a:schemeClr val="tx2"/>
                </a:solidFill>
                <a:latin typeface="Montserrat" panose="00000500000000000000" pitchFamily="2" charset="0"/>
              </a:rPr>
              <a:t>technology for you</a:t>
            </a:r>
          </a:p>
        </p:txBody>
      </p:sp>
      <p:sp>
        <p:nvSpPr>
          <p:cNvPr id="21" name="Title 5">
            <a:extLst>
              <a:ext uri="{FF2B5EF4-FFF2-40B4-BE49-F238E27FC236}">
                <a16:creationId xmlns:a16="http://schemas.microsoft.com/office/drawing/2014/main" id="{ACEDEA8C-3AE3-65AD-BB43-DA17FBE4FC0A}"/>
              </a:ext>
            </a:extLst>
          </p:cNvPr>
          <p:cNvSpPr txBox="1">
            <a:spLocks/>
          </p:cNvSpPr>
          <p:nvPr/>
        </p:nvSpPr>
        <p:spPr>
          <a:xfrm rot="16200000">
            <a:off x="-3071541" y="3178488"/>
            <a:ext cx="6858000" cy="501029"/>
          </a:xfrm>
          <a:prstGeom prst="rect">
            <a:avLst/>
          </a:prstGeom>
          <a:effectLst/>
        </p:spPr>
        <p:txBody>
          <a:bodyPr vert="horz" lIns="0" tIns="192024" rIns="0" bIns="0" rtlCol="0" anchor="t" anchorCtr="0">
            <a:noAutofit/>
          </a:bodyPr>
          <a:lstStyle>
            <a:lvl1pPr algn="ctr" defTabSz="914318" rtl="0" eaLnBrk="1" latinLnBrk="0" hangingPunct="1">
              <a:lnSpc>
                <a:spcPct val="80000"/>
              </a:lnSpc>
              <a:spcBef>
                <a:spcPct val="0"/>
              </a:spcBef>
              <a:buNone/>
              <a:defRPr sz="1050" b="1" i="0" kern="1200" spc="600" baseline="0">
                <a:solidFill>
                  <a:schemeClr val="accent1"/>
                </a:solidFill>
                <a:latin typeface="+mj-lt"/>
                <a:ea typeface="Montserrat" charset="0"/>
                <a:cs typeface="Montserrat" charset="0"/>
              </a:defRPr>
            </a:lvl1pPr>
          </a:lstStyle>
          <a:p>
            <a:pPr marL="0" marR="0" lvl="0" indent="0" algn="ctr" defTabSz="914318" rtl="0" eaLnBrk="1" fontAlgn="auto" latinLnBrk="0" hangingPunct="1">
              <a:lnSpc>
                <a:spcPct val="80000"/>
              </a:lnSpc>
              <a:spcBef>
                <a:spcPct val="0"/>
              </a:spcBef>
              <a:spcAft>
                <a:spcPts val="0"/>
              </a:spcAft>
              <a:buClrTx/>
              <a:buSzTx/>
              <a:buFontTx/>
              <a:buNone/>
              <a:tabLst/>
              <a:defRPr/>
            </a:pPr>
            <a:r>
              <a:rPr lang="en-US" sz="1100">
                <a:solidFill>
                  <a:srgbClr val="FFFFFF"/>
                </a:solidFill>
                <a:latin typeface="Montserrat ExtraBold" pitchFamily="2" charset="77"/>
              </a:rPr>
              <a:t>IMPACTFUL AUTOMATION</a:t>
            </a:r>
            <a:endParaRPr kumimoji="0" lang="en-US" sz="1100" b="1" i="0" u="none" strike="noStrike" kern="1200" cap="none" spc="600" normalizeH="0" baseline="0" noProof="0">
              <a:ln>
                <a:noFill/>
              </a:ln>
              <a:solidFill>
                <a:srgbClr val="FFFFFF"/>
              </a:solidFill>
              <a:effectLst/>
              <a:uLnTx/>
              <a:uFillTx/>
              <a:latin typeface="Montserrat ExtraBold" pitchFamily="2" charset="77"/>
            </a:endParaRPr>
          </a:p>
        </p:txBody>
      </p:sp>
      <p:sp>
        <p:nvSpPr>
          <p:cNvPr id="34" name="TextBox 33">
            <a:extLst>
              <a:ext uri="{FF2B5EF4-FFF2-40B4-BE49-F238E27FC236}">
                <a16:creationId xmlns:a16="http://schemas.microsoft.com/office/drawing/2014/main" id="{CDD5A59E-F549-6B3C-143C-31BD129B1DEC}"/>
              </a:ext>
            </a:extLst>
          </p:cNvPr>
          <p:cNvSpPr txBox="1"/>
          <p:nvPr/>
        </p:nvSpPr>
        <p:spPr>
          <a:xfrm>
            <a:off x="920283" y="3147814"/>
            <a:ext cx="2917737" cy="1354217"/>
          </a:xfrm>
          <a:prstGeom prst="rect">
            <a:avLst/>
          </a:prstGeom>
          <a:noFill/>
        </p:spPr>
        <p:txBody>
          <a:bodyPr wrap="square" lIns="91440" tIns="45720" rIns="91440" bIns="45720" rtlCol="0" anchor="t">
            <a:spAutoFit/>
          </a:bodyPr>
          <a:lstStyle/>
          <a:p>
            <a:pPr marL="285750" indent="-285750">
              <a:spcAft>
                <a:spcPts val="600"/>
              </a:spcAft>
              <a:buClr>
                <a:srgbClr val="FFC000"/>
              </a:buClr>
              <a:buSzPct val="100000"/>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latin typeface="Montserrat"/>
                <a:cs typeface="Arial"/>
              </a:rPr>
              <a:t>Smarter and richer benefits information</a:t>
            </a:r>
            <a:r>
              <a:rPr lang="en-US" sz="1200">
                <a:solidFill>
                  <a:schemeClr val="tx2"/>
                </a:solidFill>
                <a:latin typeface="Montserrat"/>
                <a:cs typeface="Arial"/>
              </a:rPr>
              <a:t> </a:t>
            </a:r>
            <a:endParaRPr lang="en-US" sz="1200" b="0" i="0" u="none" strike="noStrike" kern="1200" cap="none" spc="0" normalizeH="0" baseline="0" noProof="0">
              <a:ln>
                <a:noFill/>
              </a:ln>
              <a:solidFill>
                <a:schemeClr val="tx2"/>
              </a:solidFill>
              <a:effectLst/>
              <a:uLnTx/>
              <a:uFillTx/>
              <a:latin typeface="Montserrat" panose="00000500000000000000" pitchFamily="2" charset="0"/>
              <a:cs typeface="Arial" panose="020B0604020202020204" pitchFamily="34" charset="0"/>
            </a:endParaRPr>
          </a:p>
          <a:p>
            <a:pPr marL="285750" indent="-285750">
              <a:spcAft>
                <a:spcPts val="600"/>
              </a:spcAft>
              <a:buClr>
                <a:srgbClr val="FFC000"/>
              </a:buClr>
              <a:buSzPct val="100000"/>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latin typeface="Montserrat"/>
                <a:cs typeface="Arial"/>
              </a:rPr>
              <a:t>Automated data retrieval based </a:t>
            </a:r>
            <a:br>
              <a:rPr lang="en-US" sz="1200" b="0" i="0" u="none" strike="noStrike" kern="1200" cap="none" spc="0" normalizeH="0" baseline="0" noProof="0">
                <a:ln>
                  <a:noFill/>
                </a:ln>
                <a:solidFill>
                  <a:schemeClr val="tx2"/>
                </a:solidFill>
                <a:effectLst/>
                <a:uLnTx/>
                <a:uFillTx/>
                <a:latin typeface="Montserrat" panose="00000500000000000000" pitchFamily="2" charset="0"/>
                <a:cs typeface="Arial" panose="020B0604020202020204" pitchFamily="34" charset="0"/>
              </a:rPr>
            </a:br>
            <a:r>
              <a:rPr kumimoji="0" lang="en-US" sz="1200" b="0" i="0" u="none" strike="noStrike" kern="1200" cap="none" spc="0" normalizeH="0" baseline="0" noProof="0">
                <a:ln>
                  <a:noFill/>
                </a:ln>
                <a:solidFill>
                  <a:schemeClr val="tx2"/>
                </a:solidFill>
                <a:effectLst/>
                <a:uLnTx/>
                <a:uFillTx/>
                <a:latin typeface="Montserrat"/>
                <a:cs typeface="Arial"/>
              </a:rPr>
              <a:t>on payer + service-specific rules</a:t>
            </a:r>
            <a:r>
              <a:rPr lang="en-US" sz="1200">
                <a:solidFill>
                  <a:schemeClr val="tx2"/>
                </a:solidFill>
                <a:latin typeface="Montserrat"/>
                <a:cs typeface="Arial"/>
              </a:rPr>
              <a:t> </a:t>
            </a:r>
            <a:endParaRPr lang="en-US" sz="1200" b="0" i="0" u="none" strike="noStrike" kern="1200" cap="none" spc="0" normalizeH="0" baseline="0" noProof="0">
              <a:ln>
                <a:noFill/>
              </a:ln>
              <a:solidFill>
                <a:schemeClr val="tx2"/>
              </a:solidFill>
              <a:effectLst/>
              <a:uLnTx/>
              <a:uFillTx/>
              <a:latin typeface="Montserrat" panose="00000500000000000000" pitchFamily="2"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FFC000"/>
              </a:buClr>
              <a:buSzPct val="100000"/>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ontserrat"/>
                <a:cs typeface="Arial"/>
              </a:rPr>
              <a:t>More proactive + meaningful </a:t>
            </a:r>
            <a:br>
              <a:rPr lang="en-US" sz="1200" b="0" i="0" u="none" strike="noStrike" kern="1200" cap="none" spc="0" normalizeH="0" baseline="0" noProof="0">
                <a:ln>
                  <a:noFill/>
                </a:ln>
                <a:solidFill>
                  <a:schemeClr val="tx2"/>
                </a:solidFill>
                <a:effectLst/>
                <a:uLnTx/>
                <a:uFillTx/>
                <a:latin typeface="Montserrat" panose="00000500000000000000" pitchFamily="2" charset="0"/>
                <a:cs typeface="Arial" panose="020B0604020202020204" pitchFamily="34" charset="0"/>
              </a:rPr>
            </a:br>
            <a:r>
              <a:rPr kumimoji="0" lang="en-US" sz="1200" b="0" i="0" u="none" strike="noStrike" kern="1200" cap="none" spc="0" normalizeH="0" baseline="0" noProof="0">
                <a:ln>
                  <a:noFill/>
                </a:ln>
                <a:solidFill>
                  <a:schemeClr val="tx2"/>
                </a:solidFill>
                <a:effectLst/>
                <a:uLnTx/>
                <a:uFillTx/>
                <a:latin typeface="Montserrat"/>
                <a:cs typeface="Arial"/>
              </a:rPr>
              <a:t>claim </a:t>
            </a:r>
            <a:r>
              <a:rPr kumimoji="0" lang="en-US" sz="1200" b="0" i="0" u="none" strike="noStrike" kern="1200" cap="none" spc="0" normalizeH="0" baseline="0" noProof="0" err="1">
                <a:ln>
                  <a:noFill/>
                </a:ln>
                <a:solidFill>
                  <a:schemeClr val="tx2"/>
                </a:solidFill>
                <a:effectLst/>
                <a:uLnTx/>
                <a:uFillTx/>
                <a:latin typeface="Montserrat"/>
                <a:cs typeface="Arial"/>
              </a:rPr>
              <a:t>statusing</a:t>
            </a:r>
            <a:endParaRPr lang="en-US" sz="1200" b="0" i="0" u="none" strike="noStrike" kern="1200" cap="none" spc="0" normalizeH="0" baseline="0" noProof="0">
              <a:ln>
                <a:noFill/>
              </a:ln>
              <a:solidFill>
                <a:schemeClr val="tx2"/>
              </a:solidFill>
              <a:effectLst/>
              <a:uLnTx/>
              <a:uFillTx/>
              <a:latin typeface="Montserrat"/>
              <a:cs typeface="Arial"/>
            </a:endParaRPr>
          </a:p>
        </p:txBody>
      </p:sp>
      <p:sp>
        <p:nvSpPr>
          <p:cNvPr id="35" name="TextBox 34">
            <a:extLst>
              <a:ext uri="{FF2B5EF4-FFF2-40B4-BE49-F238E27FC236}">
                <a16:creationId xmlns:a16="http://schemas.microsoft.com/office/drawing/2014/main" id="{E4F21F64-5721-D16A-7162-EBD00354E653}"/>
              </a:ext>
            </a:extLst>
          </p:cNvPr>
          <p:cNvSpPr txBox="1"/>
          <p:nvPr/>
        </p:nvSpPr>
        <p:spPr>
          <a:xfrm>
            <a:off x="4690384" y="3132616"/>
            <a:ext cx="2816775" cy="1800493"/>
          </a:xfrm>
          <a:prstGeom prst="rect">
            <a:avLst/>
          </a:prstGeom>
          <a:noFill/>
        </p:spPr>
        <p:txBody>
          <a:bodyPr wrap="square" lIns="91440" tIns="45720" rIns="91440" bIns="45720" rtlCol="0" anchor="t">
            <a:spAutoFit/>
          </a:bodyPr>
          <a:lstStyle/>
          <a:p>
            <a:pPr marL="285750" lvl="0" indent="-285750" defTabSz="914400">
              <a:spcAft>
                <a:spcPts val="600"/>
              </a:spcAft>
              <a:buClr>
                <a:srgbClr val="FF6900"/>
              </a:buClr>
              <a:buSzPct val="100000"/>
              <a:buFont typeface="Arial" panose="020B0604020202020204" pitchFamily="34" charset="0"/>
              <a:buChar char="+"/>
              <a:defRPr/>
            </a:pPr>
            <a:r>
              <a:rPr lang="en-US" sz="1200">
                <a:solidFill>
                  <a:schemeClr val="tx2"/>
                </a:solidFill>
                <a:latin typeface="Montserrat"/>
                <a:cs typeface="Arial"/>
              </a:rPr>
              <a:t>Mitigate denials + ensure </a:t>
            </a:r>
            <a:br>
              <a:rPr lang="en-US" sz="1200">
                <a:solidFill>
                  <a:schemeClr val="tx2"/>
                </a:solidFill>
                <a:latin typeface="Montserrat" panose="00000500000000000000" pitchFamily="2" charset="0"/>
                <a:cs typeface="Arial" panose="020B0604020202020204" pitchFamily="34" charset="0"/>
              </a:rPr>
            </a:br>
            <a:r>
              <a:rPr lang="en-US" sz="1200">
                <a:solidFill>
                  <a:schemeClr val="tx2"/>
                </a:solidFill>
                <a:latin typeface="Montserrat"/>
                <a:cs typeface="Arial"/>
              </a:rPr>
              <a:t>payment</a:t>
            </a:r>
          </a:p>
          <a:p>
            <a:pPr marL="285750" lvl="0" indent="-285750" defTabSz="914400">
              <a:spcAft>
                <a:spcPts val="600"/>
              </a:spcAft>
              <a:buClr>
                <a:srgbClr val="FF6900"/>
              </a:buClr>
              <a:buSzPct val="100000"/>
              <a:buFont typeface="Arial" panose="020B0604020202020204" pitchFamily="34" charset="0"/>
              <a:buChar char="+"/>
              <a:defRPr/>
            </a:pPr>
            <a:r>
              <a:rPr lang="en-US" sz="1200">
                <a:solidFill>
                  <a:schemeClr val="tx2"/>
                </a:solidFill>
                <a:latin typeface="Montserrat"/>
                <a:cs typeface="Arial"/>
              </a:rPr>
              <a:t>Predictive analytics to forecast </a:t>
            </a:r>
            <a:br>
              <a:rPr lang="en-US" sz="1200">
                <a:solidFill>
                  <a:schemeClr val="tx2"/>
                </a:solidFill>
                <a:latin typeface="Montserrat" panose="00000500000000000000" pitchFamily="2" charset="0"/>
                <a:cs typeface="Arial" panose="020B0604020202020204" pitchFamily="34" charset="0"/>
              </a:rPr>
            </a:br>
            <a:r>
              <a:rPr lang="en-US" sz="1200">
                <a:solidFill>
                  <a:schemeClr val="tx2"/>
                </a:solidFill>
                <a:latin typeface="Montserrat"/>
                <a:cs typeface="Arial"/>
              </a:rPr>
              <a:t>remit timing</a:t>
            </a:r>
          </a:p>
          <a:p>
            <a:pPr marL="285750" lvl="0" indent="-285750" defTabSz="914400">
              <a:spcAft>
                <a:spcPts val="600"/>
              </a:spcAft>
              <a:buClr>
                <a:srgbClr val="FF6900"/>
              </a:buClr>
              <a:buSzPct val="100000"/>
              <a:buFont typeface="Arial" panose="020B0604020202020204" pitchFamily="34" charset="0"/>
              <a:buChar char="+"/>
              <a:defRPr/>
            </a:pPr>
            <a:r>
              <a:rPr lang="en-US" sz="1200">
                <a:solidFill>
                  <a:schemeClr val="tx2"/>
                </a:solidFill>
                <a:latin typeface="Montserrat"/>
                <a:cs typeface="Arial"/>
              </a:rPr>
              <a:t>Prioritize appeals based on </a:t>
            </a:r>
            <a:br>
              <a:rPr lang="en-US" sz="1200">
                <a:solidFill>
                  <a:schemeClr val="tx2"/>
                </a:solidFill>
                <a:latin typeface="Montserrat" panose="00000500000000000000" pitchFamily="2" charset="0"/>
                <a:cs typeface="Arial" panose="020B0604020202020204" pitchFamily="34" charset="0"/>
              </a:rPr>
            </a:br>
            <a:r>
              <a:rPr lang="en-US" sz="1200">
                <a:solidFill>
                  <a:schemeClr val="tx2"/>
                </a:solidFill>
                <a:latin typeface="Montserrat"/>
                <a:cs typeface="Arial"/>
              </a:rPr>
              <a:t>payer data</a:t>
            </a:r>
          </a:p>
          <a:p>
            <a:pPr marL="285750" lvl="0" indent="-285750" defTabSz="914400">
              <a:spcAft>
                <a:spcPts val="600"/>
              </a:spcAft>
              <a:buClr>
                <a:srgbClr val="FF6900"/>
              </a:buClr>
              <a:buSzPct val="100000"/>
              <a:buFont typeface="Arial" panose="020B0604020202020204" pitchFamily="34" charset="0"/>
              <a:buChar char="+"/>
              <a:defRPr/>
            </a:pPr>
            <a:r>
              <a:rPr lang="en-US" sz="1200">
                <a:solidFill>
                  <a:schemeClr val="tx2"/>
                </a:solidFill>
                <a:latin typeface="Montserrat"/>
                <a:cs typeface="Arial"/>
              </a:rPr>
              <a:t>Transparent dashboards with </a:t>
            </a:r>
            <a:br>
              <a:rPr lang="en-US" sz="1200">
                <a:solidFill>
                  <a:schemeClr val="tx2"/>
                </a:solidFill>
                <a:latin typeface="Montserrat" panose="00000500000000000000" pitchFamily="2" charset="0"/>
                <a:cs typeface="Arial" panose="020B0604020202020204" pitchFamily="34" charset="0"/>
              </a:rPr>
            </a:br>
            <a:r>
              <a:rPr lang="en-US" sz="1200">
                <a:solidFill>
                  <a:schemeClr val="tx2"/>
                </a:solidFill>
                <a:latin typeface="Montserrat"/>
                <a:cs typeface="Arial"/>
              </a:rPr>
              <a:t>root-cause analysis</a:t>
            </a:r>
          </a:p>
        </p:txBody>
      </p:sp>
      <p:sp>
        <p:nvSpPr>
          <p:cNvPr id="36" name="TextBox 35">
            <a:extLst>
              <a:ext uri="{FF2B5EF4-FFF2-40B4-BE49-F238E27FC236}">
                <a16:creationId xmlns:a16="http://schemas.microsoft.com/office/drawing/2014/main" id="{AB47F59F-B16F-9A3B-E241-2B08220D4A8D}"/>
              </a:ext>
            </a:extLst>
          </p:cNvPr>
          <p:cNvSpPr txBox="1"/>
          <p:nvPr/>
        </p:nvSpPr>
        <p:spPr>
          <a:xfrm>
            <a:off x="8274221" y="3160044"/>
            <a:ext cx="2944772" cy="1092607"/>
          </a:xfrm>
          <a:prstGeom prst="rect">
            <a:avLst/>
          </a:prstGeom>
          <a:noFill/>
        </p:spPr>
        <p:txBody>
          <a:bodyPr wrap="square" lIns="91440" tIns="45720" rIns="91440" bIns="45720" rtlCol="0" anchor="t">
            <a:spAutoFit/>
          </a:bodyPr>
          <a:lstStyle/>
          <a:p>
            <a:pPr marL="285750" indent="-285750">
              <a:spcAft>
                <a:spcPts val="600"/>
              </a:spcAft>
              <a:buClr>
                <a:srgbClr val="D44C3F"/>
              </a:buClr>
              <a:buSzPct val="100000"/>
              <a:buFont typeface="Arial" panose="020B0604020202020204" pitchFamily="34" charset="0"/>
              <a:buChar char="+"/>
              <a:defRPr/>
            </a:pPr>
            <a:r>
              <a:rPr lang="en-US" sz="1200">
                <a:solidFill>
                  <a:schemeClr val="tx2"/>
                </a:solidFill>
                <a:latin typeface="Montserrat"/>
                <a:cs typeface="Arial"/>
              </a:rPr>
              <a:t>Enriched, pre-populated data to improve visibility + reduce effort </a:t>
            </a:r>
            <a:endParaRPr lang="en-US" sz="1200">
              <a:solidFill>
                <a:schemeClr val="tx2"/>
              </a:solidFill>
              <a:latin typeface="Montserrat" panose="00000500000000000000" pitchFamily="2" charset="0"/>
              <a:cs typeface="Arial" panose="020B0604020202020204" pitchFamily="34" charset="0"/>
            </a:endParaRPr>
          </a:p>
          <a:p>
            <a:pPr marL="285750" lvl="0" indent="-285750" defTabSz="914400">
              <a:spcAft>
                <a:spcPts val="600"/>
              </a:spcAft>
              <a:buClr>
                <a:srgbClr val="D44C3F"/>
              </a:buClr>
              <a:buSzPct val="100000"/>
              <a:buFont typeface="Arial" panose="020B0604020202020204" pitchFamily="34" charset="0"/>
              <a:buChar char="+"/>
              <a:defRPr/>
            </a:pPr>
            <a:r>
              <a:rPr lang="en-US" sz="1200">
                <a:solidFill>
                  <a:schemeClr val="tx2"/>
                </a:solidFill>
                <a:latin typeface="Montserrat"/>
                <a:cs typeface="Arial"/>
              </a:rPr>
              <a:t>Intelligent work queues with </a:t>
            </a:r>
            <a:br>
              <a:rPr lang="en-US" sz="1200">
                <a:solidFill>
                  <a:schemeClr val="tx2"/>
                </a:solidFill>
                <a:latin typeface="Montserrat" panose="00000500000000000000" pitchFamily="2" charset="0"/>
                <a:cs typeface="Arial" panose="020B0604020202020204" pitchFamily="34" charset="0"/>
              </a:rPr>
            </a:br>
            <a:r>
              <a:rPr lang="en-US" sz="1200">
                <a:solidFill>
                  <a:schemeClr val="tx2"/>
                </a:solidFill>
                <a:latin typeface="Montserrat"/>
                <a:cs typeface="Arial"/>
              </a:rPr>
              <a:t>payer + service-specific rules</a:t>
            </a:r>
          </a:p>
        </p:txBody>
      </p:sp>
      <p:grpSp>
        <p:nvGrpSpPr>
          <p:cNvPr id="2" name="Group 1">
            <a:extLst>
              <a:ext uri="{FF2B5EF4-FFF2-40B4-BE49-F238E27FC236}">
                <a16:creationId xmlns:a16="http://schemas.microsoft.com/office/drawing/2014/main" id="{FF482BBB-7172-BC9E-3896-9E9DB59FD00F}"/>
              </a:ext>
            </a:extLst>
          </p:cNvPr>
          <p:cNvGrpSpPr/>
          <p:nvPr/>
        </p:nvGrpSpPr>
        <p:grpSpPr>
          <a:xfrm>
            <a:off x="739531" y="2356919"/>
            <a:ext cx="10736583" cy="705017"/>
            <a:chOff x="739531" y="2356919"/>
            <a:chExt cx="10736583" cy="705017"/>
          </a:xfrm>
        </p:grpSpPr>
        <p:sp>
          <p:nvSpPr>
            <p:cNvPr id="30" name="Rectangle 29">
              <a:extLst>
                <a:ext uri="{FF2B5EF4-FFF2-40B4-BE49-F238E27FC236}">
                  <a16:creationId xmlns:a16="http://schemas.microsoft.com/office/drawing/2014/main" id="{4458CF19-1374-6B0C-43C8-703DC7036DBC}"/>
                </a:ext>
              </a:extLst>
            </p:cNvPr>
            <p:cNvSpPr/>
            <p:nvPr/>
          </p:nvSpPr>
          <p:spPr>
            <a:xfrm>
              <a:off x="739531" y="2356919"/>
              <a:ext cx="3279243" cy="65788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1" tIns="45695" rIns="91391" bIns="45695" rtlCol="0" anchor="ctr"/>
            <a:lstStyle/>
            <a:p>
              <a:pPr algn="ctr"/>
              <a:r>
                <a:rPr lang="en-US" sz="1600" b="1">
                  <a:solidFill>
                    <a:srgbClr val="FFC000"/>
                  </a:solidFill>
                  <a:latin typeface="Montserrat"/>
                  <a:cs typeface="Arial"/>
                </a:rPr>
                <a:t>Gain valuable insights</a:t>
              </a:r>
              <a:br>
                <a:rPr lang="en-US" sz="1600" b="1">
                  <a:solidFill>
                    <a:srgbClr val="FFC000"/>
                  </a:solidFill>
                  <a:latin typeface="Montserrat" panose="00000500000000000000" pitchFamily="2" charset="0"/>
                  <a:cs typeface="Arial" panose="020B0604020202020204" pitchFamily="34" charset="0"/>
                </a:rPr>
              </a:br>
              <a:r>
                <a:rPr lang="en-US" sz="1600" b="1">
                  <a:solidFill>
                    <a:srgbClr val="FFC000"/>
                  </a:solidFill>
                  <a:latin typeface="Montserrat"/>
                  <a:cs typeface="Arial"/>
                </a:rPr>
                <a:t>from enriched data</a:t>
              </a:r>
            </a:p>
          </p:txBody>
        </p:sp>
        <p:sp>
          <p:nvSpPr>
            <p:cNvPr id="31" name="Rectangle 30">
              <a:extLst>
                <a:ext uri="{FF2B5EF4-FFF2-40B4-BE49-F238E27FC236}">
                  <a16:creationId xmlns:a16="http://schemas.microsoft.com/office/drawing/2014/main" id="{44DB52FA-6D89-33E4-4F33-2C14A469559D}"/>
                </a:ext>
              </a:extLst>
            </p:cNvPr>
            <p:cNvSpPr/>
            <p:nvPr/>
          </p:nvSpPr>
          <p:spPr>
            <a:xfrm>
              <a:off x="4296867" y="2356919"/>
              <a:ext cx="3483087" cy="65788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1" tIns="45695" rIns="91391" bIns="45695" rtlCol="0" anchor="ctr"/>
            <a:lstStyle/>
            <a:p>
              <a:pPr algn="ctr"/>
              <a:r>
                <a:rPr lang="en-US" sz="1600" b="1">
                  <a:solidFill>
                    <a:schemeClr val="accent1"/>
                  </a:solidFill>
                  <a:latin typeface="Montserrat"/>
                  <a:cs typeface="Arial"/>
                </a:rPr>
                <a:t>Intelligent + </a:t>
              </a:r>
              <a:endParaRPr lang="en-US" sz="1600" b="1">
                <a:solidFill>
                  <a:schemeClr val="accent1"/>
                </a:solidFill>
                <a:latin typeface="Montserrat" panose="00000500000000000000" pitchFamily="2" charset="0"/>
                <a:cs typeface="Arial" panose="020B0604020202020204" pitchFamily="34" charset="0"/>
              </a:endParaRPr>
            </a:p>
            <a:p>
              <a:pPr algn="ctr"/>
              <a:r>
                <a:rPr lang="en-US" sz="1600" b="1">
                  <a:solidFill>
                    <a:schemeClr val="accent1"/>
                  </a:solidFill>
                  <a:latin typeface="Montserrat"/>
                  <a:cs typeface="Arial"/>
                </a:rPr>
                <a:t>Purpose-built</a:t>
              </a:r>
            </a:p>
          </p:txBody>
        </p:sp>
        <p:sp>
          <p:nvSpPr>
            <p:cNvPr id="32" name="Rectangle 31">
              <a:extLst>
                <a:ext uri="{FF2B5EF4-FFF2-40B4-BE49-F238E27FC236}">
                  <a16:creationId xmlns:a16="http://schemas.microsoft.com/office/drawing/2014/main" id="{93577597-925E-3C7B-97C4-52EAE0BFB9C0}"/>
                </a:ext>
              </a:extLst>
            </p:cNvPr>
            <p:cNvSpPr/>
            <p:nvPr/>
          </p:nvSpPr>
          <p:spPr>
            <a:xfrm>
              <a:off x="8017101" y="2404053"/>
              <a:ext cx="3459013" cy="65788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1" tIns="45695" rIns="91391" bIns="45695" rtlCol="0" anchor="ctr"/>
            <a:lstStyle/>
            <a:p>
              <a:pPr algn="ctr"/>
              <a:r>
                <a:rPr lang="en-US" sz="1600" b="1">
                  <a:solidFill>
                    <a:schemeClr val="accent3"/>
                  </a:solidFill>
                  <a:latin typeface="Montserrat"/>
                  <a:cs typeface="Arial"/>
                </a:rPr>
                <a:t>Smart algorithms to capture the best data inputs</a:t>
              </a:r>
            </a:p>
          </p:txBody>
        </p:sp>
      </p:grpSp>
      <p:cxnSp>
        <p:nvCxnSpPr>
          <p:cNvPr id="6" name="Straight Arrow Connector 5">
            <a:extLst>
              <a:ext uri="{FF2B5EF4-FFF2-40B4-BE49-F238E27FC236}">
                <a16:creationId xmlns:a16="http://schemas.microsoft.com/office/drawing/2014/main" id="{8FB2B5AE-8F77-08A0-3DAC-1473B6BB858B}"/>
              </a:ext>
            </a:extLst>
          </p:cNvPr>
          <p:cNvCxnSpPr/>
          <p:nvPr/>
        </p:nvCxnSpPr>
        <p:spPr>
          <a:xfrm>
            <a:off x="4735398" y="3050357"/>
            <a:ext cx="2595512" cy="314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EC8CB4C-3755-5C42-883F-26319BAE2179}"/>
              </a:ext>
            </a:extLst>
          </p:cNvPr>
          <p:cNvCxnSpPr>
            <a:cxnSpLocks/>
          </p:cNvCxnSpPr>
          <p:nvPr/>
        </p:nvCxnSpPr>
        <p:spPr>
          <a:xfrm>
            <a:off x="8451130" y="3097491"/>
            <a:ext cx="2595512" cy="3142"/>
          </a:xfrm>
          <a:prstGeom prst="straightConnector1">
            <a:avLst/>
          </a:prstGeom>
          <a:ln>
            <a:solidFill>
              <a:srgbClr val="A82E82"/>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081E37-68F7-D367-69C0-40B283AF7831}"/>
              </a:ext>
            </a:extLst>
          </p:cNvPr>
          <p:cNvCxnSpPr>
            <a:cxnSpLocks/>
          </p:cNvCxnSpPr>
          <p:nvPr/>
        </p:nvCxnSpPr>
        <p:spPr>
          <a:xfrm>
            <a:off x="1074656" y="3050357"/>
            <a:ext cx="2595512" cy="3142"/>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6905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5DEB6-02FE-4A59-910E-AA641E35BA43}"/>
              </a:ext>
            </a:extLst>
          </p:cNvPr>
          <p:cNvSpPr/>
          <p:nvPr/>
        </p:nvSpPr>
        <p:spPr>
          <a:xfrm>
            <a:off x="11610976" y="4364832"/>
            <a:ext cx="296588" cy="1785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4B17F95-E3E8-48B0-AEB8-67694E2355B4}"/>
              </a:ext>
            </a:extLst>
          </p:cNvPr>
          <p:cNvSpPr/>
          <p:nvPr/>
        </p:nvSpPr>
        <p:spPr>
          <a:xfrm>
            <a:off x="400857" y="2237853"/>
            <a:ext cx="3619934" cy="365658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7CF0223-57F5-4D96-A39B-FE1E7EC9CCDA}"/>
              </a:ext>
            </a:extLst>
          </p:cNvPr>
          <p:cNvSpPr txBox="1"/>
          <p:nvPr/>
        </p:nvSpPr>
        <p:spPr>
          <a:xfrm>
            <a:off x="7505354" y="4094182"/>
            <a:ext cx="4270765" cy="1683538"/>
          </a:xfrm>
          <a:prstGeom prst="rect">
            <a:avLst/>
          </a:prstGeom>
          <a:noFill/>
          <a:ln>
            <a:noFill/>
          </a:ln>
        </p:spPr>
        <p:txBody>
          <a:bodyPr wrap="square" lIns="91440" tIns="45720" rIns="91440" bIns="45720" rtlCol="0" anchor="t">
            <a:spAutoFit/>
          </a:bodyPr>
          <a:lstStyle>
            <a:defPPr>
              <a:defRPr lang="en-US"/>
            </a:defPPr>
            <a:lvl1pPr algn="ctr">
              <a:lnSpc>
                <a:spcPct val="90000"/>
              </a:lnSpc>
              <a:defRPr spc="300">
                <a:solidFill>
                  <a:schemeClr val="accent4"/>
                </a:solidFill>
                <a:latin typeface="+mj-lt"/>
                <a:cs typeface="Calibri" panose="020F0502020204030204" pitchFamily="34" charset="0"/>
              </a:defRPr>
            </a:lvl1pPr>
          </a:lstStyle>
          <a:p>
            <a:pPr marL="747395"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3"/>
                </a:solidFill>
                <a:effectLst/>
                <a:uLnTx/>
                <a:uFillTx/>
                <a:latin typeface="Montserrat"/>
                <a:cs typeface="Calibri"/>
              </a:rPr>
              <a:t>Simplified vendor + IT management</a:t>
            </a:r>
            <a:endParaRPr lang="en-US" b="1" i="0" u="none" strike="noStrike" kern="1200" cap="none" spc="0" normalizeH="0" baseline="0" noProof="0" dirty="0">
              <a:ln>
                <a:noFill/>
              </a:ln>
              <a:solidFill>
                <a:schemeClr val="accent3"/>
              </a:solidFill>
              <a:effectLst/>
              <a:uLnTx/>
              <a:uFillTx/>
              <a:latin typeface="Montserrat"/>
              <a:cs typeface="Calibri"/>
            </a:endParaRPr>
          </a:p>
          <a:p>
            <a:pPr marL="922020" marR="0" lvl="0" indent="-174625" algn="l" defTabSz="914400" rtl="0" eaLnBrk="1" fontAlgn="auto" latinLnBrk="0" hangingPunct="1">
              <a:lnSpc>
                <a:spcPct val="100000"/>
              </a:lnSpc>
              <a:spcBef>
                <a:spcPts val="600"/>
              </a:spcBef>
              <a:spcAft>
                <a:spcPts val="0"/>
              </a:spcAft>
              <a:buClr>
                <a:schemeClr val="accent3"/>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Standardization of support</a:t>
            </a:r>
            <a:endParaRPr lang="en-US" sz="1400" b="1" i="0" u="none" strike="noStrike" kern="1200" cap="none" spc="0" normalizeH="0" baseline="0" noProof="0" dirty="0">
              <a:ln>
                <a:noFill/>
              </a:ln>
              <a:solidFill>
                <a:srgbClr val="4B5A65"/>
              </a:solidFill>
              <a:effectLst/>
              <a:uLnTx/>
              <a:uFillTx/>
              <a:latin typeface="Montserrat"/>
              <a:cs typeface="Calibri"/>
            </a:endParaRPr>
          </a:p>
          <a:p>
            <a:pPr marL="922020" marR="0" lvl="0" indent="-174625" algn="l" defTabSz="914400" rtl="0" eaLnBrk="1" fontAlgn="auto" latinLnBrk="0" hangingPunct="1">
              <a:lnSpc>
                <a:spcPct val="100000"/>
              </a:lnSpc>
              <a:spcBef>
                <a:spcPts val="600"/>
              </a:spcBef>
              <a:spcAft>
                <a:spcPts val="0"/>
              </a:spcAft>
              <a:buClr>
                <a:schemeClr val="accent3"/>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Reduced contractual complexity</a:t>
            </a:r>
            <a:endParaRPr lang="en-US" sz="1400" b="1" i="0" u="none" strike="noStrike" kern="1200" cap="none" spc="0" normalizeH="0" baseline="0" noProof="0" dirty="0">
              <a:ln>
                <a:noFill/>
              </a:ln>
              <a:solidFill>
                <a:srgbClr val="4B5A65"/>
              </a:solidFill>
              <a:effectLst/>
              <a:uLnTx/>
              <a:uFillTx/>
              <a:latin typeface="Montserrat"/>
              <a:cs typeface="Calibri"/>
            </a:endParaRPr>
          </a:p>
          <a:p>
            <a:pPr marL="922020" marR="0" lvl="0" indent="-174625" algn="l" defTabSz="914400" rtl="0" eaLnBrk="1" fontAlgn="auto" latinLnBrk="0" hangingPunct="1">
              <a:lnSpc>
                <a:spcPct val="100000"/>
              </a:lnSpc>
              <a:spcBef>
                <a:spcPts val="600"/>
              </a:spcBef>
              <a:spcAft>
                <a:spcPts val="0"/>
              </a:spcAft>
              <a:buClr>
                <a:schemeClr val="accent3"/>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Simplified management Increased security</a:t>
            </a:r>
            <a:endParaRPr lang="en-US" sz="1400" b="1" i="0" u="none" strike="noStrike" kern="1200" cap="none" spc="0" normalizeH="0" baseline="0" noProof="0" dirty="0">
              <a:ln>
                <a:noFill/>
              </a:ln>
              <a:solidFill>
                <a:srgbClr val="4B5A65"/>
              </a:solidFill>
              <a:effectLst/>
              <a:uLnTx/>
              <a:uFillTx/>
              <a:latin typeface="Montserrat"/>
              <a:cs typeface="Calibri"/>
            </a:endParaRPr>
          </a:p>
        </p:txBody>
      </p:sp>
      <p:sp>
        <p:nvSpPr>
          <p:cNvPr id="47" name="TextBox 46">
            <a:extLst>
              <a:ext uri="{FF2B5EF4-FFF2-40B4-BE49-F238E27FC236}">
                <a16:creationId xmlns:a16="http://schemas.microsoft.com/office/drawing/2014/main" id="{CB30C185-FAF8-4BA8-9E0C-AC72A481D541}"/>
              </a:ext>
            </a:extLst>
          </p:cNvPr>
          <p:cNvSpPr txBox="1"/>
          <p:nvPr/>
        </p:nvSpPr>
        <p:spPr>
          <a:xfrm>
            <a:off x="4165543" y="4107118"/>
            <a:ext cx="3474720" cy="1348061"/>
          </a:xfrm>
          <a:prstGeom prst="rect">
            <a:avLst/>
          </a:prstGeom>
          <a:noFill/>
          <a:ln>
            <a:noFill/>
          </a:ln>
        </p:spPr>
        <p:txBody>
          <a:bodyPr wrap="square" lIns="91440" tIns="45720" rIns="91440" bIns="45720" rtlCol="0" anchor="t">
            <a:spAutoFit/>
          </a:bodyPr>
          <a:lstStyle>
            <a:defPPr>
              <a:defRPr lang="en-US"/>
            </a:defPPr>
            <a:lvl1pPr algn="ctr">
              <a:lnSpc>
                <a:spcPct val="90000"/>
              </a:lnSpc>
              <a:defRPr spc="300">
                <a:solidFill>
                  <a:schemeClr val="accent4"/>
                </a:solidFill>
                <a:latin typeface="+mj-lt"/>
                <a:cs typeface="Calibri" panose="020F0502020204030204" pitchFamily="34" charset="0"/>
              </a:defRPr>
            </a:lvl1pPr>
          </a:lstStyle>
          <a:p>
            <a:pPr marL="238125" marR="0" lvl="0" indent="-118745"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2"/>
                </a:solidFill>
                <a:effectLst/>
                <a:uLnTx/>
                <a:uFillTx/>
                <a:latin typeface="Montserrat"/>
                <a:cs typeface="Calibri"/>
              </a:rPr>
              <a:t>Streamlined processes</a:t>
            </a:r>
            <a:endParaRPr lang="en-US" b="1" i="0" u="none" strike="noStrike" kern="1200" cap="none" spc="0" normalizeH="0" baseline="0" noProof="0" dirty="0">
              <a:ln>
                <a:noFill/>
              </a:ln>
              <a:solidFill>
                <a:schemeClr val="accent2"/>
              </a:solidFill>
              <a:effectLst/>
              <a:uLnTx/>
              <a:uFillTx/>
              <a:latin typeface="Montserrat"/>
              <a:cs typeface="Calibri"/>
            </a:endParaRPr>
          </a:p>
          <a:p>
            <a:pPr marL="238125" marR="0" lvl="0" indent="-118745"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b="1" i="0" u="none" strike="noStrike" kern="1200" cap="none" spc="0" normalizeH="0" baseline="0" noProof="0" dirty="0">
              <a:ln>
                <a:noFill/>
              </a:ln>
              <a:solidFill>
                <a:srgbClr val="016BAB"/>
              </a:solidFill>
              <a:effectLst/>
              <a:uLnTx/>
              <a:uFillTx/>
              <a:latin typeface="Montserrat"/>
            </a:endParaRPr>
          </a:p>
          <a:p>
            <a:pPr marL="400050" marR="0" lvl="0" indent="-226695" algn="l" defTabSz="9144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Enhanced efficiencies</a:t>
            </a:r>
            <a:endParaRPr lang="en-US" sz="1400" b="1" i="0" u="none" strike="noStrike" kern="1200" cap="none" spc="0" normalizeH="0" baseline="0" noProof="0" dirty="0">
              <a:ln>
                <a:noFill/>
              </a:ln>
              <a:solidFill>
                <a:srgbClr val="4B5A65"/>
              </a:solidFill>
              <a:effectLst/>
              <a:uLnTx/>
              <a:uFillTx/>
              <a:latin typeface="Montserrat"/>
              <a:cs typeface="Calibri"/>
            </a:endParaRPr>
          </a:p>
          <a:p>
            <a:pPr marL="400050" marR="0" lvl="0" indent="-226695" algn="l" defTabSz="9144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Simplification of effort</a:t>
            </a:r>
            <a:endParaRPr lang="en-US" sz="1400" b="1" i="0" u="none" strike="noStrike" kern="1200" cap="none" spc="0" normalizeH="0" baseline="0" noProof="0" dirty="0">
              <a:ln>
                <a:noFill/>
              </a:ln>
              <a:solidFill>
                <a:srgbClr val="4B5A65"/>
              </a:solidFill>
              <a:effectLst/>
              <a:uLnTx/>
              <a:uFillTx/>
              <a:latin typeface="Montserrat"/>
              <a:cs typeface="Calibri"/>
            </a:endParaRPr>
          </a:p>
          <a:p>
            <a:pPr marL="400050" marR="0" lvl="0" indent="-226695" algn="l" defTabSz="9144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Error avoidance</a:t>
            </a:r>
            <a:endParaRPr lang="en-US" sz="1400" b="1" i="0" u="none" strike="noStrike" kern="1200" cap="none" spc="0" normalizeH="0" baseline="0" noProof="0" dirty="0">
              <a:ln>
                <a:noFill/>
              </a:ln>
              <a:solidFill>
                <a:srgbClr val="4B5A65"/>
              </a:solidFill>
              <a:effectLst/>
              <a:uLnTx/>
              <a:uFillTx/>
              <a:latin typeface="Montserrat"/>
              <a:cs typeface="Calibri"/>
            </a:endParaRPr>
          </a:p>
        </p:txBody>
      </p:sp>
      <p:sp>
        <p:nvSpPr>
          <p:cNvPr id="48" name="TextBox 47">
            <a:extLst>
              <a:ext uri="{FF2B5EF4-FFF2-40B4-BE49-F238E27FC236}">
                <a16:creationId xmlns:a16="http://schemas.microsoft.com/office/drawing/2014/main" id="{40646470-694F-4167-9B86-3C4A037C3C50}"/>
              </a:ext>
            </a:extLst>
          </p:cNvPr>
          <p:cNvSpPr txBox="1"/>
          <p:nvPr/>
        </p:nvSpPr>
        <p:spPr>
          <a:xfrm>
            <a:off x="-45365" y="4155499"/>
            <a:ext cx="3602981" cy="1249573"/>
          </a:xfrm>
          <a:prstGeom prst="rect">
            <a:avLst/>
          </a:prstGeom>
          <a:noFill/>
          <a:ln>
            <a:noFill/>
          </a:ln>
        </p:spPr>
        <p:txBody>
          <a:bodyPr wrap="square" lIns="91440" tIns="45720" rIns="0" bIns="45720" rtlCol="0" anchor="t">
            <a:spAutoFit/>
          </a:bodyPr>
          <a:lstStyle>
            <a:defPPr>
              <a:defRPr lang="en-US"/>
            </a:defPPr>
            <a:lvl1pPr algn="ctr">
              <a:lnSpc>
                <a:spcPct val="90000"/>
              </a:lnSpc>
              <a:defRPr spc="300">
                <a:solidFill>
                  <a:schemeClr val="accent4"/>
                </a:solidFill>
                <a:latin typeface="+mj-lt"/>
                <a:cs typeface="Calibri" panose="020F0502020204030204" pitchFamily="34" charset="0"/>
              </a:defRPr>
            </a:lvl1pPr>
          </a:lstStyle>
          <a:p>
            <a:pPr marL="685800"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Montserrat"/>
                <a:cs typeface="Calibri"/>
              </a:rPr>
              <a:t>Better eligibility + coverage detection</a:t>
            </a:r>
            <a:endParaRPr lang="en-US" b="1" i="0" u="none" strike="noStrike" kern="1200" cap="none" spc="0" normalizeH="0" baseline="0" noProof="0">
              <a:ln>
                <a:noFill/>
              </a:ln>
              <a:effectLst/>
              <a:uLnTx/>
              <a:uFillTx/>
              <a:latin typeface="Montserrat"/>
              <a:cs typeface="Calibri"/>
            </a:endParaRPr>
          </a:p>
          <a:p>
            <a:pPr marL="922020" marR="0" lvl="0" indent="-228600" algn="l" defTabSz="914400" rtl="0" eaLnBrk="1" fontAlgn="auto" latinLnBrk="0" hangingPunct="1">
              <a:lnSpc>
                <a:spcPct val="90000"/>
              </a:lnSpc>
              <a:spcBef>
                <a:spcPts val="600"/>
              </a:spcBef>
              <a:spcAft>
                <a:spcPts val="0"/>
              </a:spcAft>
              <a:buClr>
                <a:schemeClr val="accent4"/>
              </a:buClr>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Montserrat"/>
                <a:cs typeface="Calibri"/>
              </a:rPr>
              <a:t>The most accurate and </a:t>
            </a:r>
            <a:br>
              <a:rPr lang="en-US" sz="1400" b="1" i="0" u="none" strike="noStrike" kern="1200" cap="none" spc="0" normalizeH="0" baseline="0" noProof="0">
                <a:ln>
                  <a:noFill/>
                </a:ln>
                <a:effectLst/>
                <a:uLnTx/>
                <a:uFillTx/>
                <a:latin typeface="Montserrat"/>
              </a:rPr>
            </a:br>
            <a:r>
              <a:rPr kumimoji="0" lang="en-US" sz="1400" b="1" i="0" u="none" strike="noStrike" kern="1200" cap="none" spc="0" normalizeH="0" baseline="0" noProof="0">
                <a:ln>
                  <a:noFill/>
                </a:ln>
                <a:solidFill>
                  <a:schemeClr val="tx1"/>
                </a:solidFill>
                <a:effectLst/>
                <a:uLnTx/>
                <a:uFillTx/>
                <a:latin typeface="Montserrat"/>
                <a:cs typeface="Calibri"/>
              </a:rPr>
              <a:t>up-to-date benefit information</a:t>
            </a:r>
            <a:endParaRPr lang="en-US" sz="1400" b="1" i="0" u="none" strike="noStrike" kern="1200" cap="none" spc="0" normalizeH="0" baseline="0" noProof="0">
              <a:ln>
                <a:noFill/>
              </a:ln>
              <a:solidFill>
                <a:schemeClr val="tx1"/>
              </a:solidFill>
              <a:effectLst/>
              <a:uLnTx/>
              <a:uFillTx/>
              <a:latin typeface="Montserrat"/>
              <a:cs typeface="Calibri"/>
            </a:endParaRPr>
          </a:p>
        </p:txBody>
      </p:sp>
      <p:sp>
        <p:nvSpPr>
          <p:cNvPr id="2" name="Title 1">
            <a:extLst>
              <a:ext uri="{FF2B5EF4-FFF2-40B4-BE49-F238E27FC236}">
                <a16:creationId xmlns:a16="http://schemas.microsoft.com/office/drawing/2014/main" id="{B0A003B1-670B-D040-BD2E-DA042EBB0178}"/>
              </a:ext>
            </a:extLst>
          </p:cNvPr>
          <p:cNvSpPr>
            <a:spLocks noGrp="1"/>
          </p:cNvSpPr>
          <p:nvPr>
            <p:ph type="title" idx="4294967295"/>
          </p:nvPr>
        </p:nvSpPr>
        <p:spPr>
          <a:xfrm>
            <a:off x="1080639" y="246650"/>
            <a:ext cx="10026650" cy="623888"/>
          </a:xfrm>
          <a:prstGeom prst="rect">
            <a:avLst/>
          </a:prstGeom>
        </p:spPr>
        <p:txBody>
          <a:bodyPr lIns="91440" tIns="45720" rIns="91440" bIns="45720" anchor="t">
            <a:normAutofit/>
          </a:bodyPr>
          <a:lstStyle/>
          <a:p>
            <a:pPr algn="ctr"/>
            <a:r>
              <a:rPr lang="en-US" sz="3600" b="1" dirty="0">
                <a:solidFill>
                  <a:schemeClr val="tx2"/>
                </a:solidFill>
                <a:latin typeface="Montserrat"/>
              </a:rPr>
              <a:t>The importance of a </a:t>
            </a:r>
            <a:r>
              <a:rPr lang="en-US" sz="3600" b="1" i="1" dirty="0">
                <a:solidFill>
                  <a:schemeClr val="tx2"/>
                </a:solidFill>
                <a:latin typeface="Montserrat"/>
              </a:rPr>
              <a:t>single platform</a:t>
            </a:r>
          </a:p>
        </p:txBody>
      </p:sp>
      <p:sp>
        <p:nvSpPr>
          <p:cNvPr id="31" name="TextBox 30">
            <a:extLst>
              <a:ext uri="{FF2B5EF4-FFF2-40B4-BE49-F238E27FC236}">
                <a16:creationId xmlns:a16="http://schemas.microsoft.com/office/drawing/2014/main" id="{EDC1EB22-7043-42EA-8905-98FDD31DC0DC}"/>
              </a:ext>
            </a:extLst>
          </p:cNvPr>
          <p:cNvSpPr txBox="1"/>
          <p:nvPr/>
        </p:nvSpPr>
        <p:spPr>
          <a:xfrm>
            <a:off x="447325" y="905003"/>
            <a:ext cx="11297349"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2"/>
                </a:solidFill>
                <a:effectLst/>
                <a:uLnTx/>
                <a:uFillTx/>
                <a:latin typeface="Montserrat"/>
              </a:rPr>
              <a:t>Bringing all healthcare </a:t>
            </a:r>
            <a:r>
              <a:rPr kumimoji="0" lang="en-US" b="1" i="0" u="none" strike="noStrike" kern="1200" cap="none" spc="0" normalizeH="0" baseline="0" noProof="0" dirty="0">
                <a:ln>
                  <a:noFill/>
                </a:ln>
                <a:solidFill>
                  <a:schemeClr val="tx2"/>
                </a:solidFill>
                <a:effectLst/>
                <a:uLnTx/>
                <a:uFillTx/>
                <a:latin typeface="Montserrat"/>
              </a:rPr>
              <a:t>claims, transactions + payers </a:t>
            </a:r>
            <a:r>
              <a:rPr kumimoji="0" lang="en-US" b="0" i="0" u="none" strike="noStrike" kern="1200" cap="none" spc="0" normalizeH="0" baseline="0" noProof="0" dirty="0">
                <a:ln>
                  <a:noFill/>
                </a:ln>
                <a:solidFill>
                  <a:schemeClr val="tx2"/>
                </a:solidFill>
                <a:effectLst/>
                <a:uLnTx/>
                <a:uFillTx/>
                <a:latin typeface="Montserrat"/>
              </a:rPr>
              <a:t>onto a single experience yields benefits</a:t>
            </a:r>
            <a:endParaRPr lang="en-US" b="0" i="0" u="none" strike="noStrike" kern="1200" cap="none" spc="0" normalizeH="0" baseline="0" noProof="0" dirty="0">
              <a:ln>
                <a:noFill/>
              </a:ln>
              <a:solidFill>
                <a:schemeClr val="tx2"/>
              </a:solidFill>
              <a:effectLst/>
              <a:uLnTx/>
              <a:uFillTx/>
              <a:latin typeface="Montserrat"/>
            </a:endParaRPr>
          </a:p>
        </p:txBody>
      </p:sp>
      <p:sp>
        <p:nvSpPr>
          <p:cNvPr id="35" name="Rectangle: Rounded Corners 9">
            <a:extLst>
              <a:ext uri="{FF2B5EF4-FFF2-40B4-BE49-F238E27FC236}">
                <a16:creationId xmlns:a16="http://schemas.microsoft.com/office/drawing/2014/main" id="{3CA2EB86-CE89-442F-828B-501E79A33C9B}"/>
              </a:ext>
            </a:extLst>
          </p:cNvPr>
          <p:cNvSpPr/>
          <p:nvPr/>
        </p:nvSpPr>
        <p:spPr>
          <a:xfrm>
            <a:off x="400857" y="1607565"/>
            <a:ext cx="3619934" cy="638048"/>
          </a:xfrm>
          <a:prstGeom prst="roundRect">
            <a:avLst>
              <a:gd name="adj" fmla="val 0"/>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300" normalizeH="0" baseline="0" noProof="0">
                <a:ln>
                  <a:noFill/>
                </a:ln>
                <a:solidFill>
                  <a:srgbClr val="FEFFFF"/>
                </a:solidFill>
                <a:effectLst/>
                <a:uLnTx/>
                <a:uFillTx/>
                <a:latin typeface="Montserrat"/>
              </a:rPr>
              <a:t>Performance </a:t>
            </a:r>
            <a:r>
              <a:rPr kumimoji="0" lang="en-US" sz="1600" b="1" i="0" u="none" strike="noStrike" kern="1200" cap="all" spc="300" normalizeH="0" baseline="0" noProof="0">
                <a:ln>
                  <a:noFill/>
                </a:ln>
                <a:solidFill>
                  <a:srgbClr val="FFFFFF"/>
                </a:solidFill>
                <a:effectLst/>
                <a:uLnTx/>
                <a:uFillTx/>
                <a:latin typeface="Montserrat"/>
              </a:rPr>
              <a:t>Benefits</a:t>
            </a:r>
            <a:endParaRPr lang="en-US" sz="1600" b="1" i="0" u="none" strike="noStrike" kern="1200" cap="all" spc="300" normalizeH="0" baseline="0" noProof="0">
              <a:ln>
                <a:noFill/>
              </a:ln>
              <a:solidFill>
                <a:srgbClr val="FFFFFF"/>
              </a:solidFill>
              <a:effectLst/>
              <a:uLnTx/>
              <a:uFillTx/>
              <a:latin typeface="Montserrat"/>
            </a:endParaRPr>
          </a:p>
        </p:txBody>
      </p:sp>
      <p:sp>
        <p:nvSpPr>
          <p:cNvPr id="43" name="Rectangle: Rounded Corners 9">
            <a:extLst>
              <a:ext uri="{FF2B5EF4-FFF2-40B4-BE49-F238E27FC236}">
                <a16:creationId xmlns:a16="http://schemas.microsoft.com/office/drawing/2014/main" id="{6681BBEF-61DA-4B68-93C3-1E79342642A5}"/>
              </a:ext>
            </a:extLst>
          </p:cNvPr>
          <p:cNvSpPr/>
          <p:nvPr/>
        </p:nvSpPr>
        <p:spPr>
          <a:xfrm>
            <a:off x="4281962" y="1590334"/>
            <a:ext cx="3624005" cy="647519"/>
          </a:xfrm>
          <a:prstGeom prst="roundRect">
            <a:avLst>
              <a:gd name="adj"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300" normalizeH="0" baseline="0" noProof="0" dirty="0">
                <a:ln>
                  <a:noFill/>
                </a:ln>
                <a:solidFill>
                  <a:srgbClr val="FEFFFF"/>
                </a:solidFill>
                <a:effectLst/>
                <a:uLnTx/>
                <a:uFillTx/>
                <a:latin typeface="Montserrat"/>
              </a:rPr>
              <a:t>Operational</a:t>
            </a:r>
            <a:r>
              <a:rPr kumimoji="0" lang="en-US" sz="1600" b="0" i="0" u="none" strike="noStrike" kern="1200" cap="none" spc="150" normalizeH="0" baseline="0" noProof="0" dirty="0">
                <a:ln>
                  <a:noFill/>
                </a:ln>
                <a:solidFill>
                  <a:srgbClr val="FEFFFF"/>
                </a:solidFill>
                <a:effectLst/>
                <a:uLnTx/>
                <a:uFillTx/>
                <a:latin typeface="Montserrat"/>
              </a:rPr>
              <a:t> </a:t>
            </a:r>
            <a:r>
              <a:rPr kumimoji="0" lang="en-US" sz="1600" b="1" i="0" u="none" strike="noStrike" kern="1200" cap="all" spc="300" normalizeH="0" baseline="0" noProof="0" dirty="0">
                <a:ln>
                  <a:noFill/>
                </a:ln>
                <a:solidFill>
                  <a:srgbClr val="FEFFFF"/>
                </a:solidFill>
                <a:effectLst/>
                <a:uLnTx/>
                <a:uFillTx/>
                <a:latin typeface="Montserrat"/>
              </a:rPr>
              <a:t>Benefits</a:t>
            </a:r>
            <a:endParaRPr lang="en-US" sz="1600" b="1" i="0" u="none" strike="noStrike" kern="1200" cap="all" spc="300" normalizeH="0" baseline="0" noProof="0" dirty="0">
              <a:ln>
                <a:noFill/>
              </a:ln>
              <a:solidFill>
                <a:srgbClr val="FEFFFF"/>
              </a:solidFill>
              <a:effectLst/>
              <a:uLnTx/>
              <a:uFillTx/>
              <a:latin typeface="Montserrat"/>
            </a:endParaRPr>
          </a:p>
        </p:txBody>
      </p:sp>
      <p:sp>
        <p:nvSpPr>
          <p:cNvPr id="44" name="Rectangle: Rounded Corners 9">
            <a:extLst>
              <a:ext uri="{FF2B5EF4-FFF2-40B4-BE49-F238E27FC236}">
                <a16:creationId xmlns:a16="http://schemas.microsoft.com/office/drawing/2014/main" id="{535EF3A7-B2DC-4C85-B4EE-1AC65449CEFB}"/>
              </a:ext>
            </a:extLst>
          </p:cNvPr>
          <p:cNvSpPr/>
          <p:nvPr/>
        </p:nvSpPr>
        <p:spPr>
          <a:xfrm>
            <a:off x="8167138" y="1598094"/>
            <a:ext cx="3624004" cy="647519"/>
          </a:xfrm>
          <a:prstGeom prst="roundRect">
            <a:avLst>
              <a:gd name="adj" fmla="val 0"/>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300" normalizeH="0" baseline="0" noProof="0">
                <a:ln>
                  <a:noFill/>
                </a:ln>
                <a:solidFill>
                  <a:srgbClr val="FEFFFF"/>
                </a:solidFill>
                <a:effectLst/>
                <a:uLnTx/>
                <a:uFillTx/>
                <a:latin typeface="Montserrat"/>
              </a:rPr>
              <a:t>Strategic</a:t>
            </a:r>
            <a:r>
              <a:rPr kumimoji="0" lang="en-US" sz="1600" b="1" i="0" u="none" strike="noStrike" kern="1200" cap="none" spc="150" normalizeH="0" baseline="0" noProof="0">
                <a:ln>
                  <a:noFill/>
                </a:ln>
                <a:solidFill>
                  <a:srgbClr val="FEFFFF"/>
                </a:solidFill>
                <a:effectLst/>
                <a:uLnTx/>
                <a:uFillTx/>
                <a:latin typeface="Montserrat"/>
              </a:rPr>
              <a:t> </a:t>
            </a:r>
            <a:br>
              <a:rPr lang="en-US" sz="1600" b="1" i="0" u="none" strike="noStrike" kern="1200" cap="none" spc="150" normalizeH="0" baseline="0" noProof="0">
                <a:ln>
                  <a:noFill/>
                </a:ln>
                <a:effectLst/>
                <a:uLnTx/>
                <a:uFillTx/>
                <a:latin typeface="Montserrat"/>
              </a:rPr>
            </a:br>
            <a:r>
              <a:rPr kumimoji="0" lang="en-US" sz="1600" b="1" i="0" u="none" strike="noStrike" kern="1200" cap="all" spc="300" normalizeH="0" baseline="0" noProof="0">
                <a:ln>
                  <a:noFill/>
                </a:ln>
                <a:solidFill>
                  <a:srgbClr val="FEFFFF"/>
                </a:solidFill>
                <a:effectLst/>
                <a:uLnTx/>
                <a:uFillTx/>
                <a:latin typeface="Montserrat"/>
              </a:rPr>
              <a:t>Benefits</a:t>
            </a:r>
            <a:endParaRPr lang="en-US" sz="1600" b="1" i="0" u="none" strike="noStrike" kern="1200" cap="all" spc="300" normalizeH="0" baseline="0" noProof="0">
              <a:ln>
                <a:noFill/>
              </a:ln>
              <a:solidFill>
                <a:srgbClr val="FEFFFF"/>
              </a:solidFill>
              <a:effectLst/>
              <a:uLnTx/>
              <a:uFillTx/>
              <a:latin typeface="Montserrat"/>
            </a:endParaRPr>
          </a:p>
        </p:txBody>
      </p:sp>
      <p:sp>
        <p:nvSpPr>
          <p:cNvPr id="82" name="TextBox 81">
            <a:extLst>
              <a:ext uri="{FF2B5EF4-FFF2-40B4-BE49-F238E27FC236}">
                <a16:creationId xmlns:a16="http://schemas.microsoft.com/office/drawing/2014/main" id="{853FD4BD-EE00-46AD-8302-D9F156F0BF7C}"/>
              </a:ext>
            </a:extLst>
          </p:cNvPr>
          <p:cNvSpPr txBox="1"/>
          <p:nvPr/>
        </p:nvSpPr>
        <p:spPr>
          <a:xfrm>
            <a:off x="-47943" y="2446814"/>
            <a:ext cx="3684178" cy="1403461"/>
          </a:xfrm>
          <a:prstGeom prst="rect">
            <a:avLst/>
          </a:prstGeom>
          <a:noFill/>
          <a:ln>
            <a:noFill/>
          </a:ln>
        </p:spPr>
        <p:txBody>
          <a:bodyPr wrap="square" lIns="91440" tIns="45720" rIns="0" bIns="45720" rtlCol="0" anchor="t">
            <a:spAutoFit/>
          </a:bodyPr>
          <a:lstStyle>
            <a:defPPr>
              <a:defRPr lang="en-US"/>
            </a:defPPr>
            <a:lvl1pPr algn="ctr">
              <a:lnSpc>
                <a:spcPct val="90000"/>
              </a:lnSpc>
              <a:defRPr spc="300">
                <a:solidFill>
                  <a:schemeClr val="accent4"/>
                </a:solidFill>
                <a:latin typeface="+mj-lt"/>
                <a:cs typeface="Calibri" panose="020F0502020204030204" pitchFamily="34" charset="0"/>
              </a:defRPr>
            </a:lvl1pPr>
          </a:lstStyle>
          <a:p>
            <a:pPr marL="685800" marR="0" lvl="0" indent="635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Montserrat"/>
                <a:cs typeface="Calibri"/>
              </a:rPr>
              <a:t>Consistent analytics + reporting</a:t>
            </a:r>
            <a:endParaRPr lang="en-US" b="1" i="0" u="none" strike="noStrike" kern="1200" cap="none" spc="0" normalizeH="0" baseline="0" noProof="0" dirty="0">
              <a:ln>
                <a:noFill/>
              </a:ln>
              <a:effectLst/>
              <a:uLnTx/>
              <a:uFillTx/>
              <a:latin typeface="Montserrat"/>
              <a:cs typeface="Calibri"/>
            </a:endParaRPr>
          </a:p>
          <a:p>
            <a:pPr marL="922020" marR="0" lvl="0" indent="-228600" algn="l" defTabSz="914400" rtl="0" eaLnBrk="1" fontAlgn="auto" latinLnBrk="0" hangingPunct="1">
              <a:lnSpc>
                <a:spcPct val="90000"/>
              </a:lnSpc>
              <a:spcBef>
                <a:spcPts val="600"/>
              </a:spcBef>
              <a:spcAft>
                <a:spcPts val="0"/>
              </a:spcAft>
              <a:buClr>
                <a:schemeClr val="accent4"/>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solidFill>
                <a:effectLst/>
                <a:uLnTx/>
                <a:uFillTx/>
                <a:latin typeface="Montserrat"/>
                <a:cs typeface="Calibri"/>
              </a:rPr>
              <a:t>Consistent definitions</a:t>
            </a:r>
            <a:endParaRPr lang="en-US" sz="1400" b="1" i="0" u="none" strike="noStrike" kern="1200" cap="none" spc="0" normalizeH="0" baseline="0" noProof="0" dirty="0">
              <a:ln>
                <a:noFill/>
              </a:ln>
              <a:solidFill>
                <a:schemeClr val="tx1"/>
              </a:solidFill>
              <a:effectLst/>
              <a:uLnTx/>
              <a:uFillTx/>
              <a:latin typeface="Montserrat"/>
              <a:cs typeface="Calibri"/>
            </a:endParaRPr>
          </a:p>
          <a:p>
            <a:pPr marL="922020" indent="-228600" algn="l">
              <a:spcBef>
                <a:spcPts val="600"/>
              </a:spcBef>
              <a:buClr>
                <a:schemeClr val="accent4"/>
              </a:buClr>
              <a:buFont typeface="Arial" panose="020B0604020202020204" pitchFamily="34" charset="0"/>
              <a:buChar char="+"/>
              <a:defRPr/>
            </a:pPr>
            <a:r>
              <a:rPr kumimoji="0" lang="en-US" sz="1400" b="1" i="0" u="none" strike="noStrike" kern="1200" cap="none" spc="0" normalizeH="0" baseline="0" noProof="0" dirty="0">
                <a:ln>
                  <a:noFill/>
                </a:ln>
                <a:solidFill>
                  <a:schemeClr val="tx1"/>
                </a:solidFill>
                <a:effectLst/>
                <a:uLnTx/>
                <a:uFillTx/>
                <a:latin typeface="Montserrat"/>
                <a:cs typeface="Calibri"/>
              </a:rPr>
              <a:t>Clarity of reports</a:t>
            </a:r>
            <a:r>
              <a:rPr lang="en-US" sz="1400" b="1" spc="0" dirty="0">
                <a:solidFill>
                  <a:schemeClr val="tx1"/>
                </a:solidFill>
                <a:latin typeface="Montserrat"/>
                <a:cs typeface="Calibri"/>
              </a:rPr>
              <a:t> </a:t>
            </a:r>
            <a:endParaRPr lang="en-US" sz="1400" b="1" i="0" u="none" strike="noStrike" kern="1200" cap="none" spc="0" normalizeH="0" baseline="0" noProof="0" dirty="0">
              <a:ln>
                <a:noFill/>
              </a:ln>
              <a:solidFill>
                <a:schemeClr val="tx1"/>
              </a:solidFill>
              <a:effectLst/>
              <a:uLnTx/>
              <a:uFillTx/>
              <a:latin typeface="Montserrat"/>
            </a:endParaRPr>
          </a:p>
          <a:p>
            <a:pPr marL="922020" marR="0" lvl="0" indent="-228600" algn="l" defTabSz="914400" rtl="0" eaLnBrk="1" fontAlgn="auto" latinLnBrk="0" hangingPunct="1">
              <a:lnSpc>
                <a:spcPct val="90000"/>
              </a:lnSpc>
              <a:spcBef>
                <a:spcPts val="600"/>
              </a:spcBef>
              <a:spcAft>
                <a:spcPts val="0"/>
              </a:spcAft>
              <a:buClr>
                <a:schemeClr val="accent4"/>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solidFill>
                <a:effectLst/>
                <a:uLnTx/>
                <a:uFillTx/>
                <a:latin typeface="Montserrat"/>
                <a:cs typeface="Calibri"/>
              </a:rPr>
              <a:t>Reduction in analytic effort</a:t>
            </a:r>
            <a:endParaRPr lang="en-US" sz="1400" b="1" i="0" u="none" strike="noStrike" kern="1200" cap="none" spc="0" normalizeH="0" baseline="0" noProof="0" dirty="0">
              <a:ln>
                <a:noFill/>
              </a:ln>
              <a:solidFill>
                <a:schemeClr val="tx1"/>
              </a:solidFill>
              <a:effectLst/>
              <a:uLnTx/>
              <a:uFillTx/>
              <a:latin typeface="Montserrat"/>
              <a:cs typeface="Calibri"/>
            </a:endParaRPr>
          </a:p>
        </p:txBody>
      </p:sp>
      <p:sp>
        <p:nvSpPr>
          <p:cNvPr id="20" name="TextBox 19">
            <a:extLst>
              <a:ext uri="{FF2B5EF4-FFF2-40B4-BE49-F238E27FC236}">
                <a16:creationId xmlns:a16="http://schemas.microsoft.com/office/drawing/2014/main" id="{6C336D19-10F5-4281-9235-F29EF0932705}"/>
              </a:ext>
            </a:extLst>
          </p:cNvPr>
          <p:cNvSpPr txBox="1"/>
          <p:nvPr/>
        </p:nvSpPr>
        <p:spPr>
          <a:xfrm>
            <a:off x="4281962" y="2412648"/>
            <a:ext cx="3626169" cy="1348061"/>
          </a:xfrm>
          <a:prstGeom prst="rect">
            <a:avLst/>
          </a:prstGeom>
          <a:noFill/>
          <a:ln>
            <a:noFill/>
          </a:ln>
        </p:spPr>
        <p:txBody>
          <a:bodyPr wrap="square" lIns="91440" tIns="45720" rIns="91440" bIns="45720" rtlCol="0" anchor="t">
            <a:spAutoFit/>
          </a:bodyPr>
          <a:lstStyle>
            <a:defPPr>
              <a:defRPr lang="en-US"/>
            </a:defPPr>
            <a:lvl1pPr algn="ctr">
              <a:lnSpc>
                <a:spcPct val="90000"/>
              </a:lnSpc>
              <a:defRPr spc="300">
                <a:solidFill>
                  <a:schemeClr val="accent4"/>
                </a:solidFill>
                <a:latin typeface="+mj-lt"/>
                <a:cs typeface="Calibri" panose="020F0502020204030204" pitchFamily="34" charset="0"/>
              </a:defRPr>
            </a:lvl1pPr>
          </a:lstStyle>
          <a:p>
            <a:pPr marL="238125" marR="0" lvl="0" indent="-22860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2"/>
                </a:solidFill>
                <a:effectLst/>
                <a:uLnTx/>
                <a:uFillTx/>
                <a:latin typeface="Montserrat"/>
                <a:cs typeface="Calibri"/>
              </a:rPr>
              <a:t>Staff + workflow scalability</a:t>
            </a:r>
            <a:endParaRPr lang="en-US" b="1" i="0" u="none" strike="noStrike" kern="1200" cap="none" spc="0" normalizeH="0" baseline="0" noProof="0" dirty="0">
              <a:ln>
                <a:noFill/>
              </a:ln>
              <a:solidFill>
                <a:schemeClr val="accent2"/>
              </a:solidFill>
              <a:effectLst/>
              <a:uLnTx/>
              <a:uFillTx/>
              <a:latin typeface="Montserrat"/>
              <a:cs typeface="Calibri"/>
            </a:endParaRPr>
          </a:p>
          <a:p>
            <a:pPr marL="238125"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b="1" i="0" u="none" strike="noStrike" kern="1200" cap="none" spc="0" normalizeH="0" baseline="0" noProof="0" dirty="0">
              <a:ln>
                <a:noFill/>
              </a:ln>
              <a:solidFill>
                <a:srgbClr val="016BAB"/>
              </a:solidFill>
              <a:effectLst/>
              <a:uLnTx/>
              <a:uFillTx/>
              <a:latin typeface="Montserrat"/>
              <a:cs typeface="Calibri" panose="020F0502020204030204" pitchFamily="34" charset="0"/>
            </a:endParaRPr>
          </a:p>
          <a:p>
            <a:pPr marL="238125" marR="0" lvl="0" indent="-228600" algn="l" defTabSz="9144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Consistent workflows</a:t>
            </a:r>
            <a:endParaRPr lang="en-US" sz="1400" b="1" i="0" u="none" strike="noStrike" kern="1200" cap="none" spc="0" normalizeH="0" baseline="0" noProof="0" dirty="0">
              <a:ln>
                <a:noFill/>
              </a:ln>
              <a:solidFill>
                <a:srgbClr val="4B5A65"/>
              </a:solidFill>
              <a:effectLst/>
              <a:uLnTx/>
              <a:uFillTx/>
              <a:latin typeface="Montserrat"/>
              <a:cs typeface="Calibri"/>
            </a:endParaRPr>
          </a:p>
          <a:p>
            <a:pPr marL="238125" marR="0" lvl="0" indent="-228600" algn="l" defTabSz="9144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Cross-training + staffing flexibility</a:t>
            </a:r>
            <a:endParaRPr lang="en-US" sz="1400" b="1" i="0" u="none" strike="noStrike" kern="1200" cap="none" spc="0" normalizeH="0" baseline="0" noProof="0" dirty="0">
              <a:ln>
                <a:noFill/>
              </a:ln>
              <a:solidFill>
                <a:srgbClr val="4B5A65"/>
              </a:solidFill>
              <a:effectLst/>
              <a:uLnTx/>
              <a:uFillTx/>
              <a:latin typeface="Montserrat"/>
              <a:cs typeface="Calibri"/>
            </a:endParaRPr>
          </a:p>
          <a:p>
            <a:pPr marL="238125" marR="0" lvl="0" indent="-228600" algn="l" defTabSz="9144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Improved performance + scale</a:t>
            </a:r>
            <a:endParaRPr lang="en-US" sz="2000" b="1" i="0" u="none" strike="noStrike" kern="1200" cap="none" spc="0" normalizeH="0" baseline="0" noProof="0" dirty="0">
              <a:ln>
                <a:noFill/>
              </a:ln>
              <a:solidFill>
                <a:srgbClr val="4B5A65"/>
              </a:solidFill>
              <a:effectLst/>
              <a:uLnTx/>
              <a:uFillTx/>
              <a:latin typeface="Montserrat"/>
              <a:cs typeface="Calibri"/>
            </a:endParaRPr>
          </a:p>
        </p:txBody>
      </p:sp>
      <p:sp>
        <p:nvSpPr>
          <p:cNvPr id="21" name="TextBox 20">
            <a:extLst>
              <a:ext uri="{FF2B5EF4-FFF2-40B4-BE49-F238E27FC236}">
                <a16:creationId xmlns:a16="http://schemas.microsoft.com/office/drawing/2014/main" id="{B2C5E7BD-C218-44E5-B718-A2E2BD624BB8}"/>
              </a:ext>
            </a:extLst>
          </p:cNvPr>
          <p:cNvSpPr txBox="1"/>
          <p:nvPr/>
        </p:nvSpPr>
        <p:spPr>
          <a:xfrm>
            <a:off x="8235676" y="2412648"/>
            <a:ext cx="3626168" cy="1271117"/>
          </a:xfrm>
          <a:prstGeom prst="rect">
            <a:avLst/>
          </a:prstGeom>
          <a:noFill/>
          <a:ln>
            <a:noFill/>
          </a:ln>
        </p:spPr>
        <p:txBody>
          <a:bodyPr wrap="square" lIns="91440" tIns="45720" rIns="91440" bIns="45720" rtlCol="0" anchor="t">
            <a:spAutoFit/>
          </a:bodyPr>
          <a:lstStyle>
            <a:defPPr>
              <a:defRPr lang="en-US"/>
            </a:defPPr>
            <a:lvl1pPr algn="ctr">
              <a:lnSpc>
                <a:spcPct val="90000"/>
              </a:lnSpc>
              <a:defRPr spc="300">
                <a:solidFill>
                  <a:schemeClr val="accent4"/>
                </a:solidFill>
                <a:latin typeface="+mj-lt"/>
                <a:cs typeface="Calibri" panose="020F0502020204030204" pitchFamily="34" charset="0"/>
              </a:defRPr>
            </a:lvl1pPr>
          </a:lstStyle>
          <a:p>
            <a:pPr marL="9525"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3"/>
                </a:solidFill>
                <a:effectLst/>
                <a:uLnTx/>
                <a:uFillTx/>
                <a:latin typeface="Montserrat"/>
                <a:cs typeface="Calibri"/>
              </a:rPr>
              <a:t>Predictability + repeatability</a:t>
            </a:r>
            <a:endParaRPr lang="en-US" b="1" i="0" u="none" strike="noStrike" kern="1200" cap="none" spc="0" normalizeH="0" baseline="0" noProof="0" dirty="0">
              <a:ln>
                <a:noFill/>
              </a:ln>
              <a:solidFill>
                <a:schemeClr val="accent3"/>
              </a:solidFill>
              <a:effectLst/>
              <a:uLnTx/>
              <a:uFillTx/>
              <a:latin typeface="Montserrat"/>
              <a:cs typeface="Calibri"/>
            </a:endParaRPr>
          </a:p>
          <a:p>
            <a:pPr marL="238125" marR="0" lvl="0" indent="-228600" algn="l" defTabSz="914400" rtl="0" eaLnBrk="1" fontAlgn="auto" latinLnBrk="0" hangingPunct="1">
              <a:lnSpc>
                <a:spcPct val="90000"/>
              </a:lnSpc>
              <a:spcBef>
                <a:spcPts val="600"/>
              </a:spcBef>
              <a:spcAft>
                <a:spcPts val="0"/>
              </a:spcAft>
              <a:buClr>
                <a:schemeClr val="accent3"/>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Faster integration of new staff, facilities or practices</a:t>
            </a:r>
            <a:endParaRPr lang="en-US" sz="1400" b="1" i="0" u="none" strike="noStrike" kern="1200" cap="none" spc="0" normalizeH="0" baseline="0" noProof="0" dirty="0">
              <a:ln>
                <a:noFill/>
              </a:ln>
              <a:solidFill>
                <a:srgbClr val="4B5A65"/>
              </a:solidFill>
              <a:effectLst/>
              <a:uLnTx/>
              <a:uFillTx/>
              <a:latin typeface="Montserrat"/>
              <a:cs typeface="Calibri"/>
            </a:endParaRPr>
          </a:p>
          <a:p>
            <a:pPr marL="238125" marR="0" lvl="0" indent="-228600" algn="l" defTabSz="914400" rtl="0" eaLnBrk="1" fontAlgn="auto" latinLnBrk="0" hangingPunct="1">
              <a:lnSpc>
                <a:spcPct val="90000"/>
              </a:lnSpc>
              <a:spcBef>
                <a:spcPts val="600"/>
              </a:spcBef>
              <a:spcAft>
                <a:spcPts val="0"/>
              </a:spcAft>
              <a:buClr>
                <a:schemeClr val="accent3"/>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4B5A65"/>
                </a:solidFill>
                <a:effectLst/>
                <a:uLnTx/>
                <a:uFillTx/>
                <a:latin typeface="Montserrat"/>
                <a:cs typeface="Calibri"/>
              </a:rPr>
              <a:t>Smoother transitions </a:t>
            </a:r>
            <a:br>
              <a:rPr lang="en-US" sz="1400" b="1" i="0" u="none" strike="noStrike" kern="1200" cap="none" spc="0" normalizeH="0" baseline="0" noProof="0" dirty="0">
                <a:ln>
                  <a:noFill/>
                </a:ln>
                <a:effectLst/>
                <a:uLnTx/>
                <a:uFillTx/>
                <a:latin typeface="Montserrat"/>
              </a:rPr>
            </a:br>
            <a:r>
              <a:rPr kumimoji="0" lang="en-US" sz="1400" b="1" i="0" u="none" strike="noStrike" kern="1200" cap="none" spc="0" normalizeH="0" baseline="0" noProof="0" dirty="0">
                <a:ln>
                  <a:noFill/>
                </a:ln>
                <a:solidFill>
                  <a:srgbClr val="4B5A65"/>
                </a:solidFill>
                <a:effectLst/>
                <a:uLnTx/>
                <a:uFillTx/>
                <a:latin typeface="Montserrat"/>
                <a:cs typeface="Calibri"/>
              </a:rPr>
              <a:t>across teams</a:t>
            </a:r>
            <a:endParaRPr lang="en-US" sz="2000" b="1" i="0" u="none" strike="noStrike" kern="1200" cap="none" spc="0" normalizeH="0" baseline="0" noProof="0" dirty="0">
              <a:ln>
                <a:noFill/>
              </a:ln>
              <a:solidFill>
                <a:srgbClr val="4B5A65"/>
              </a:solidFill>
              <a:effectLst/>
              <a:uLnTx/>
              <a:uFillTx/>
              <a:latin typeface="Montserrat"/>
              <a:cs typeface="Calibri"/>
            </a:endParaRPr>
          </a:p>
        </p:txBody>
      </p:sp>
      <p:sp>
        <p:nvSpPr>
          <p:cNvPr id="3" name="Rectangle 2">
            <a:hlinkClick r:id="" action="ppaction://noaction"/>
            <a:extLst>
              <a:ext uri="{FF2B5EF4-FFF2-40B4-BE49-F238E27FC236}">
                <a16:creationId xmlns:a16="http://schemas.microsoft.com/office/drawing/2014/main" id="{CA83F97B-3ACB-4D1E-9222-6ECC831AD558}"/>
              </a:ext>
            </a:extLst>
          </p:cNvPr>
          <p:cNvSpPr/>
          <p:nvPr/>
        </p:nvSpPr>
        <p:spPr>
          <a:xfrm>
            <a:off x="9658350" y="6402824"/>
            <a:ext cx="1952625" cy="41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1E4907A1-26A7-4923-A057-EBCB5C8448A1}"/>
              </a:ext>
            </a:extLst>
          </p:cNvPr>
          <p:cNvSpPr/>
          <p:nvPr/>
        </p:nvSpPr>
        <p:spPr>
          <a:xfrm>
            <a:off x="4284104" y="2237853"/>
            <a:ext cx="3619934" cy="36565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C2D56C-50AF-4C0B-8B23-8ACD3F343C36}"/>
              </a:ext>
            </a:extLst>
          </p:cNvPr>
          <p:cNvSpPr/>
          <p:nvPr/>
        </p:nvSpPr>
        <p:spPr>
          <a:xfrm>
            <a:off x="8170592" y="2237853"/>
            <a:ext cx="3613886" cy="365658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534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74EE0B4D-7D7F-AD4D-1EB3-EE3E85782C4F}"/>
              </a:ext>
            </a:extLst>
          </p:cNvPr>
          <p:cNvPicPr>
            <a:picLocks noChangeAspect="1"/>
          </p:cNvPicPr>
          <p:nvPr/>
        </p:nvPicPr>
        <p:blipFill>
          <a:blip r:embed="rId3"/>
          <a:stretch>
            <a:fillRect/>
          </a:stretch>
        </p:blipFill>
        <p:spPr>
          <a:xfrm>
            <a:off x="767078" y="674433"/>
            <a:ext cx="10659348" cy="2987847"/>
          </a:xfrm>
          <a:prstGeom prst="rect">
            <a:avLst/>
          </a:prstGeom>
        </p:spPr>
      </p:pic>
      <p:grpSp>
        <p:nvGrpSpPr>
          <p:cNvPr id="8" name="Group 7">
            <a:extLst>
              <a:ext uri="{FF2B5EF4-FFF2-40B4-BE49-F238E27FC236}">
                <a16:creationId xmlns:a16="http://schemas.microsoft.com/office/drawing/2014/main" id="{771FCD8B-ED51-4E36-863C-BADB9F4A5C2A}"/>
              </a:ext>
            </a:extLst>
          </p:cNvPr>
          <p:cNvGrpSpPr/>
          <p:nvPr/>
        </p:nvGrpSpPr>
        <p:grpSpPr>
          <a:xfrm>
            <a:off x="1277586" y="4151583"/>
            <a:ext cx="1188720" cy="1014896"/>
            <a:chOff x="134480" y="4473190"/>
            <a:chExt cx="1188720" cy="1014896"/>
          </a:xfrm>
        </p:grpSpPr>
        <p:sp>
          <p:nvSpPr>
            <p:cNvPr id="83" name="Title 4">
              <a:extLst>
                <a:ext uri="{FF2B5EF4-FFF2-40B4-BE49-F238E27FC236}">
                  <a16:creationId xmlns:a16="http://schemas.microsoft.com/office/drawing/2014/main" id="{DC55B43C-7E91-4776-A19A-1275CB8FB26F}"/>
                </a:ext>
              </a:extLst>
            </p:cNvPr>
            <p:cNvSpPr txBox="1">
              <a:spLocks noChangeAspect="1"/>
            </p:cNvSpPr>
            <p:nvPr/>
          </p:nvSpPr>
          <p:spPr>
            <a:xfrm>
              <a:off x="134480" y="4473190"/>
              <a:ext cx="1188720" cy="486295"/>
            </a:xfrm>
            <a:prstGeom prst="rect">
              <a:avLst/>
            </a:prstGeom>
            <a:solidFill>
              <a:srgbClr val="F5822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sz="900" b="1">
                  <a:solidFill>
                    <a:srgbClr val="FBB416"/>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07341"/>
                  </a:solidFill>
                  <a:effectLst/>
                  <a:uLnTx/>
                  <a:uFillTx/>
                  <a:latin typeface="Montserrat" panose="00000500000000000000" pitchFamily="2" charset="0"/>
                </a:rPr>
                <a:t>Eligibility Verification</a:t>
              </a:r>
              <a:endParaRPr lang="en-US" sz="900" b="1" i="0" u="none" strike="noStrike" kern="1200" cap="none" spc="0" normalizeH="0" baseline="0" noProof="0">
                <a:ln>
                  <a:noFill/>
                </a:ln>
                <a:solidFill>
                  <a:srgbClr val="F07341"/>
                </a:solidFill>
                <a:effectLst/>
                <a:uLnTx/>
                <a:uFillTx/>
                <a:latin typeface="Montserrat" panose="00000500000000000000" pitchFamily="2" charset="0"/>
              </a:endParaRPr>
            </a:p>
          </p:txBody>
        </p:sp>
        <p:sp>
          <p:nvSpPr>
            <p:cNvPr id="85" name="Title 4">
              <a:extLst>
                <a:ext uri="{FF2B5EF4-FFF2-40B4-BE49-F238E27FC236}">
                  <a16:creationId xmlns:a16="http://schemas.microsoft.com/office/drawing/2014/main" id="{72D58DBC-4F0B-4051-BF0B-7FD13779CC46}"/>
                </a:ext>
              </a:extLst>
            </p:cNvPr>
            <p:cNvSpPr txBox="1">
              <a:spLocks noChangeAspect="1"/>
            </p:cNvSpPr>
            <p:nvPr/>
          </p:nvSpPr>
          <p:spPr>
            <a:xfrm>
              <a:off x="134480" y="5001791"/>
              <a:ext cx="1188720" cy="486295"/>
            </a:xfrm>
            <a:prstGeom prst="rect">
              <a:avLst/>
            </a:prstGeom>
            <a:solidFill>
              <a:srgbClr val="F5822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sz="900" b="1">
                  <a:solidFill>
                    <a:srgbClr val="FBB416"/>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07341"/>
                  </a:solidFill>
                  <a:effectLst/>
                  <a:uLnTx/>
                  <a:uFillTx/>
                  <a:latin typeface="Montserrat" panose="00000500000000000000" pitchFamily="2" charset="0"/>
                </a:rPr>
                <a:t>Coverage</a:t>
              </a:r>
              <a:br>
                <a:rPr lang="en-US" sz="900" b="1" i="0" u="none" strike="noStrike" kern="1200" cap="none" spc="0" normalizeH="0" baseline="0" noProof="0">
                  <a:ln>
                    <a:noFill/>
                  </a:ln>
                  <a:effectLst/>
                  <a:uLnTx/>
                  <a:uFillTx/>
                  <a:latin typeface="Montserrat" panose="00000500000000000000" pitchFamily="2" charset="0"/>
                </a:rPr>
              </a:br>
              <a:r>
                <a:rPr kumimoji="0" lang="en-US" sz="900" b="1" i="0" u="none" strike="noStrike" kern="1200" cap="none" spc="0" normalizeH="0" baseline="0" noProof="0">
                  <a:ln>
                    <a:noFill/>
                  </a:ln>
                  <a:solidFill>
                    <a:srgbClr val="F07341"/>
                  </a:solidFill>
                  <a:effectLst/>
                  <a:uLnTx/>
                  <a:uFillTx/>
                  <a:latin typeface="Montserrat" panose="00000500000000000000" pitchFamily="2" charset="0"/>
                </a:rPr>
                <a:t>Detection</a:t>
              </a:r>
              <a:endParaRPr lang="en-US" sz="900" b="1" i="0" u="none" strike="noStrike" kern="1200" cap="none" spc="0" normalizeH="0" baseline="0" noProof="0">
                <a:ln>
                  <a:noFill/>
                </a:ln>
                <a:solidFill>
                  <a:srgbClr val="F07341"/>
                </a:solidFill>
                <a:effectLst/>
                <a:uLnTx/>
                <a:uFillTx/>
                <a:latin typeface="Montserrat" panose="00000500000000000000" pitchFamily="2" charset="0"/>
              </a:endParaRPr>
            </a:p>
          </p:txBody>
        </p:sp>
      </p:grpSp>
      <p:grpSp>
        <p:nvGrpSpPr>
          <p:cNvPr id="15" name="Group 14">
            <a:extLst>
              <a:ext uri="{FF2B5EF4-FFF2-40B4-BE49-F238E27FC236}">
                <a16:creationId xmlns:a16="http://schemas.microsoft.com/office/drawing/2014/main" id="{53BF4868-EE08-4A95-A16C-FB4328227DB4}"/>
              </a:ext>
            </a:extLst>
          </p:cNvPr>
          <p:cNvGrpSpPr/>
          <p:nvPr/>
        </p:nvGrpSpPr>
        <p:grpSpPr>
          <a:xfrm>
            <a:off x="3180896" y="4151583"/>
            <a:ext cx="1188720" cy="1530797"/>
            <a:chOff x="2687765" y="4012055"/>
            <a:chExt cx="1188720" cy="1530797"/>
          </a:xfrm>
        </p:grpSpPr>
        <p:sp>
          <p:nvSpPr>
            <p:cNvPr id="128" name="Rectangle 127">
              <a:extLst>
                <a:ext uri="{FF2B5EF4-FFF2-40B4-BE49-F238E27FC236}">
                  <a16:creationId xmlns:a16="http://schemas.microsoft.com/office/drawing/2014/main" id="{EB5A6ADB-F966-47A7-8141-1B879B2B1C55}"/>
                </a:ext>
              </a:extLst>
            </p:cNvPr>
            <p:cNvSpPr>
              <a:spLocks noChangeAspect="1"/>
            </p:cNvSpPr>
            <p:nvPr/>
          </p:nvSpPr>
          <p:spPr>
            <a:xfrm>
              <a:off x="2687765" y="4534306"/>
              <a:ext cx="1188720" cy="486295"/>
            </a:xfrm>
            <a:prstGeom prst="rect">
              <a:avLst/>
            </a:prstGeom>
            <a:solidFill>
              <a:srgbClr val="7030A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t>Patient </a:t>
              </a:r>
              <a:b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br>
              <a: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t>Statements </a:t>
              </a:r>
              <a:b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br>
              <a: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t>+ Lockbox</a:t>
              </a:r>
            </a:p>
          </p:txBody>
        </p:sp>
        <p:sp>
          <p:nvSpPr>
            <p:cNvPr id="129" name="Rectangle 128">
              <a:extLst>
                <a:ext uri="{FF2B5EF4-FFF2-40B4-BE49-F238E27FC236}">
                  <a16:creationId xmlns:a16="http://schemas.microsoft.com/office/drawing/2014/main" id="{4ECDAD04-DBFF-4AB2-B5EF-658A9793BCDE}"/>
                </a:ext>
              </a:extLst>
            </p:cNvPr>
            <p:cNvSpPr>
              <a:spLocks noChangeAspect="1"/>
            </p:cNvSpPr>
            <p:nvPr/>
          </p:nvSpPr>
          <p:spPr>
            <a:xfrm>
              <a:off x="2687765" y="5056557"/>
              <a:ext cx="1188720" cy="486295"/>
            </a:xfrm>
            <a:prstGeom prst="rect">
              <a:avLst/>
            </a:prstGeom>
            <a:solidFill>
              <a:srgbClr val="7030A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t>Patient</a:t>
              </a:r>
              <a:b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br>
              <a: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t>Estimation</a:t>
              </a:r>
            </a:p>
          </p:txBody>
        </p:sp>
        <p:sp>
          <p:nvSpPr>
            <p:cNvPr id="131" name="Rectangle 130">
              <a:extLst>
                <a:ext uri="{FF2B5EF4-FFF2-40B4-BE49-F238E27FC236}">
                  <a16:creationId xmlns:a16="http://schemas.microsoft.com/office/drawing/2014/main" id="{5764554D-D223-4097-9BB0-BB44149B78C4}"/>
                </a:ext>
              </a:extLst>
            </p:cNvPr>
            <p:cNvSpPr>
              <a:spLocks noChangeAspect="1"/>
            </p:cNvSpPr>
            <p:nvPr/>
          </p:nvSpPr>
          <p:spPr>
            <a:xfrm>
              <a:off x="2687765" y="4012055"/>
              <a:ext cx="1188720" cy="486295"/>
            </a:xfrm>
            <a:prstGeom prst="rect">
              <a:avLst/>
            </a:prstGeom>
            <a:solidFill>
              <a:srgbClr val="7030A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30A0"/>
                  </a:solidFill>
                  <a:effectLst/>
                  <a:uLnTx/>
                  <a:uFillTx/>
                  <a:latin typeface="Montserrat" panose="00000500000000000000" pitchFamily="2" charset="0"/>
                  <a:cs typeface="Arial" panose="020B0604020202020204" pitchFamily="34" charset="0"/>
                </a:rPr>
                <a:t>Patient Payments</a:t>
              </a:r>
            </a:p>
          </p:txBody>
        </p:sp>
      </p:grpSp>
      <p:grpSp>
        <p:nvGrpSpPr>
          <p:cNvPr id="135" name="Group 134">
            <a:extLst>
              <a:ext uri="{FF2B5EF4-FFF2-40B4-BE49-F238E27FC236}">
                <a16:creationId xmlns:a16="http://schemas.microsoft.com/office/drawing/2014/main" id="{91A011F1-1F91-4AAB-B310-EF14598E8934}"/>
              </a:ext>
            </a:extLst>
          </p:cNvPr>
          <p:cNvGrpSpPr/>
          <p:nvPr/>
        </p:nvGrpSpPr>
        <p:grpSpPr>
          <a:xfrm>
            <a:off x="5029496" y="4151583"/>
            <a:ext cx="2446771" cy="2053048"/>
            <a:chOff x="6308780" y="2781227"/>
            <a:chExt cx="2446771" cy="2053048"/>
          </a:xfrm>
        </p:grpSpPr>
        <p:sp>
          <p:nvSpPr>
            <p:cNvPr id="136" name="Rectangle 135">
              <a:extLst>
                <a:ext uri="{FF2B5EF4-FFF2-40B4-BE49-F238E27FC236}">
                  <a16:creationId xmlns:a16="http://schemas.microsoft.com/office/drawing/2014/main" id="{015275BD-40A9-44A3-81F0-80C4143C8A5B}"/>
                </a:ext>
              </a:extLst>
            </p:cNvPr>
            <p:cNvSpPr>
              <a:spLocks noChangeAspect="1"/>
            </p:cNvSpPr>
            <p:nvPr/>
          </p:nvSpPr>
          <p:spPr>
            <a:xfrm>
              <a:off x="7566831" y="2781227"/>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Remit </a:t>
              </a:r>
              <a:br>
                <a:rPr kumimoji="0" lang="en-US" sz="900" b="1" i="0" u="none" strike="noStrike" kern="1200" cap="none" spc="0" normalizeH="0" baseline="0" noProof="0">
                  <a:ln>
                    <a:noFill/>
                  </a:ln>
                  <a:solidFill>
                    <a:srgbClr val="82C560"/>
                  </a:solidFill>
                  <a:effectLst/>
                  <a:uLnTx/>
                  <a:uFillTx/>
                  <a:latin typeface="Montserrat" panose="00000500000000000000" pitchFamily="2" charset="0"/>
                </a:rPr>
              </a:b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Manager</a:t>
              </a:r>
            </a:p>
          </p:txBody>
        </p:sp>
        <p:sp>
          <p:nvSpPr>
            <p:cNvPr id="137" name="Rectangle 136">
              <a:extLst>
                <a:ext uri="{FF2B5EF4-FFF2-40B4-BE49-F238E27FC236}">
                  <a16:creationId xmlns:a16="http://schemas.microsoft.com/office/drawing/2014/main" id="{0D2DB397-9EC7-436A-A5E3-117D53247898}"/>
                </a:ext>
              </a:extLst>
            </p:cNvPr>
            <p:cNvSpPr>
              <a:spLocks noChangeAspect="1"/>
            </p:cNvSpPr>
            <p:nvPr/>
          </p:nvSpPr>
          <p:spPr>
            <a:xfrm>
              <a:off x="7566831" y="3290779"/>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Remit Deposit Management</a:t>
              </a:r>
            </a:p>
          </p:txBody>
        </p:sp>
        <p:sp>
          <p:nvSpPr>
            <p:cNvPr id="138" name="Rectangle 137">
              <a:extLst>
                <a:ext uri="{FF2B5EF4-FFF2-40B4-BE49-F238E27FC236}">
                  <a16:creationId xmlns:a16="http://schemas.microsoft.com/office/drawing/2014/main" id="{0FD4F515-5D07-435A-83C7-898ABD32599B}"/>
                </a:ext>
              </a:extLst>
            </p:cNvPr>
            <p:cNvSpPr>
              <a:spLocks noChangeAspect="1"/>
            </p:cNvSpPr>
            <p:nvPr/>
          </p:nvSpPr>
          <p:spPr>
            <a:xfrm>
              <a:off x="7566831" y="3819380"/>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EOB </a:t>
              </a:r>
              <a:br>
                <a:rPr kumimoji="0" lang="en-US" sz="900" b="1" i="0" u="none" strike="noStrike" kern="1200" cap="none" spc="0" normalizeH="0" baseline="0" noProof="0">
                  <a:ln>
                    <a:noFill/>
                  </a:ln>
                  <a:solidFill>
                    <a:srgbClr val="82C560"/>
                  </a:solidFill>
                  <a:effectLst/>
                  <a:uLnTx/>
                  <a:uFillTx/>
                  <a:latin typeface="Montserrat" panose="00000500000000000000" pitchFamily="2" charset="0"/>
                </a:rPr>
              </a:b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Conversion</a:t>
              </a:r>
            </a:p>
          </p:txBody>
        </p:sp>
        <p:sp>
          <p:nvSpPr>
            <p:cNvPr id="139" name="Rectangle 138">
              <a:extLst>
                <a:ext uri="{FF2B5EF4-FFF2-40B4-BE49-F238E27FC236}">
                  <a16:creationId xmlns:a16="http://schemas.microsoft.com/office/drawing/2014/main" id="{332ADBCD-5E68-454F-9A9B-5348B8196C13}"/>
                </a:ext>
              </a:extLst>
            </p:cNvPr>
            <p:cNvSpPr>
              <a:spLocks noChangeAspect="1"/>
            </p:cNvSpPr>
            <p:nvPr/>
          </p:nvSpPr>
          <p:spPr>
            <a:xfrm>
              <a:off x="7566831" y="4347981"/>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Payer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Lockbox</a:t>
              </a:r>
            </a:p>
          </p:txBody>
        </p:sp>
        <p:sp>
          <p:nvSpPr>
            <p:cNvPr id="140" name="Rectangle 139">
              <a:extLst>
                <a:ext uri="{FF2B5EF4-FFF2-40B4-BE49-F238E27FC236}">
                  <a16:creationId xmlns:a16="http://schemas.microsoft.com/office/drawing/2014/main" id="{6B1BE033-3BD2-4A3C-96B0-B91B0E65A91F}"/>
                </a:ext>
              </a:extLst>
            </p:cNvPr>
            <p:cNvSpPr>
              <a:spLocks noChangeAspect="1"/>
            </p:cNvSpPr>
            <p:nvPr/>
          </p:nvSpPr>
          <p:spPr>
            <a:xfrm>
              <a:off x="6308780" y="3290779"/>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Claim </a:t>
              </a:r>
              <a:br>
                <a:rPr kumimoji="0" lang="en-US" sz="900" b="1" i="0" u="none" strike="noStrike" kern="1200" cap="none" spc="0" normalizeH="0" baseline="0" noProof="0">
                  <a:ln>
                    <a:noFill/>
                  </a:ln>
                  <a:solidFill>
                    <a:srgbClr val="82C560"/>
                  </a:solidFill>
                  <a:effectLst/>
                  <a:uLnTx/>
                  <a:uFillTx/>
                  <a:latin typeface="Montserrat" panose="00000500000000000000" pitchFamily="2" charset="0"/>
                </a:rPr>
              </a:b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Monitoring</a:t>
              </a:r>
            </a:p>
          </p:txBody>
        </p:sp>
        <p:sp>
          <p:nvSpPr>
            <p:cNvPr id="141" name="Rectangle 140">
              <a:extLst>
                <a:ext uri="{FF2B5EF4-FFF2-40B4-BE49-F238E27FC236}">
                  <a16:creationId xmlns:a16="http://schemas.microsoft.com/office/drawing/2014/main" id="{BA7E0820-3FF1-4A3A-93B8-8BE5E12AA046}"/>
                </a:ext>
              </a:extLst>
            </p:cNvPr>
            <p:cNvSpPr>
              <a:spLocks noChangeAspect="1"/>
            </p:cNvSpPr>
            <p:nvPr/>
          </p:nvSpPr>
          <p:spPr>
            <a:xfrm>
              <a:off x="6308780" y="2781227"/>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Claim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Manager</a:t>
              </a:r>
            </a:p>
          </p:txBody>
        </p:sp>
        <p:sp>
          <p:nvSpPr>
            <p:cNvPr id="142" name="Rectangle 141">
              <a:extLst>
                <a:ext uri="{FF2B5EF4-FFF2-40B4-BE49-F238E27FC236}">
                  <a16:creationId xmlns:a16="http://schemas.microsoft.com/office/drawing/2014/main" id="{CAE5BF29-F768-4E59-8561-E638217C37AF}"/>
                </a:ext>
              </a:extLst>
            </p:cNvPr>
            <p:cNvSpPr>
              <a:spLocks noChangeAspect="1"/>
            </p:cNvSpPr>
            <p:nvPr/>
          </p:nvSpPr>
          <p:spPr>
            <a:xfrm>
              <a:off x="6308780" y="3819380"/>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Claim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Attachments</a:t>
              </a:r>
            </a:p>
          </p:txBody>
        </p:sp>
        <p:sp>
          <p:nvSpPr>
            <p:cNvPr id="143" name="Rectangle 142">
              <a:extLst>
                <a:ext uri="{FF2B5EF4-FFF2-40B4-BE49-F238E27FC236}">
                  <a16:creationId xmlns:a16="http://schemas.microsoft.com/office/drawing/2014/main" id="{57782E87-33FF-489A-A30A-E2638B4CB2D1}"/>
                </a:ext>
              </a:extLst>
            </p:cNvPr>
            <p:cNvSpPr>
              <a:spLocks noChangeAspect="1"/>
            </p:cNvSpPr>
            <p:nvPr/>
          </p:nvSpPr>
          <p:spPr>
            <a:xfrm>
              <a:off x="6308780" y="4347981"/>
              <a:ext cx="1188720" cy="48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82C560"/>
                  </a:solidFill>
                  <a:effectLst/>
                  <a:uLnTx/>
                  <a:uFillTx/>
                  <a:latin typeface="Montserrat" panose="00000500000000000000" pitchFamily="2" charset="0"/>
                </a:rPr>
                <a:t>Medicare Enterprise</a:t>
              </a:r>
            </a:p>
          </p:txBody>
        </p:sp>
      </p:grpSp>
      <p:sp>
        <p:nvSpPr>
          <p:cNvPr id="158" name="Rectangle 157">
            <a:extLst>
              <a:ext uri="{FF2B5EF4-FFF2-40B4-BE49-F238E27FC236}">
                <a16:creationId xmlns:a16="http://schemas.microsoft.com/office/drawing/2014/main" id="{29A50997-167C-4372-8F4D-D7C214C2C8F4}"/>
              </a:ext>
            </a:extLst>
          </p:cNvPr>
          <p:cNvSpPr>
            <a:spLocks noChangeAspect="1"/>
          </p:cNvSpPr>
          <p:nvPr/>
        </p:nvSpPr>
        <p:spPr>
          <a:xfrm>
            <a:off x="7940389" y="4151583"/>
            <a:ext cx="1188720" cy="486294"/>
          </a:xfrm>
          <a:prstGeom prst="rect">
            <a:avLst/>
          </a:prstGeom>
          <a:solidFill>
            <a:srgbClr val="008F7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8F78"/>
                </a:solidFill>
                <a:effectLst/>
                <a:uLnTx/>
                <a:uFillTx/>
                <a:latin typeface="Montserrat" panose="00000500000000000000" pitchFamily="2" charset="0"/>
              </a:rPr>
              <a:t>Denial + Appeal Management</a:t>
            </a:r>
          </a:p>
        </p:txBody>
      </p:sp>
      <p:grpSp>
        <p:nvGrpSpPr>
          <p:cNvPr id="163" name="Group 162">
            <a:extLst>
              <a:ext uri="{FF2B5EF4-FFF2-40B4-BE49-F238E27FC236}">
                <a16:creationId xmlns:a16="http://schemas.microsoft.com/office/drawing/2014/main" id="{0F737BBF-AF6B-4A9E-9EA1-27B40542BD33}"/>
              </a:ext>
            </a:extLst>
          </p:cNvPr>
          <p:cNvGrpSpPr/>
          <p:nvPr/>
        </p:nvGrpSpPr>
        <p:grpSpPr>
          <a:xfrm>
            <a:off x="9725397" y="4112364"/>
            <a:ext cx="1188720" cy="1530796"/>
            <a:chOff x="2937430" y="4199464"/>
            <a:chExt cx="1188720" cy="1530796"/>
          </a:xfrm>
          <a:solidFill>
            <a:schemeClr val="accent4">
              <a:lumMod val="20000"/>
              <a:lumOff val="80000"/>
            </a:schemeClr>
          </a:solidFill>
        </p:grpSpPr>
        <p:sp>
          <p:nvSpPr>
            <p:cNvPr id="164" name="Rectangle 163">
              <a:extLst>
                <a:ext uri="{FF2B5EF4-FFF2-40B4-BE49-F238E27FC236}">
                  <a16:creationId xmlns:a16="http://schemas.microsoft.com/office/drawing/2014/main" id="{723D1E30-70C8-495F-AEA1-21387CF27CEE}"/>
                </a:ext>
              </a:extLst>
            </p:cNvPr>
            <p:cNvSpPr>
              <a:spLocks noChangeAspect="1"/>
            </p:cNvSpPr>
            <p:nvPr/>
          </p:nvSpPr>
          <p:spPr>
            <a:xfrm>
              <a:off x="2937430" y="4199464"/>
              <a:ext cx="1188720" cy="48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t>Analytics</a:t>
              </a:r>
              <a:b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br>
              <a: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t>Pro + Peak</a:t>
              </a:r>
            </a:p>
          </p:txBody>
        </p:sp>
        <p:sp>
          <p:nvSpPr>
            <p:cNvPr id="166" name="Rectangle 165">
              <a:extLst>
                <a:ext uri="{FF2B5EF4-FFF2-40B4-BE49-F238E27FC236}">
                  <a16:creationId xmlns:a16="http://schemas.microsoft.com/office/drawing/2014/main" id="{BD9AFB23-7FEC-4BC3-861D-B19F09EF3B44}"/>
                </a:ext>
              </a:extLst>
            </p:cNvPr>
            <p:cNvSpPr>
              <a:spLocks noChangeAspect="1"/>
            </p:cNvSpPr>
            <p:nvPr/>
          </p:nvSpPr>
          <p:spPr>
            <a:xfrm>
              <a:off x="2937430" y="4721715"/>
              <a:ext cx="1188720" cy="48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t>Medicare </a:t>
              </a:r>
              <a:b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br>
              <a: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t>Analytics</a:t>
              </a:r>
            </a:p>
          </p:txBody>
        </p:sp>
        <p:sp>
          <p:nvSpPr>
            <p:cNvPr id="167" name="Rectangle 166">
              <a:extLst>
                <a:ext uri="{FF2B5EF4-FFF2-40B4-BE49-F238E27FC236}">
                  <a16:creationId xmlns:a16="http://schemas.microsoft.com/office/drawing/2014/main" id="{EEAF3BF8-DE2D-4BCE-BFF4-4E524FB0B0B2}"/>
                </a:ext>
              </a:extLst>
            </p:cNvPr>
            <p:cNvSpPr>
              <a:spLocks noChangeAspect="1"/>
            </p:cNvSpPr>
            <p:nvPr/>
          </p:nvSpPr>
          <p:spPr>
            <a:xfrm>
              <a:off x="2937430" y="5243966"/>
              <a:ext cx="1188720" cy="48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4"/>
                  </a:solidFill>
                  <a:effectLst/>
                  <a:uLnTx/>
                  <a:uFillTx/>
                  <a:latin typeface="Montserrat" panose="00000500000000000000" pitchFamily="2" charset="0"/>
                  <a:cs typeface="Arial" panose="020B0604020202020204" pitchFamily="34" charset="0"/>
                </a:rPr>
                <a:t> Quality + Compliance Reporting</a:t>
              </a:r>
            </a:p>
          </p:txBody>
        </p:sp>
      </p:grpSp>
      <p:sp>
        <p:nvSpPr>
          <p:cNvPr id="16" name="TextBox 15">
            <a:extLst>
              <a:ext uri="{FF2B5EF4-FFF2-40B4-BE49-F238E27FC236}">
                <a16:creationId xmlns:a16="http://schemas.microsoft.com/office/drawing/2014/main" id="{8F470B18-F251-4326-8967-4DE0EEB8C273}"/>
              </a:ext>
            </a:extLst>
          </p:cNvPr>
          <p:cNvSpPr txBox="1"/>
          <p:nvPr/>
        </p:nvSpPr>
        <p:spPr>
          <a:xfrm>
            <a:off x="662567" y="3474462"/>
            <a:ext cx="2429964" cy="577081"/>
          </a:xfrm>
          <a:prstGeom prst="rect">
            <a:avLst/>
          </a:prstGeom>
          <a:noFill/>
        </p:spPr>
        <p:txBody>
          <a:bodyPr wrap="square" lIns="91440" tIns="45720" rIns="91440" bIns="45720" rtlCol="0" anchor="t">
            <a:spAutoFit/>
          </a:bodyPr>
          <a:lstStyle/>
          <a:p>
            <a:pPr algn="ctr">
              <a:defRPr/>
            </a:pPr>
            <a:br>
              <a:rPr lang="en-US" sz="1050" b="1" i="0" u="none" strike="noStrike" kern="1200" cap="none" spc="300" normalizeH="0" baseline="0" noProof="0">
                <a:ln>
                  <a:noFill/>
                </a:ln>
                <a:effectLst/>
                <a:uLnTx/>
                <a:uFillTx/>
                <a:latin typeface="Montserrat" panose="00000500000000000000" pitchFamily="2" charset="0"/>
              </a:rPr>
            </a:br>
            <a:r>
              <a:rPr lang="en-US" sz="1050" b="1" cap="all" spc="300">
                <a:solidFill>
                  <a:schemeClr val="accent1"/>
                </a:solidFill>
                <a:latin typeface="Montserrat" panose="00000500000000000000" pitchFamily="2" charset="0"/>
              </a:rPr>
              <a:t>Financial</a:t>
            </a:r>
          </a:p>
          <a:p>
            <a:pPr marL="0" marR="0" lvl="0" indent="0" algn="ctr" defTabSz="914400">
              <a:lnSpc>
                <a:spcPct val="100000"/>
              </a:lnSpc>
              <a:spcBef>
                <a:spcPts val="0"/>
              </a:spcBef>
              <a:spcAft>
                <a:spcPts val="0"/>
              </a:spcAft>
              <a:buClrTx/>
              <a:buSzTx/>
              <a:buFontTx/>
              <a:buNone/>
              <a:tabLst/>
              <a:defRPr/>
            </a:pPr>
            <a:r>
              <a:rPr lang="en-US" sz="1050" b="1" cap="all" spc="300">
                <a:solidFill>
                  <a:schemeClr val="accent1"/>
                </a:solidFill>
                <a:latin typeface="Montserrat" panose="00000500000000000000" pitchFamily="2" charset="0"/>
              </a:rPr>
              <a:t>Clearance</a:t>
            </a:r>
          </a:p>
        </p:txBody>
      </p:sp>
      <p:sp>
        <p:nvSpPr>
          <p:cNvPr id="168" name="TextBox 167">
            <a:extLst>
              <a:ext uri="{FF2B5EF4-FFF2-40B4-BE49-F238E27FC236}">
                <a16:creationId xmlns:a16="http://schemas.microsoft.com/office/drawing/2014/main" id="{1F965094-057E-4E8F-A59F-548F7CFE65A7}"/>
              </a:ext>
            </a:extLst>
          </p:cNvPr>
          <p:cNvSpPr txBox="1"/>
          <p:nvPr/>
        </p:nvSpPr>
        <p:spPr>
          <a:xfrm>
            <a:off x="2633112" y="3507144"/>
            <a:ext cx="2429964" cy="57708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cap="all" spc="300">
                <a:solidFill>
                  <a:schemeClr val="accent3"/>
                </a:solidFill>
                <a:latin typeface="Montserrat" panose="00000500000000000000" pitchFamily="2" charset="0"/>
              </a:rPr>
              <a:t>Patient </a:t>
            </a:r>
            <a:br>
              <a:rPr lang="en-US" sz="1050" b="1" cap="all" spc="300">
                <a:solidFill>
                  <a:schemeClr val="accent3"/>
                </a:solidFill>
                <a:latin typeface="Montserrat" panose="00000500000000000000" pitchFamily="2" charset="0"/>
              </a:rPr>
            </a:br>
            <a:r>
              <a:rPr lang="en-US" sz="1050" b="1" cap="all" spc="300">
                <a:solidFill>
                  <a:schemeClr val="accent3"/>
                </a:solidFill>
                <a:latin typeface="Montserrat" panose="00000500000000000000" pitchFamily="2" charset="0"/>
              </a:rPr>
              <a:t>Financial Experience</a:t>
            </a:r>
          </a:p>
        </p:txBody>
      </p:sp>
      <p:sp>
        <p:nvSpPr>
          <p:cNvPr id="170" name="TextBox 169">
            <a:extLst>
              <a:ext uri="{FF2B5EF4-FFF2-40B4-BE49-F238E27FC236}">
                <a16:creationId xmlns:a16="http://schemas.microsoft.com/office/drawing/2014/main" id="{93A5218C-470C-469B-8BBE-B03A2126C427}"/>
              </a:ext>
            </a:extLst>
          </p:cNvPr>
          <p:cNvSpPr txBox="1"/>
          <p:nvPr/>
        </p:nvSpPr>
        <p:spPr>
          <a:xfrm>
            <a:off x="5063247" y="3476145"/>
            <a:ext cx="2446771" cy="57708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cap="all" spc="300" dirty="0">
                <a:solidFill>
                  <a:schemeClr val="accent2"/>
                </a:solidFill>
                <a:latin typeface="Montserrat"/>
              </a:rPr>
              <a:t>Commercial + Government </a:t>
            </a:r>
            <a:br>
              <a:rPr lang="en-US" sz="1050" b="1" cap="all" spc="300" dirty="0">
                <a:solidFill>
                  <a:schemeClr val="accent2"/>
                </a:solidFill>
                <a:latin typeface="Montserrat" panose="00000500000000000000" pitchFamily="2" charset="0"/>
              </a:rPr>
            </a:br>
            <a:r>
              <a:rPr lang="en-US" sz="1050" b="1" cap="all" spc="300" dirty="0">
                <a:solidFill>
                  <a:schemeClr val="accent2"/>
                </a:solidFill>
                <a:latin typeface="Montserrat"/>
              </a:rPr>
              <a:t>Claim Management</a:t>
            </a:r>
          </a:p>
        </p:txBody>
      </p:sp>
      <p:sp>
        <p:nvSpPr>
          <p:cNvPr id="171" name="TextBox 170">
            <a:extLst>
              <a:ext uri="{FF2B5EF4-FFF2-40B4-BE49-F238E27FC236}">
                <a16:creationId xmlns:a16="http://schemas.microsoft.com/office/drawing/2014/main" id="{8749DA23-38D0-4730-8C9B-B0E29C0BB420}"/>
              </a:ext>
            </a:extLst>
          </p:cNvPr>
          <p:cNvSpPr txBox="1"/>
          <p:nvPr/>
        </p:nvSpPr>
        <p:spPr>
          <a:xfrm>
            <a:off x="7577121" y="3478252"/>
            <a:ext cx="1916212" cy="577081"/>
          </a:xfrm>
          <a:prstGeom prst="rect">
            <a:avLst/>
          </a:prstGeom>
          <a:noFill/>
        </p:spPr>
        <p:txBody>
          <a:bodyPr wrap="square" lIns="91440" tIns="45720" rIns="91440" bIns="45720" rtlCol="0" anchor="t">
            <a:spAutoFit/>
          </a:bodyPr>
          <a:lstStyle/>
          <a:p>
            <a:pPr algn="ctr">
              <a:defRPr/>
            </a:pPr>
            <a:r>
              <a:rPr lang="en-US" sz="1050" b="1" cap="all" spc="300">
                <a:solidFill>
                  <a:schemeClr val="accent5"/>
                </a:solidFill>
                <a:latin typeface="Montserrat" panose="00000500000000000000" pitchFamily="2" charset="0"/>
              </a:rPr>
              <a:t>Denial Prevention </a:t>
            </a:r>
            <a:br>
              <a:rPr lang="en-US" sz="1050" b="1" cap="all" spc="300">
                <a:latin typeface="Montserrat" panose="00000500000000000000" pitchFamily="2" charset="0"/>
              </a:rPr>
            </a:br>
            <a:r>
              <a:rPr lang="en-US" sz="1050" b="1" cap="all" spc="300">
                <a:solidFill>
                  <a:schemeClr val="accent5"/>
                </a:solidFill>
                <a:latin typeface="Montserrat" panose="00000500000000000000" pitchFamily="2" charset="0"/>
              </a:rPr>
              <a:t>+ Recovery </a:t>
            </a:r>
          </a:p>
        </p:txBody>
      </p:sp>
      <p:sp>
        <p:nvSpPr>
          <p:cNvPr id="172" name="TextBox 171">
            <a:extLst>
              <a:ext uri="{FF2B5EF4-FFF2-40B4-BE49-F238E27FC236}">
                <a16:creationId xmlns:a16="http://schemas.microsoft.com/office/drawing/2014/main" id="{EC7331BC-3396-4C6B-BADD-86D651128E32}"/>
              </a:ext>
            </a:extLst>
          </p:cNvPr>
          <p:cNvSpPr txBox="1"/>
          <p:nvPr/>
        </p:nvSpPr>
        <p:spPr>
          <a:xfrm>
            <a:off x="9428665" y="3589926"/>
            <a:ext cx="1782876" cy="4154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cap="all" spc="300">
                <a:solidFill>
                  <a:schemeClr val="accent4"/>
                </a:solidFill>
                <a:latin typeface="Montserrat" panose="00000500000000000000" pitchFamily="2" charset="0"/>
              </a:rPr>
              <a:t>Analytics +Reporting</a:t>
            </a:r>
          </a:p>
        </p:txBody>
      </p:sp>
      <p:sp>
        <p:nvSpPr>
          <p:cNvPr id="4" name="Text Placeholder 3">
            <a:extLst>
              <a:ext uri="{FF2B5EF4-FFF2-40B4-BE49-F238E27FC236}">
                <a16:creationId xmlns:a16="http://schemas.microsoft.com/office/drawing/2014/main" id="{5C3F9346-8047-41AE-BDC3-143266BE0D5A}"/>
              </a:ext>
            </a:extLst>
          </p:cNvPr>
          <p:cNvSpPr>
            <a:spLocks noGrp="1"/>
          </p:cNvSpPr>
          <p:nvPr>
            <p:ph type="body" sz="quarter" idx="10"/>
          </p:nvPr>
        </p:nvSpPr>
        <p:spPr>
          <a:xfrm>
            <a:off x="664280" y="163606"/>
            <a:ext cx="10853738" cy="446088"/>
          </a:xfrm>
        </p:spPr>
        <p:txBody>
          <a:bodyPr/>
          <a:lstStyle/>
          <a:p>
            <a:r>
              <a:rPr lang="en-US" sz="1600"/>
              <a:t>WAYSTAR’S COMPREHENSIVE HEALTHCARE PAYMENTS PLATFORM</a:t>
            </a:r>
          </a:p>
        </p:txBody>
      </p:sp>
      <p:sp>
        <p:nvSpPr>
          <p:cNvPr id="5" name="Text Placeholder 4">
            <a:extLst>
              <a:ext uri="{FF2B5EF4-FFF2-40B4-BE49-F238E27FC236}">
                <a16:creationId xmlns:a16="http://schemas.microsoft.com/office/drawing/2014/main" id="{7A1D973A-1240-40FB-8434-50116900F112}"/>
              </a:ext>
            </a:extLst>
          </p:cNvPr>
          <p:cNvSpPr>
            <a:spLocks noGrp="1"/>
          </p:cNvSpPr>
          <p:nvPr>
            <p:ph type="body" sz="quarter" idx="11"/>
          </p:nvPr>
        </p:nvSpPr>
        <p:spPr>
          <a:xfrm>
            <a:off x="0" y="609694"/>
            <a:ext cx="12192000" cy="516845"/>
          </a:xfrm>
        </p:spPr>
        <p:txBody>
          <a:bodyPr>
            <a:normAutofit/>
          </a:bodyPr>
          <a:lstStyle/>
          <a:p>
            <a:r>
              <a:rPr lang="en-US" sz="2400" spc="-100">
                <a:solidFill>
                  <a:schemeClr val="tx2"/>
                </a:solidFill>
                <a:latin typeface="Montserrat"/>
              </a:rPr>
              <a:t>Simplify + unify all healthcare payments</a:t>
            </a:r>
          </a:p>
          <a:p>
            <a:endParaRPr lang="en-US" sz="2400">
              <a:solidFill>
                <a:schemeClr val="tx2"/>
              </a:solidFill>
            </a:endParaRPr>
          </a:p>
        </p:txBody>
      </p:sp>
      <p:sp>
        <p:nvSpPr>
          <p:cNvPr id="2" name="Rectangle 1">
            <a:extLst>
              <a:ext uri="{FF2B5EF4-FFF2-40B4-BE49-F238E27FC236}">
                <a16:creationId xmlns:a16="http://schemas.microsoft.com/office/drawing/2014/main" id="{ADC60718-7096-89DD-E101-8AAF45FF3B95}"/>
              </a:ext>
            </a:extLst>
          </p:cNvPr>
          <p:cNvSpPr/>
          <p:nvPr/>
        </p:nvSpPr>
        <p:spPr>
          <a:xfrm>
            <a:off x="5535706" y="2521323"/>
            <a:ext cx="1311088" cy="4594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55A16D-C835-7D34-4D40-0F94F828D557}"/>
              </a:ext>
            </a:extLst>
          </p:cNvPr>
          <p:cNvSpPr txBox="1"/>
          <p:nvPr/>
        </p:nvSpPr>
        <p:spPr>
          <a:xfrm>
            <a:off x="4875680" y="252244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cap="all">
                <a:solidFill>
                  <a:srgbClr val="82C560"/>
                </a:solidFill>
                <a:latin typeface="Montserrat"/>
              </a:rPr>
              <a:t>Claim Management</a:t>
            </a:r>
            <a:endParaRPr lang="en-US">
              <a:solidFill>
                <a:srgbClr val="82C560"/>
              </a:solidFill>
            </a:endParaRPr>
          </a:p>
        </p:txBody>
      </p:sp>
    </p:spTree>
    <p:extLst>
      <p:ext uri="{BB962C8B-B14F-4D97-AF65-F5344CB8AC3E}">
        <p14:creationId xmlns:p14="http://schemas.microsoft.com/office/powerpoint/2010/main" val="487563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A2B7CC-C399-4CE3-A88D-D50196A98035}"/>
              </a:ext>
            </a:extLst>
          </p:cNvPr>
          <p:cNvSpPr>
            <a:spLocks noGrp="1"/>
          </p:cNvSpPr>
          <p:nvPr>
            <p:ph type="body" sz="quarter" idx="10"/>
          </p:nvPr>
        </p:nvSpPr>
        <p:spPr>
          <a:xfrm>
            <a:off x="1444133" y="1943022"/>
            <a:ext cx="8897332" cy="827067"/>
          </a:xfrm>
        </p:spPr>
        <p:txBody>
          <a:bodyPr/>
          <a:lstStyle/>
          <a:p>
            <a:pPr algn="ctr"/>
            <a:r>
              <a:rPr lang="en-US" sz="16600"/>
              <a:t>Q + A</a:t>
            </a:r>
          </a:p>
        </p:txBody>
      </p:sp>
    </p:spTree>
    <p:extLst>
      <p:ext uri="{BB962C8B-B14F-4D97-AF65-F5344CB8AC3E}">
        <p14:creationId xmlns:p14="http://schemas.microsoft.com/office/powerpoint/2010/main" val="777431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821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91D9C7-39E3-4E49-96B9-6283963F8501}"/>
              </a:ext>
            </a:extLst>
          </p:cNvPr>
          <p:cNvSpPr/>
          <p:nvPr/>
        </p:nvSpPr>
        <p:spPr>
          <a:xfrm>
            <a:off x="849686" y="1862622"/>
            <a:ext cx="3596013" cy="2862291"/>
          </a:xfrm>
          <a:prstGeom prst="rect">
            <a:avLst/>
          </a:prstGeom>
          <a:solidFill>
            <a:schemeClr val="bg2"/>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A684B-5EE5-486B-BC28-CFAB29DF10FC}"/>
              </a:ext>
            </a:extLst>
          </p:cNvPr>
          <p:cNvSpPr>
            <a:spLocks noGrp="1"/>
          </p:cNvSpPr>
          <p:nvPr>
            <p:ph type="title" idx="4294967295"/>
          </p:nvPr>
        </p:nvSpPr>
        <p:spPr>
          <a:xfrm>
            <a:off x="701675" y="436563"/>
            <a:ext cx="11490325" cy="1009650"/>
          </a:xfrm>
        </p:spPr>
        <p:txBody>
          <a:bodyPr/>
          <a:lstStyle/>
          <a:p>
            <a:r>
              <a:rPr lang="en-US" sz="4000" b="1" dirty="0">
                <a:solidFill>
                  <a:schemeClr val="tx2"/>
                </a:solidFill>
                <a:latin typeface="Montserrat" panose="00000500000000000000" pitchFamily="2" charset="0"/>
              </a:rPr>
              <a:t>Workforce Impacts</a:t>
            </a:r>
          </a:p>
        </p:txBody>
      </p:sp>
      <p:sp>
        <p:nvSpPr>
          <p:cNvPr id="3" name="Text Placeholder 2">
            <a:extLst>
              <a:ext uri="{FF2B5EF4-FFF2-40B4-BE49-F238E27FC236}">
                <a16:creationId xmlns:a16="http://schemas.microsoft.com/office/drawing/2014/main" id="{9CFA2DE0-56A4-46FC-851F-D766F5D63EA0}"/>
              </a:ext>
            </a:extLst>
          </p:cNvPr>
          <p:cNvSpPr>
            <a:spLocks noGrp="1"/>
          </p:cNvSpPr>
          <p:nvPr>
            <p:ph type="body" sz="quarter" idx="4294967295"/>
          </p:nvPr>
        </p:nvSpPr>
        <p:spPr>
          <a:xfrm>
            <a:off x="1086623" y="2306616"/>
            <a:ext cx="3392478" cy="2244768"/>
          </a:xfrm>
        </p:spPr>
        <p:txBody>
          <a:bodyPr>
            <a:normAutofit fontScale="77500" lnSpcReduction="20000"/>
          </a:bodyPr>
          <a:lstStyle/>
          <a:p>
            <a:pPr marL="0" indent="0">
              <a:buNone/>
            </a:pPr>
            <a:r>
              <a:rPr lang="en-US" sz="7200" b="1" dirty="0">
                <a:solidFill>
                  <a:srgbClr val="FFC000"/>
                </a:solidFill>
                <a:latin typeface="Montserrat" panose="00000500000000000000" pitchFamily="2" charset="0"/>
              </a:rPr>
              <a:t>58%</a:t>
            </a:r>
          </a:p>
          <a:p>
            <a:pPr marL="0" indent="0">
              <a:lnSpc>
                <a:spcPct val="120000"/>
              </a:lnSpc>
              <a:buNone/>
            </a:pPr>
            <a:r>
              <a:rPr lang="en-US" dirty="0">
                <a:latin typeface="Montserrat" panose="00000500000000000000" pitchFamily="2" charset="0"/>
              </a:rPr>
              <a:t>of medical practices say </a:t>
            </a:r>
            <a:r>
              <a:rPr lang="en-US" b="1" dirty="0">
                <a:solidFill>
                  <a:srgbClr val="FFC000"/>
                </a:solidFill>
                <a:latin typeface="Montserrat" panose="00000500000000000000" pitchFamily="2" charset="0"/>
              </a:rPr>
              <a:t>staffing</a:t>
            </a:r>
            <a:r>
              <a:rPr lang="en-US" dirty="0">
                <a:latin typeface="Montserrat" panose="00000500000000000000" pitchFamily="2" charset="0"/>
              </a:rPr>
              <a:t> is their biggest challenge heading into 2023.</a:t>
            </a:r>
            <a:r>
              <a:rPr lang="en-US" baseline="30000" dirty="0">
                <a:latin typeface="Montserrat" panose="00000500000000000000" pitchFamily="2" charset="0"/>
              </a:rPr>
              <a:t>1</a:t>
            </a:r>
            <a:endParaRPr lang="en-US" baseline="30000">
              <a:latin typeface="Montserrat" panose="00000500000000000000" pitchFamily="2" charset="0"/>
            </a:endParaRPr>
          </a:p>
        </p:txBody>
      </p:sp>
      <p:sp>
        <p:nvSpPr>
          <p:cNvPr id="5" name="TextBox 4">
            <a:extLst>
              <a:ext uri="{FF2B5EF4-FFF2-40B4-BE49-F238E27FC236}">
                <a16:creationId xmlns:a16="http://schemas.microsoft.com/office/drawing/2014/main" id="{56C19EB1-50B1-4AFC-8909-158EE134314C}"/>
              </a:ext>
            </a:extLst>
          </p:cNvPr>
          <p:cNvSpPr txBox="1"/>
          <p:nvPr/>
        </p:nvSpPr>
        <p:spPr>
          <a:xfrm>
            <a:off x="1086623" y="5411787"/>
            <a:ext cx="3835048" cy="369332"/>
          </a:xfrm>
          <a:prstGeom prst="rect">
            <a:avLst/>
          </a:prstGeom>
          <a:noFill/>
        </p:spPr>
        <p:txBody>
          <a:bodyPr wrap="square">
            <a:spAutoFit/>
          </a:bodyPr>
          <a:lstStyle/>
          <a:p>
            <a:r>
              <a:rPr lang="en-US" sz="900" baseline="30000">
                <a:latin typeface="Montserrat" pitchFamily="2" charset="77"/>
              </a:rPr>
              <a:t>1</a:t>
            </a:r>
            <a:r>
              <a:rPr lang="en-US" sz="900">
                <a:latin typeface="Montserrat" pitchFamily="2" charset="77"/>
              </a:rPr>
              <a:t>https://</a:t>
            </a:r>
            <a:r>
              <a:rPr lang="en-US" sz="900" err="1">
                <a:latin typeface="Montserrat" pitchFamily="2" charset="77"/>
              </a:rPr>
              <a:t>www.mgma.com</a:t>
            </a:r>
            <a:r>
              <a:rPr lang="en-US" sz="900">
                <a:latin typeface="Montserrat" pitchFamily="2" charset="77"/>
              </a:rPr>
              <a:t>/data/data-stories/healthcare-in-2023-staffing-is-still-the-biggest-c</a:t>
            </a:r>
          </a:p>
        </p:txBody>
      </p:sp>
      <p:sp>
        <p:nvSpPr>
          <p:cNvPr id="4" name="Rectangle 3">
            <a:extLst>
              <a:ext uri="{FF2B5EF4-FFF2-40B4-BE49-F238E27FC236}">
                <a16:creationId xmlns:a16="http://schemas.microsoft.com/office/drawing/2014/main" id="{187F5073-4A0E-44E0-A4AE-D992122DDDED}"/>
              </a:ext>
            </a:extLst>
          </p:cNvPr>
          <p:cNvSpPr/>
          <p:nvPr/>
        </p:nvSpPr>
        <p:spPr>
          <a:xfrm>
            <a:off x="5593913" y="4671631"/>
            <a:ext cx="713984" cy="338203"/>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C772BA-B2DA-4461-8F03-FF83D9C32B73}"/>
              </a:ext>
            </a:extLst>
          </p:cNvPr>
          <p:cNvSpPr/>
          <p:nvPr/>
        </p:nvSpPr>
        <p:spPr>
          <a:xfrm>
            <a:off x="6541716" y="4671631"/>
            <a:ext cx="713984" cy="338203"/>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EECBC8-05DF-4FF3-A10F-261F4CD4B79A}"/>
              </a:ext>
            </a:extLst>
          </p:cNvPr>
          <p:cNvSpPr/>
          <p:nvPr/>
        </p:nvSpPr>
        <p:spPr>
          <a:xfrm>
            <a:off x="7489519" y="3694601"/>
            <a:ext cx="713984" cy="1298531"/>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a:p>
        </p:txBody>
      </p:sp>
      <p:sp>
        <p:nvSpPr>
          <p:cNvPr id="10" name="Rectangle 9">
            <a:extLst>
              <a:ext uri="{FF2B5EF4-FFF2-40B4-BE49-F238E27FC236}">
                <a16:creationId xmlns:a16="http://schemas.microsoft.com/office/drawing/2014/main" id="{9EF0F819-9060-47C3-B3F0-2865E1376CCC}"/>
              </a:ext>
            </a:extLst>
          </p:cNvPr>
          <p:cNvSpPr/>
          <p:nvPr/>
        </p:nvSpPr>
        <p:spPr>
          <a:xfrm>
            <a:off x="8437322" y="3293768"/>
            <a:ext cx="713984" cy="1699363"/>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a:p>
        </p:txBody>
      </p:sp>
      <p:sp>
        <p:nvSpPr>
          <p:cNvPr id="11" name="Rectangle 10">
            <a:extLst>
              <a:ext uri="{FF2B5EF4-FFF2-40B4-BE49-F238E27FC236}">
                <a16:creationId xmlns:a16="http://schemas.microsoft.com/office/drawing/2014/main" id="{1D51DFE9-703B-4580-AF33-4B32B5658235}"/>
              </a:ext>
            </a:extLst>
          </p:cNvPr>
          <p:cNvSpPr/>
          <p:nvPr/>
        </p:nvSpPr>
        <p:spPr>
          <a:xfrm>
            <a:off x="9385125" y="1809341"/>
            <a:ext cx="713984" cy="320049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a:p>
        </p:txBody>
      </p:sp>
      <p:sp>
        <p:nvSpPr>
          <p:cNvPr id="12" name="TextBox 11">
            <a:extLst>
              <a:ext uri="{FF2B5EF4-FFF2-40B4-BE49-F238E27FC236}">
                <a16:creationId xmlns:a16="http://schemas.microsoft.com/office/drawing/2014/main" id="{1F45A0AC-2D83-4C84-9523-23228E920458}"/>
              </a:ext>
            </a:extLst>
          </p:cNvPr>
          <p:cNvSpPr txBox="1"/>
          <p:nvPr/>
        </p:nvSpPr>
        <p:spPr>
          <a:xfrm>
            <a:off x="8370516" y="2890479"/>
            <a:ext cx="847595" cy="400110"/>
          </a:xfrm>
          <a:prstGeom prst="rect">
            <a:avLst/>
          </a:prstGeom>
          <a:noFill/>
        </p:spPr>
        <p:txBody>
          <a:bodyPr wrap="square" rtlCol="0">
            <a:spAutoFit/>
          </a:bodyPr>
          <a:lstStyle/>
          <a:p>
            <a:pPr algn="ctr"/>
            <a:r>
              <a:rPr lang="en-US" sz="2000" b="1" dirty="0">
                <a:solidFill>
                  <a:schemeClr val="tx2"/>
                </a:solidFill>
                <a:latin typeface="Montserrat" panose="00000500000000000000" pitchFamily="2" charset="0"/>
              </a:rPr>
              <a:t>20%</a:t>
            </a:r>
          </a:p>
        </p:txBody>
      </p:sp>
      <p:sp>
        <p:nvSpPr>
          <p:cNvPr id="13" name="TextBox 12">
            <a:extLst>
              <a:ext uri="{FF2B5EF4-FFF2-40B4-BE49-F238E27FC236}">
                <a16:creationId xmlns:a16="http://schemas.microsoft.com/office/drawing/2014/main" id="{03D498A6-A35D-4636-BD7D-7976E86D7BEC}"/>
              </a:ext>
            </a:extLst>
          </p:cNvPr>
          <p:cNvSpPr txBox="1"/>
          <p:nvPr/>
        </p:nvSpPr>
        <p:spPr>
          <a:xfrm>
            <a:off x="7489519" y="3293768"/>
            <a:ext cx="713984" cy="400110"/>
          </a:xfrm>
          <a:prstGeom prst="rect">
            <a:avLst/>
          </a:prstGeom>
          <a:noFill/>
        </p:spPr>
        <p:txBody>
          <a:bodyPr wrap="square" rtlCol="0">
            <a:spAutoFit/>
          </a:bodyPr>
          <a:lstStyle/>
          <a:p>
            <a:pPr algn="ctr"/>
            <a:r>
              <a:rPr lang="en-US" sz="2000" b="1">
                <a:solidFill>
                  <a:schemeClr val="tx2"/>
                </a:solidFill>
                <a:latin typeface="Montserrat" panose="00000500000000000000" pitchFamily="2" charset="0"/>
              </a:rPr>
              <a:t>17%</a:t>
            </a:r>
          </a:p>
        </p:txBody>
      </p:sp>
      <p:sp>
        <p:nvSpPr>
          <p:cNvPr id="14" name="TextBox 13">
            <a:extLst>
              <a:ext uri="{FF2B5EF4-FFF2-40B4-BE49-F238E27FC236}">
                <a16:creationId xmlns:a16="http://schemas.microsoft.com/office/drawing/2014/main" id="{F0E73050-924E-4AE8-95F3-F2D82BD9FA0B}"/>
              </a:ext>
            </a:extLst>
          </p:cNvPr>
          <p:cNvSpPr txBox="1"/>
          <p:nvPr/>
        </p:nvSpPr>
        <p:spPr>
          <a:xfrm>
            <a:off x="6554243" y="4271152"/>
            <a:ext cx="713984" cy="400110"/>
          </a:xfrm>
          <a:prstGeom prst="rect">
            <a:avLst/>
          </a:prstGeom>
          <a:noFill/>
        </p:spPr>
        <p:txBody>
          <a:bodyPr wrap="square" rtlCol="0">
            <a:spAutoFit/>
          </a:bodyPr>
          <a:lstStyle/>
          <a:p>
            <a:pPr algn="ctr"/>
            <a:r>
              <a:rPr lang="en-US" sz="2000" b="1">
                <a:solidFill>
                  <a:schemeClr val="tx2"/>
                </a:solidFill>
                <a:latin typeface="Montserrat" panose="00000500000000000000" pitchFamily="2" charset="0"/>
              </a:rPr>
              <a:t>2%</a:t>
            </a:r>
          </a:p>
        </p:txBody>
      </p:sp>
      <p:sp>
        <p:nvSpPr>
          <p:cNvPr id="15" name="TextBox 14">
            <a:extLst>
              <a:ext uri="{FF2B5EF4-FFF2-40B4-BE49-F238E27FC236}">
                <a16:creationId xmlns:a16="http://schemas.microsoft.com/office/drawing/2014/main" id="{491D3118-D1B6-441B-9924-0A6170D00E5D}"/>
              </a:ext>
            </a:extLst>
          </p:cNvPr>
          <p:cNvSpPr txBox="1"/>
          <p:nvPr/>
        </p:nvSpPr>
        <p:spPr>
          <a:xfrm>
            <a:off x="5610617" y="4271521"/>
            <a:ext cx="713984" cy="400110"/>
          </a:xfrm>
          <a:prstGeom prst="rect">
            <a:avLst/>
          </a:prstGeom>
          <a:noFill/>
        </p:spPr>
        <p:txBody>
          <a:bodyPr wrap="square" rtlCol="0">
            <a:spAutoFit/>
          </a:bodyPr>
          <a:lstStyle/>
          <a:p>
            <a:pPr algn="ctr"/>
            <a:r>
              <a:rPr lang="en-US" sz="2000" b="1">
                <a:solidFill>
                  <a:schemeClr val="tx2"/>
                </a:solidFill>
                <a:latin typeface="Montserrat" panose="00000500000000000000" pitchFamily="2" charset="0"/>
              </a:rPr>
              <a:t>2%</a:t>
            </a:r>
          </a:p>
        </p:txBody>
      </p:sp>
      <p:sp>
        <p:nvSpPr>
          <p:cNvPr id="16" name="TextBox 15">
            <a:extLst>
              <a:ext uri="{FF2B5EF4-FFF2-40B4-BE49-F238E27FC236}">
                <a16:creationId xmlns:a16="http://schemas.microsoft.com/office/drawing/2014/main" id="{DE42559F-2598-41C1-AD90-2DA6D199949A}"/>
              </a:ext>
            </a:extLst>
          </p:cNvPr>
          <p:cNvSpPr txBox="1"/>
          <p:nvPr/>
        </p:nvSpPr>
        <p:spPr>
          <a:xfrm>
            <a:off x="9109552" y="5139866"/>
            <a:ext cx="1265128" cy="261610"/>
          </a:xfrm>
          <a:prstGeom prst="rect">
            <a:avLst/>
          </a:prstGeom>
          <a:noFill/>
        </p:spPr>
        <p:txBody>
          <a:bodyPr wrap="square" rtlCol="0">
            <a:spAutoFit/>
          </a:bodyPr>
          <a:lstStyle/>
          <a:p>
            <a:pPr algn="ctr"/>
            <a:r>
              <a:rPr lang="en-US" sz="1100" dirty="0">
                <a:solidFill>
                  <a:schemeClr val="tx2"/>
                </a:solidFill>
                <a:latin typeface="Montserrat" panose="00000500000000000000" pitchFamily="2" charset="0"/>
              </a:rPr>
              <a:t>Staffing</a:t>
            </a:r>
          </a:p>
        </p:txBody>
      </p:sp>
      <p:sp>
        <p:nvSpPr>
          <p:cNvPr id="17" name="TextBox 16">
            <a:extLst>
              <a:ext uri="{FF2B5EF4-FFF2-40B4-BE49-F238E27FC236}">
                <a16:creationId xmlns:a16="http://schemas.microsoft.com/office/drawing/2014/main" id="{CC3153B9-0DE4-4ED7-B098-85C5B8701D1F}"/>
              </a:ext>
            </a:extLst>
          </p:cNvPr>
          <p:cNvSpPr txBox="1"/>
          <p:nvPr/>
        </p:nvSpPr>
        <p:spPr>
          <a:xfrm>
            <a:off x="8203503" y="5139866"/>
            <a:ext cx="1265128" cy="261610"/>
          </a:xfrm>
          <a:prstGeom prst="rect">
            <a:avLst/>
          </a:prstGeom>
          <a:noFill/>
        </p:spPr>
        <p:txBody>
          <a:bodyPr wrap="square" rtlCol="0">
            <a:spAutoFit/>
          </a:bodyPr>
          <a:lstStyle/>
          <a:p>
            <a:pPr algn="ctr"/>
            <a:r>
              <a:rPr lang="en-US" sz="1100">
                <a:solidFill>
                  <a:schemeClr val="tx2"/>
                </a:solidFill>
                <a:latin typeface="Montserrat" panose="00000500000000000000" pitchFamily="2" charset="0"/>
              </a:rPr>
              <a:t>Expenses</a:t>
            </a:r>
          </a:p>
        </p:txBody>
      </p:sp>
      <p:sp>
        <p:nvSpPr>
          <p:cNvPr id="18" name="TextBox 17">
            <a:extLst>
              <a:ext uri="{FF2B5EF4-FFF2-40B4-BE49-F238E27FC236}">
                <a16:creationId xmlns:a16="http://schemas.microsoft.com/office/drawing/2014/main" id="{2D8DD8D4-FDCA-4807-A64B-55EE1996C65E}"/>
              </a:ext>
            </a:extLst>
          </p:cNvPr>
          <p:cNvSpPr txBox="1"/>
          <p:nvPr/>
        </p:nvSpPr>
        <p:spPr>
          <a:xfrm>
            <a:off x="7213948" y="5139866"/>
            <a:ext cx="1265128" cy="261610"/>
          </a:xfrm>
          <a:prstGeom prst="rect">
            <a:avLst/>
          </a:prstGeom>
          <a:noFill/>
        </p:spPr>
        <p:txBody>
          <a:bodyPr wrap="square" rtlCol="0">
            <a:spAutoFit/>
          </a:bodyPr>
          <a:lstStyle/>
          <a:p>
            <a:pPr algn="ctr"/>
            <a:r>
              <a:rPr lang="en-US" sz="1100">
                <a:solidFill>
                  <a:schemeClr val="tx2"/>
                </a:solidFill>
                <a:latin typeface="Montserrat" panose="00000500000000000000" pitchFamily="2" charset="0"/>
              </a:rPr>
              <a:t>Revenue</a:t>
            </a:r>
          </a:p>
        </p:txBody>
      </p:sp>
      <p:sp>
        <p:nvSpPr>
          <p:cNvPr id="19" name="TextBox 18">
            <a:extLst>
              <a:ext uri="{FF2B5EF4-FFF2-40B4-BE49-F238E27FC236}">
                <a16:creationId xmlns:a16="http://schemas.microsoft.com/office/drawing/2014/main" id="{18A32F4F-CC41-48B9-B4C4-ACD1D1E98F60}"/>
              </a:ext>
            </a:extLst>
          </p:cNvPr>
          <p:cNvSpPr txBox="1"/>
          <p:nvPr/>
        </p:nvSpPr>
        <p:spPr>
          <a:xfrm>
            <a:off x="6257795" y="5140831"/>
            <a:ext cx="1265128" cy="261610"/>
          </a:xfrm>
          <a:prstGeom prst="rect">
            <a:avLst/>
          </a:prstGeom>
          <a:noFill/>
        </p:spPr>
        <p:txBody>
          <a:bodyPr wrap="square" rtlCol="0">
            <a:spAutoFit/>
          </a:bodyPr>
          <a:lstStyle/>
          <a:p>
            <a:pPr algn="ctr"/>
            <a:r>
              <a:rPr lang="en-US" sz="1100">
                <a:solidFill>
                  <a:schemeClr val="tx2"/>
                </a:solidFill>
                <a:latin typeface="Montserrat" panose="00000500000000000000" pitchFamily="2" charset="0"/>
              </a:rPr>
              <a:t>Technology</a:t>
            </a:r>
          </a:p>
        </p:txBody>
      </p:sp>
      <p:sp>
        <p:nvSpPr>
          <p:cNvPr id="20" name="TextBox 19">
            <a:extLst>
              <a:ext uri="{FF2B5EF4-FFF2-40B4-BE49-F238E27FC236}">
                <a16:creationId xmlns:a16="http://schemas.microsoft.com/office/drawing/2014/main" id="{9CFC6B4D-7165-448B-AE4E-4AD22149219F}"/>
              </a:ext>
            </a:extLst>
          </p:cNvPr>
          <p:cNvSpPr txBox="1"/>
          <p:nvPr/>
        </p:nvSpPr>
        <p:spPr>
          <a:xfrm>
            <a:off x="5335045" y="5140831"/>
            <a:ext cx="1265128" cy="261610"/>
          </a:xfrm>
          <a:prstGeom prst="rect">
            <a:avLst/>
          </a:prstGeom>
          <a:noFill/>
        </p:spPr>
        <p:txBody>
          <a:bodyPr wrap="square" rtlCol="0">
            <a:spAutoFit/>
          </a:bodyPr>
          <a:lstStyle/>
          <a:p>
            <a:pPr algn="ctr"/>
            <a:r>
              <a:rPr lang="en-US" sz="1100">
                <a:solidFill>
                  <a:schemeClr val="tx2"/>
                </a:solidFill>
                <a:latin typeface="Montserrat" panose="00000500000000000000" pitchFamily="2" charset="0"/>
              </a:rPr>
              <a:t>Other</a:t>
            </a:r>
          </a:p>
        </p:txBody>
      </p:sp>
      <p:sp>
        <p:nvSpPr>
          <p:cNvPr id="24" name="Isosceles Triangle 23">
            <a:extLst>
              <a:ext uri="{FF2B5EF4-FFF2-40B4-BE49-F238E27FC236}">
                <a16:creationId xmlns:a16="http://schemas.microsoft.com/office/drawing/2014/main" id="{BA8F6F5C-AC01-40C0-ABE3-BF9F91849D90}"/>
              </a:ext>
            </a:extLst>
          </p:cNvPr>
          <p:cNvSpPr/>
          <p:nvPr/>
        </p:nvSpPr>
        <p:spPr>
          <a:xfrm>
            <a:off x="9195603" y="1213781"/>
            <a:ext cx="1093025" cy="663435"/>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E55355-8F04-4AA2-90BB-1527BF45E4A6}"/>
              </a:ext>
            </a:extLst>
          </p:cNvPr>
          <p:cNvSpPr txBox="1"/>
          <p:nvPr/>
        </p:nvSpPr>
        <p:spPr>
          <a:xfrm>
            <a:off x="9318317" y="1554106"/>
            <a:ext cx="847595" cy="400110"/>
          </a:xfrm>
          <a:prstGeom prst="rect">
            <a:avLst/>
          </a:prstGeom>
          <a:noFill/>
        </p:spPr>
        <p:txBody>
          <a:bodyPr wrap="square" rtlCol="0">
            <a:spAutoFit/>
          </a:bodyPr>
          <a:lstStyle/>
          <a:p>
            <a:pPr algn="ctr"/>
            <a:r>
              <a:rPr lang="en-US" sz="2000" b="1">
                <a:solidFill>
                  <a:schemeClr val="bg2"/>
                </a:solidFill>
                <a:latin typeface="Montserrat" panose="00000500000000000000" pitchFamily="2" charset="0"/>
              </a:rPr>
              <a:t>58%</a:t>
            </a:r>
          </a:p>
        </p:txBody>
      </p:sp>
    </p:spTree>
    <p:extLst>
      <p:ext uri="{BB962C8B-B14F-4D97-AF65-F5344CB8AC3E}">
        <p14:creationId xmlns:p14="http://schemas.microsoft.com/office/powerpoint/2010/main" val="7439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0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20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0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2000"/>
                                        <p:tgtEl>
                                          <p:spTgt spid="24"/>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2" grpId="0"/>
      <p:bldP spid="13" grpId="0"/>
      <p:bldP spid="14" grpId="0"/>
      <p:bldP spid="15" grpId="0"/>
      <p:bldP spid="2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684B-5EE5-486B-BC28-CFAB29DF10FC}"/>
              </a:ext>
            </a:extLst>
          </p:cNvPr>
          <p:cNvSpPr>
            <a:spLocks noGrp="1"/>
          </p:cNvSpPr>
          <p:nvPr>
            <p:ph type="title" idx="4294967295"/>
          </p:nvPr>
        </p:nvSpPr>
        <p:spPr>
          <a:xfrm>
            <a:off x="300038" y="519286"/>
            <a:ext cx="11490325" cy="709612"/>
          </a:xfrm>
        </p:spPr>
        <p:txBody>
          <a:bodyPr/>
          <a:lstStyle/>
          <a:p>
            <a:r>
              <a:rPr lang="en-US" sz="3600" b="1" dirty="0">
                <a:solidFill>
                  <a:schemeClr val="tx2"/>
                </a:solidFill>
                <a:latin typeface="Montserrat" panose="00000500000000000000" pitchFamily="2" charset="0"/>
              </a:rPr>
              <a:t>Accelerated technology adoption</a:t>
            </a:r>
          </a:p>
        </p:txBody>
      </p:sp>
      <p:sp>
        <p:nvSpPr>
          <p:cNvPr id="3" name="Text Placeholder 2">
            <a:extLst>
              <a:ext uri="{FF2B5EF4-FFF2-40B4-BE49-F238E27FC236}">
                <a16:creationId xmlns:a16="http://schemas.microsoft.com/office/drawing/2014/main" id="{9CFA2DE0-56A4-46FC-851F-D766F5D63EA0}"/>
              </a:ext>
            </a:extLst>
          </p:cNvPr>
          <p:cNvSpPr>
            <a:spLocks noGrp="1"/>
          </p:cNvSpPr>
          <p:nvPr>
            <p:ph type="body" sz="quarter" idx="4294967295"/>
          </p:nvPr>
        </p:nvSpPr>
        <p:spPr>
          <a:xfrm>
            <a:off x="9064977" y="4562475"/>
            <a:ext cx="2654300" cy="1858962"/>
          </a:xfrm>
        </p:spPr>
        <p:txBody>
          <a:bodyPr lIns="91440" tIns="45720" rIns="91440" bIns="45720" anchor="t">
            <a:normAutofit/>
          </a:bodyPr>
          <a:lstStyle/>
          <a:p>
            <a:pPr marL="0" indent="0">
              <a:buNone/>
            </a:pPr>
            <a:r>
              <a:rPr lang="en-US" sz="5400" b="1">
                <a:solidFill>
                  <a:schemeClr val="accent2"/>
                </a:solidFill>
                <a:latin typeface="Montserrat"/>
              </a:rPr>
              <a:t>50% </a:t>
            </a:r>
            <a:endParaRPr lang="en-US" sz="6600" b="1">
              <a:solidFill>
                <a:schemeClr val="accent2"/>
              </a:solidFill>
              <a:latin typeface="Montserrat" panose="00000500000000000000" pitchFamily="2" charset="0"/>
            </a:endParaRPr>
          </a:p>
          <a:p>
            <a:pPr marL="0" indent="0">
              <a:buNone/>
            </a:pPr>
            <a:r>
              <a:rPr lang="en-US" sz="1600" dirty="0">
                <a:latin typeface="Montserrat" panose="00000500000000000000" pitchFamily="2" charset="0"/>
              </a:rPr>
              <a:t>of US healthcare providers will invest in RPA by 2023.</a:t>
            </a:r>
            <a:r>
              <a:rPr lang="en-US" sz="1600" baseline="30000" dirty="0">
                <a:latin typeface="Montserrat" panose="00000500000000000000" pitchFamily="2" charset="0"/>
              </a:rPr>
              <a:t>3</a:t>
            </a:r>
          </a:p>
        </p:txBody>
      </p:sp>
      <p:sp>
        <p:nvSpPr>
          <p:cNvPr id="5" name="TextBox 4">
            <a:extLst>
              <a:ext uri="{FF2B5EF4-FFF2-40B4-BE49-F238E27FC236}">
                <a16:creationId xmlns:a16="http://schemas.microsoft.com/office/drawing/2014/main" id="{B1B62A93-A82C-4068-9728-6751E7D80D83}"/>
              </a:ext>
            </a:extLst>
          </p:cNvPr>
          <p:cNvSpPr txBox="1"/>
          <p:nvPr/>
        </p:nvSpPr>
        <p:spPr>
          <a:xfrm>
            <a:off x="416568" y="5742053"/>
            <a:ext cx="6093912" cy="338554"/>
          </a:xfrm>
          <a:prstGeom prst="rect">
            <a:avLst/>
          </a:prstGeom>
          <a:noFill/>
        </p:spPr>
        <p:txBody>
          <a:bodyPr wrap="square">
            <a:spAutoFit/>
          </a:bodyPr>
          <a:lstStyle/>
          <a:p>
            <a:r>
              <a:rPr lang="en-US" sz="800" baseline="30000" dirty="0">
                <a:latin typeface="Montserrat" panose="00000500000000000000" pitchFamily="2" charset="0"/>
              </a:rPr>
              <a:t>3</a:t>
            </a:r>
            <a:r>
              <a:rPr lang="en-US" sz="800" dirty="0">
                <a:latin typeface="Montserrat" panose="00000500000000000000" pitchFamily="2" charset="0"/>
              </a:rPr>
              <a:t>https://www.gartner.com/en/newsroom/press-releases/2020-05-21-gartner-says-50-percent-of-us-healthcare-providers-will-invest-in-rpa-in-the-next-three-years</a:t>
            </a:r>
          </a:p>
        </p:txBody>
      </p:sp>
      <p:sp>
        <p:nvSpPr>
          <p:cNvPr id="6" name="Rectangle 5">
            <a:extLst>
              <a:ext uri="{FF2B5EF4-FFF2-40B4-BE49-F238E27FC236}">
                <a16:creationId xmlns:a16="http://schemas.microsoft.com/office/drawing/2014/main" id="{E65210F2-16C2-4CCD-849D-BE71C8CAAA28}"/>
              </a:ext>
            </a:extLst>
          </p:cNvPr>
          <p:cNvSpPr/>
          <p:nvPr/>
        </p:nvSpPr>
        <p:spPr>
          <a:xfrm>
            <a:off x="416568" y="1597703"/>
            <a:ext cx="3713322" cy="616308"/>
          </a:xfrm>
          <a:prstGeom prst="rect">
            <a:avLst/>
          </a:prstGeom>
          <a:solidFill>
            <a:schemeClr val="bg2"/>
          </a:solidFill>
          <a:ln w="158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latin typeface="Montserrat" panose="00000500000000000000" pitchFamily="2" charset="0"/>
              </a:rPr>
              <a:t>Current State</a:t>
            </a:r>
          </a:p>
        </p:txBody>
      </p:sp>
      <p:sp>
        <p:nvSpPr>
          <p:cNvPr id="7" name="Rectangle 6">
            <a:extLst>
              <a:ext uri="{FF2B5EF4-FFF2-40B4-BE49-F238E27FC236}">
                <a16:creationId xmlns:a16="http://schemas.microsoft.com/office/drawing/2014/main" id="{9FE52035-EBB7-44AA-BDAD-574CEEA2E09A}"/>
              </a:ext>
            </a:extLst>
          </p:cNvPr>
          <p:cNvSpPr/>
          <p:nvPr/>
        </p:nvSpPr>
        <p:spPr>
          <a:xfrm>
            <a:off x="4675951" y="1597702"/>
            <a:ext cx="3841747" cy="616308"/>
          </a:xfrm>
          <a:prstGeom prst="rect">
            <a:avLst/>
          </a:prstGeom>
          <a:solidFill>
            <a:schemeClr val="bg2"/>
          </a:solidFill>
          <a:ln w="158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latin typeface="Montserrat" panose="00000500000000000000" pitchFamily="2" charset="0"/>
              </a:rPr>
              <a:t>Where we’re going</a:t>
            </a:r>
          </a:p>
        </p:txBody>
      </p:sp>
      <p:sp>
        <p:nvSpPr>
          <p:cNvPr id="8" name="Text Placeholder 2">
            <a:extLst>
              <a:ext uri="{FF2B5EF4-FFF2-40B4-BE49-F238E27FC236}">
                <a16:creationId xmlns:a16="http://schemas.microsoft.com/office/drawing/2014/main" id="{26509E26-E5DE-4FDC-8853-CF86A30F1E67}"/>
              </a:ext>
            </a:extLst>
          </p:cNvPr>
          <p:cNvSpPr txBox="1">
            <a:spLocks/>
          </p:cNvSpPr>
          <p:nvPr/>
        </p:nvSpPr>
        <p:spPr>
          <a:xfrm>
            <a:off x="9063759" y="517210"/>
            <a:ext cx="2655518" cy="204504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a:solidFill>
                  <a:schemeClr val="accent1"/>
                </a:solidFill>
                <a:latin typeface="Montserrat"/>
              </a:rPr>
              <a:t>$42B</a:t>
            </a:r>
            <a:r>
              <a:rPr lang="en-US" sz="6000" b="1">
                <a:solidFill>
                  <a:schemeClr val="accent3"/>
                </a:solidFill>
                <a:latin typeface="Montserrat"/>
              </a:rPr>
              <a:t> </a:t>
            </a:r>
            <a:endParaRPr lang="en-US" sz="6000" b="1" dirty="0">
              <a:solidFill>
                <a:schemeClr val="accent3"/>
              </a:solidFill>
              <a:latin typeface="Montserrat" panose="00000500000000000000" pitchFamily="2" charset="0"/>
            </a:endParaRPr>
          </a:p>
          <a:p>
            <a:r>
              <a:rPr lang="en-US" sz="1600" dirty="0">
                <a:latin typeface="Montserrat" panose="00000500000000000000" pitchFamily="2" charset="0"/>
              </a:rPr>
              <a:t>is spent on healthcare administrative transactions.</a:t>
            </a:r>
            <a:r>
              <a:rPr lang="en-US" sz="1600" baseline="30000" dirty="0">
                <a:latin typeface="Montserrat" panose="00000500000000000000" pitchFamily="2" charset="0"/>
              </a:rPr>
              <a:t>1</a:t>
            </a:r>
          </a:p>
        </p:txBody>
      </p:sp>
      <p:sp>
        <p:nvSpPr>
          <p:cNvPr id="9" name="Text Placeholder 2">
            <a:extLst>
              <a:ext uri="{FF2B5EF4-FFF2-40B4-BE49-F238E27FC236}">
                <a16:creationId xmlns:a16="http://schemas.microsoft.com/office/drawing/2014/main" id="{48310E9B-0926-4AD4-89D2-D5B9788D1D24}"/>
              </a:ext>
            </a:extLst>
          </p:cNvPr>
          <p:cNvSpPr txBox="1">
            <a:spLocks/>
          </p:cNvSpPr>
          <p:nvPr/>
        </p:nvSpPr>
        <p:spPr>
          <a:xfrm>
            <a:off x="9051709" y="2423004"/>
            <a:ext cx="2655518" cy="204504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a:solidFill>
                  <a:schemeClr val="accent3"/>
                </a:solidFill>
                <a:latin typeface="Montserrat"/>
              </a:rPr>
              <a:t>$20B</a:t>
            </a:r>
          </a:p>
          <a:p>
            <a:r>
              <a:rPr lang="en-US" sz="1600" dirty="0">
                <a:latin typeface="Montserrat" panose="00000500000000000000" pitchFamily="2" charset="0"/>
              </a:rPr>
              <a:t>could be saved by transitioning fully to electronics transactions.</a:t>
            </a:r>
            <a:r>
              <a:rPr lang="en-US" sz="1600" baseline="30000" dirty="0">
                <a:latin typeface="Montserrat" panose="00000500000000000000" pitchFamily="2" charset="0"/>
              </a:rPr>
              <a:t>2</a:t>
            </a:r>
          </a:p>
        </p:txBody>
      </p:sp>
      <p:sp>
        <p:nvSpPr>
          <p:cNvPr id="22" name="TextBox 21">
            <a:extLst>
              <a:ext uri="{FF2B5EF4-FFF2-40B4-BE49-F238E27FC236}">
                <a16:creationId xmlns:a16="http://schemas.microsoft.com/office/drawing/2014/main" id="{197B76AB-51FD-4B50-966B-EB514678BD1F}"/>
              </a:ext>
            </a:extLst>
          </p:cNvPr>
          <p:cNvSpPr txBox="1"/>
          <p:nvPr/>
        </p:nvSpPr>
        <p:spPr>
          <a:xfrm>
            <a:off x="483555" y="2507181"/>
            <a:ext cx="3887302" cy="2246769"/>
          </a:xfrm>
          <a:prstGeom prst="rect">
            <a:avLst/>
          </a:prstGeom>
          <a:noFill/>
        </p:spPr>
        <p:txBody>
          <a:bodyPr wrap="square" rtlCol="0">
            <a:spAutoFit/>
          </a:bodyPr>
          <a:lstStyle/>
          <a:p>
            <a:pPr algn="ctr"/>
            <a:r>
              <a:rPr lang="en-US" sz="1400" b="1">
                <a:latin typeface="Montserrat" panose="00000500000000000000" pitchFamily="2" charset="0"/>
              </a:rPr>
              <a:t>Orgs without a digital transformation </a:t>
            </a:r>
          </a:p>
          <a:p>
            <a:pPr marL="285750" indent="-285750">
              <a:buFont typeface="Arial" panose="020B0604020202020204" pitchFamily="34" charset="0"/>
              <a:buChar char="-"/>
            </a:pPr>
            <a:endParaRPr lang="en-US" sz="1400">
              <a:latin typeface="Montserrat" panose="00000500000000000000" pitchFamily="2" charset="0"/>
            </a:endParaRPr>
          </a:p>
          <a:p>
            <a:pPr marL="285750" indent="-285750">
              <a:buFont typeface="Arial" panose="020B0604020202020204" pitchFamily="34" charset="0"/>
              <a:buChar char="-"/>
            </a:pPr>
            <a:r>
              <a:rPr lang="en-US" sz="1400">
                <a:latin typeface="Montserrat" panose="00000500000000000000" pitchFamily="2" charset="0"/>
              </a:rPr>
              <a:t>Multiple systems</a:t>
            </a:r>
          </a:p>
          <a:p>
            <a:pPr marL="285750" indent="-285750">
              <a:buFont typeface="Arial" panose="020B0604020202020204" pitchFamily="34" charset="0"/>
              <a:buChar char="-"/>
            </a:pPr>
            <a:r>
              <a:rPr lang="en-US" sz="1400">
                <a:latin typeface="Montserrat" panose="00000500000000000000" pitchFamily="2" charset="0"/>
              </a:rPr>
              <a:t>Hundreds of processes</a:t>
            </a:r>
          </a:p>
          <a:p>
            <a:pPr marL="285750" indent="-285750">
              <a:buFont typeface="Arial" panose="020B0604020202020204" pitchFamily="34" charset="0"/>
              <a:buChar char="-"/>
            </a:pPr>
            <a:r>
              <a:rPr lang="en-US" sz="1400">
                <a:latin typeface="Montserrat" panose="00000500000000000000" pitchFamily="2" charset="0"/>
              </a:rPr>
              <a:t>Inefficient processes</a:t>
            </a:r>
          </a:p>
          <a:p>
            <a:pPr marL="285750" indent="-285750">
              <a:buFont typeface="Arial" panose="020B0604020202020204" pitchFamily="34" charset="0"/>
              <a:buChar char="-"/>
            </a:pPr>
            <a:r>
              <a:rPr lang="en-US" sz="1400">
                <a:latin typeface="Montserrat" panose="00000500000000000000" pitchFamily="2" charset="0"/>
              </a:rPr>
              <a:t>Error-prone</a:t>
            </a:r>
          </a:p>
          <a:p>
            <a:pPr marL="285750" indent="-285750">
              <a:buFont typeface="Arial" panose="020B0604020202020204" pitchFamily="34" charset="0"/>
              <a:buChar char="-"/>
            </a:pPr>
            <a:r>
              <a:rPr lang="en-US" sz="1400">
                <a:latin typeface="Montserrat" panose="00000500000000000000" pitchFamily="2" charset="0"/>
              </a:rPr>
              <a:t>Extremely costly</a:t>
            </a:r>
          </a:p>
          <a:p>
            <a:pPr marL="285750" indent="-285750">
              <a:buFont typeface="Arial" panose="020B0604020202020204" pitchFamily="34" charset="0"/>
              <a:buChar char="-"/>
            </a:pPr>
            <a:r>
              <a:rPr lang="en-US" sz="1400">
                <a:latin typeface="Montserrat" panose="00000500000000000000" pitchFamily="2" charset="0"/>
              </a:rPr>
              <a:t>Often creates a negative patient experience</a:t>
            </a:r>
          </a:p>
          <a:p>
            <a:pPr marL="285750" indent="-285750">
              <a:buFont typeface="Arial" panose="020B0604020202020204" pitchFamily="34" charset="0"/>
              <a:buChar char="-"/>
            </a:pPr>
            <a:r>
              <a:rPr lang="en-US" sz="1400">
                <a:latin typeface="Montserrat" panose="00000500000000000000" pitchFamily="2" charset="0"/>
              </a:rPr>
              <a:t>Higher rate of staff burnout </a:t>
            </a:r>
          </a:p>
        </p:txBody>
      </p:sp>
      <p:sp>
        <p:nvSpPr>
          <p:cNvPr id="29" name="TextBox 28">
            <a:extLst>
              <a:ext uri="{FF2B5EF4-FFF2-40B4-BE49-F238E27FC236}">
                <a16:creationId xmlns:a16="http://schemas.microsoft.com/office/drawing/2014/main" id="{635408B8-3120-45E3-B005-8E933623E134}"/>
              </a:ext>
            </a:extLst>
          </p:cNvPr>
          <p:cNvSpPr txBox="1"/>
          <p:nvPr/>
        </p:nvSpPr>
        <p:spPr>
          <a:xfrm>
            <a:off x="4605843" y="2562259"/>
            <a:ext cx="4049641" cy="2462213"/>
          </a:xfrm>
          <a:prstGeom prst="rect">
            <a:avLst/>
          </a:prstGeom>
          <a:noFill/>
        </p:spPr>
        <p:txBody>
          <a:bodyPr wrap="square" rtlCol="0">
            <a:spAutoFit/>
          </a:bodyPr>
          <a:lstStyle/>
          <a:p>
            <a:pPr algn="ctr"/>
            <a:r>
              <a:rPr lang="en-US" sz="1400" b="1">
                <a:solidFill>
                  <a:schemeClr val="accent1"/>
                </a:solidFill>
                <a:latin typeface="Montserrat" panose="00000500000000000000" pitchFamily="2" charset="0"/>
              </a:rPr>
              <a:t>Intelligent automation can get you there</a:t>
            </a:r>
          </a:p>
          <a:p>
            <a:pPr algn="ctr"/>
            <a:endParaRPr lang="en-US" sz="1400" b="1">
              <a:solidFill>
                <a:schemeClr val="accent1"/>
              </a:solidFill>
              <a:latin typeface="Montserrat" panose="00000500000000000000" pitchFamily="2" charset="0"/>
            </a:endParaRPr>
          </a:p>
          <a:p>
            <a:pPr algn="ctr"/>
            <a:r>
              <a:rPr lang="en-US" sz="1400">
                <a:latin typeface="Montserrat" panose="00000500000000000000" pitchFamily="2" charset="0"/>
              </a:rPr>
              <a:t>Robotic Process Automation (RPA)</a:t>
            </a:r>
          </a:p>
          <a:p>
            <a:pPr algn="ctr"/>
            <a:r>
              <a:rPr lang="en-US" sz="1400">
                <a:latin typeface="Montserrat" panose="00000500000000000000" pitchFamily="2" charset="0"/>
              </a:rPr>
              <a:t>Artificial Intelligence (AI)</a:t>
            </a:r>
            <a:br>
              <a:rPr lang="en-US" sz="1400">
                <a:latin typeface="Montserrat" panose="00000500000000000000" pitchFamily="2" charset="0"/>
              </a:rPr>
            </a:br>
            <a:r>
              <a:rPr lang="en-US" sz="1400">
                <a:latin typeface="Montserrat" panose="00000500000000000000" pitchFamily="2" charset="0"/>
              </a:rPr>
              <a:t>Machine Learning (ML)</a:t>
            </a:r>
          </a:p>
          <a:p>
            <a:endParaRPr lang="en-US" sz="1400">
              <a:latin typeface="Montserrat" panose="00000500000000000000" pitchFamily="2" charset="0"/>
            </a:endParaRPr>
          </a:p>
          <a:p>
            <a:pPr marL="285750" indent="-285750">
              <a:buClr>
                <a:schemeClr val="accent1"/>
              </a:buClr>
              <a:buFont typeface="Montserrat" panose="00000500000000000000" pitchFamily="2" charset="0"/>
              <a:buChar char="+"/>
            </a:pPr>
            <a:r>
              <a:rPr lang="en-US" sz="1400">
                <a:latin typeface="Montserrat" panose="00000500000000000000" pitchFamily="2" charset="0"/>
              </a:rPr>
              <a:t>Automate continuous acquisition of revenue cycle data – at scale</a:t>
            </a:r>
          </a:p>
          <a:p>
            <a:pPr marL="285750" indent="-285750">
              <a:buClr>
                <a:schemeClr val="accent1"/>
              </a:buClr>
              <a:buFont typeface="Montserrat" panose="00000500000000000000" pitchFamily="2" charset="0"/>
              <a:buChar char="+"/>
            </a:pPr>
            <a:r>
              <a:rPr lang="en-US" sz="1400">
                <a:latin typeface="Montserrat" panose="00000500000000000000" pitchFamily="2" charset="0"/>
              </a:rPr>
              <a:t>Optimize costs</a:t>
            </a:r>
          </a:p>
          <a:p>
            <a:pPr marL="285750" indent="-285750">
              <a:buClr>
                <a:schemeClr val="accent1"/>
              </a:buClr>
              <a:buFont typeface="Montserrat" panose="00000500000000000000" pitchFamily="2" charset="0"/>
              <a:buChar char="+"/>
            </a:pPr>
            <a:r>
              <a:rPr lang="en-US" sz="1400">
                <a:latin typeface="Montserrat" panose="00000500000000000000" pitchFamily="2" charset="0"/>
              </a:rPr>
              <a:t>Offset workforce challenges</a:t>
            </a:r>
          </a:p>
          <a:p>
            <a:pPr marL="285750" indent="-285750">
              <a:buClr>
                <a:schemeClr val="accent1"/>
              </a:buClr>
              <a:buFont typeface="Montserrat" panose="00000500000000000000" pitchFamily="2" charset="0"/>
              <a:buChar char="+"/>
            </a:pPr>
            <a:r>
              <a:rPr lang="en-US" sz="1400">
                <a:latin typeface="Montserrat" panose="00000500000000000000" pitchFamily="2" charset="0"/>
              </a:rPr>
              <a:t>Improved patient + staff experience</a:t>
            </a:r>
          </a:p>
        </p:txBody>
      </p:sp>
      <p:sp>
        <p:nvSpPr>
          <p:cNvPr id="32" name="TextBox 31">
            <a:extLst>
              <a:ext uri="{FF2B5EF4-FFF2-40B4-BE49-F238E27FC236}">
                <a16:creationId xmlns:a16="http://schemas.microsoft.com/office/drawing/2014/main" id="{7679B0D1-3F77-416E-B92E-BE552F7D99E6}"/>
              </a:ext>
            </a:extLst>
          </p:cNvPr>
          <p:cNvSpPr txBox="1"/>
          <p:nvPr/>
        </p:nvSpPr>
        <p:spPr>
          <a:xfrm>
            <a:off x="416568" y="5372721"/>
            <a:ext cx="6093912" cy="338554"/>
          </a:xfrm>
          <a:prstGeom prst="rect">
            <a:avLst/>
          </a:prstGeom>
          <a:noFill/>
        </p:spPr>
        <p:txBody>
          <a:bodyPr wrap="square">
            <a:spAutoFit/>
          </a:bodyPr>
          <a:lstStyle/>
          <a:p>
            <a:r>
              <a:rPr lang="en-US" sz="800" baseline="30000" dirty="0">
                <a:latin typeface="Montserrat" panose="00000500000000000000" pitchFamily="2" charset="0"/>
              </a:rPr>
              <a:t>1, 2</a:t>
            </a:r>
            <a:r>
              <a:rPr lang="en-US" sz="800" dirty="0">
                <a:latin typeface="Montserrat" panose="00000500000000000000" pitchFamily="2" charset="0"/>
              </a:rPr>
              <a:t>https://medcitynews.com/2022/04/how-next-generation-automation-technology-can-improve-healthcare-revenue-management/</a:t>
            </a:r>
          </a:p>
        </p:txBody>
      </p:sp>
    </p:spTree>
    <p:extLst>
      <p:ext uri="{BB962C8B-B14F-4D97-AF65-F5344CB8AC3E}">
        <p14:creationId xmlns:p14="http://schemas.microsoft.com/office/powerpoint/2010/main" val="276685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p:bldP spid="9" grpId="0"/>
      <p:bldP spid="22" grpId="0"/>
      <p:bldP spid="29"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10">
            <a:extLst>
              <a:ext uri="{FF2B5EF4-FFF2-40B4-BE49-F238E27FC236}">
                <a16:creationId xmlns:a16="http://schemas.microsoft.com/office/drawing/2014/main" id="{F9FBDB48-97B2-4359-A9FF-0451D47ECF38}"/>
              </a:ext>
            </a:extLst>
          </p:cNvPr>
          <p:cNvSpPr/>
          <p:nvPr/>
        </p:nvSpPr>
        <p:spPr>
          <a:xfrm>
            <a:off x="255181" y="3099928"/>
            <a:ext cx="11270755" cy="731520"/>
          </a:xfrm>
          <a:prstGeom prst="roundRect">
            <a:avLst>
              <a:gd name="adj" fmla="val 7454"/>
            </a:avLst>
          </a:prstGeom>
          <a:solidFill>
            <a:schemeClr val="bg2"/>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a:extLst>
              <a:ext uri="{FF2B5EF4-FFF2-40B4-BE49-F238E27FC236}">
                <a16:creationId xmlns:a16="http://schemas.microsoft.com/office/drawing/2014/main" id="{F2371338-E97F-4C72-B179-CC4FA633B7A6}"/>
              </a:ext>
            </a:extLst>
          </p:cNvPr>
          <p:cNvSpPr/>
          <p:nvPr/>
        </p:nvSpPr>
        <p:spPr>
          <a:xfrm>
            <a:off x="244057" y="2249780"/>
            <a:ext cx="11270755" cy="731520"/>
          </a:xfrm>
          <a:prstGeom prst="roundRect">
            <a:avLst>
              <a:gd name="adj" fmla="val 7454"/>
            </a:avLst>
          </a:prstGeom>
          <a:solidFill>
            <a:schemeClr val="bg2"/>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4B343C3-0B36-417F-A678-389298F140B3}"/>
              </a:ext>
            </a:extLst>
          </p:cNvPr>
          <p:cNvSpPr txBox="1">
            <a:spLocks/>
          </p:cNvSpPr>
          <p:nvPr/>
        </p:nvSpPr>
        <p:spPr>
          <a:xfrm>
            <a:off x="1906469" y="340825"/>
            <a:ext cx="7975267" cy="100964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4000">
                <a:latin typeface="Montserrat"/>
              </a:rPr>
              <a:t>Unproductive touches result in lost efficiency</a:t>
            </a:r>
          </a:p>
        </p:txBody>
      </p:sp>
      <p:sp>
        <p:nvSpPr>
          <p:cNvPr id="6" name="TextBox 5">
            <a:extLst>
              <a:ext uri="{FF2B5EF4-FFF2-40B4-BE49-F238E27FC236}">
                <a16:creationId xmlns:a16="http://schemas.microsoft.com/office/drawing/2014/main" id="{7B613CAE-FDF6-40E1-9198-527FB8F227EC}"/>
              </a:ext>
            </a:extLst>
          </p:cNvPr>
          <p:cNvSpPr txBox="1"/>
          <p:nvPr/>
        </p:nvSpPr>
        <p:spPr>
          <a:xfrm>
            <a:off x="5970025" y="1755849"/>
            <a:ext cx="3763926" cy="338554"/>
          </a:xfrm>
          <a:prstGeom prst="rect">
            <a:avLst/>
          </a:prstGeom>
          <a:noFill/>
        </p:spPr>
        <p:txBody>
          <a:bodyPr wrap="square" lIns="91440" tIns="45720" rIns="91440" bIns="45720" rtlCol="0" anchor="t">
            <a:spAutoFit/>
          </a:bodyPr>
          <a:lstStyle/>
          <a:p>
            <a:r>
              <a:rPr lang="en-US" sz="1600" b="1" spc="300">
                <a:latin typeface="Montserrat"/>
              </a:rPr>
              <a:t>THE TIME LOST</a:t>
            </a:r>
          </a:p>
        </p:txBody>
      </p:sp>
      <p:sp>
        <p:nvSpPr>
          <p:cNvPr id="7" name="TextBox 6">
            <a:extLst>
              <a:ext uri="{FF2B5EF4-FFF2-40B4-BE49-F238E27FC236}">
                <a16:creationId xmlns:a16="http://schemas.microsoft.com/office/drawing/2014/main" id="{CD3D8595-F12A-4B1C-B911-D395A94344A1}"/>
              </a:ext>
            </a:extLst>
          </p:cNvPr>
          <p:cNvSpPr txBox="1"/>
          <p:nvPr/>
        </p:nvSpPr>
        <p:spPr>
          <a:xfrm>
            <a:off x="556871" y="1755849"/>
            <a:ext cx="3763926" cy="338554"/>
          </a:xfrm>
          <a:prstGeom prst="rect">
            <a:avLst/>
          </a:prstGeom>
          <a:noFill/>
        </p:spPr>
        <p:txBody>
          <a:bodyPr wrap="square" lIns="91440" tIns="45720" rIns="91440" bIns="45720" rtlCol="0" anchor="t">
            <a:spAutoFit/>
          </a:bodyPr>
          <a:lstStyle/>
          <a:p>
            <a:r>
              <a:rPr lang="en-US" sz="1600" b="1" spc="300">
                <a:latin typeface="Montserrat"/>
              </a:rPr>
              <a:t>THE SOURCE</a:t>
            </a:r>
          </a:p>
        </p:txBody>
      </p:sp>
      <p:sp>
        <p:nvSpPr>
          <p:cNvPr id="8" name="TextBox 7">
            <a:extLst>
              <a:ext uri="{FF2B5EF4-FFF2-40B4-BE49-F238E27FC236}">
                <a16:creationId xmlns:a16="http://schemas.microsoft.com/office/drawing/2014/main" id="{B862C1EC-B67F-430C-A572-C35706911EE1}"/>
              </a:ext>
            </a:extLst>
          </p:cNvPr>
          <p:cNvSpPr txBox="1"/>
          <p:nvPr/>
        </p:nvSpPr>
        <p:spPr>
          <a:xfrm>
            <a:off x="618794" y="2491312"/>
            <a:ext cx="4408043" cy="246221"/>
          </a:xfrm>
          <a:prstGeom prst="rect">
            <a:avLst/>
          </a:prstGeom>
          <a:noFill/>
        </p:spPr>
        <p:txBody>
          <a:bodyPr wrap="square" lIns="45720" tIns="0" rIns="0" bIns="0" rtlCol="0">
            <a:spAutoFit/>
          </a:bodyPr>
          <a:lstStyle/>
          <a:p>
            <a:r>
              <a:rPr lang="en-US" sz="1600" b="1">
                <a:solidFill>
                  <a:schemeClr val="accent1"/>
                </a:solidFill>
                <a:latin typeface="Montserrat Medium" panose="00000600000000000000" pitchFamily="2" charset="0"/>
              </a:rPr>
              <a:t>Insurance Verification</a:t>
            </a:r>
          </a:p>
        </p:txBody>
      </p:sp>
      <p:grpSp>
        <p:nvGrpSpPr>
          <p:cNvPr id="9" name="Group 8">
            <a:extLst>
              <a:ext uri="{FF2B5EF4-FFF2-40B4-BE49-F238E27FC236}">
                <a16:creationId xmlns:a16="http://schemas.microsoft.com/office/drawing/2014/main" id="{9561711D-A32C-4497-9AA1-CFEBA4BB8142}"/>
              </a:ext>
            </a:extLst>
          </p:cNvPr>
          <p:cNvGrpSpPr/>
          <p:nvPr/>
        </p:nvGrpSpPr>
        <p:grpSpPr>
          <a:xfrm>
            <a:off x="5165125" y="2569820"/>
            <a:ext cx="411240" cy="91440"/>
            <a:chOff x="5681215" y="2186630"/>
            <a:chExt cx="411240" cy="91440"/>
          </a:xfrm>
        </p:grpSpPr>
        <p:sp>
          <p:nvSpPr>
            <p:cNvPr id="10" name="Oval 9">
              <a:extLst>
                <a:ext uri="{FF2B5EF4-FFF2-40B4-BE49-F238E27FC236}">
                  <a16:creationId xmlns:a16="http://schemas.microsoft.com/office/drawing/2014/main" id="{BA9B53EE-DFB8-4376-86D4-B8474AB4238B}"/>
                </a:ext>
              </a:extLst>
            </p:cNvPr>
            <p:cNvSpPr>
              <a:spLocks noChangeAspect="1"/>
            </p:cNvSpPr>
            <p:nvPr/>
          </p:nvSpPr>
          <p:spPr>
            <a:xfrm>
              <a:off x="56812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C33540-953B-4180-96F7-1F94E82245B6}"/>
                </a:ext>
              </a:extLst>
            </p:cNvPr>
            <p:cNvSpPr>
              <a:spLocks noChangeAspect="1"/>
            </p:cNvSpPr>
            <p:nvPr/>
          </p:nvSpPr>
          <p:spPr>
            <a:xfrm>
              <a:off x="58411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773705-1A3D-4DA2-815A-5CC19A215C49}"/>
                </a:ext>
              </a:extLst>
            </p:cNvPr>
            <p:cNvSpPr>
              <a:spLocks noChangeAspect="1"/>
            </p:cNvSpPr>
            <p:nvPr/>
          </p:nvSpPr>
          <p:spPr>
            <a:xfrm>
              <a:off x="60010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1">
            <a:extLst>
              <a:ext uri="{FF2B5EF4-FFF2-40B4-BE49-F238E27FC236}">
                <a16:creationId xmlns:a16="http://schemas.microsoft.com/office/drawing/2014/main" id="{EB9A0623-DFC1-471B-A697-B0146167D22E}"/>
              </a:ext>
            </a:extLst>
          </p:cNvPr>
          <p:cNvSpPr/>
          <p:nvPr/>
        </p:nvSpPr>
        <p:spPr>
          <a:xfrm>
            <a:off x="255181" y="3943533"/>
            <a:ext cx="11270755" cy="731520"/>
          </a:xfrm>
          <a:prstGeom prst="roundRect">
            <a:avLst>
              <a:gd name="adj" fmla="val 7454"/>
            </a:avLst>
          </a:prstGeom>
          <a:solidFill>
            <a:schemeClr val="bg2"/>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2">
            <a:extLst>
              <a:ext uri="{FF2B5EF4-FFF2-40B4-BE49-F238E27FC236}">
                <a16:creationId xmlns:a16="http://schemas.microsoft.com/office/drawing/2014/main" id="{39A0865A-199E-4545-AAC1-1FC8FCC8F0AC}"/>
              </a:ext>
            </a:extLst>
          </p:cNvPr>
          <p:cNvSpPr/>
          <p:nvPr/>
        </p:nvSpPr>
        <p:spPr>
          <a:xfrm>
            <a:off x="255181" y="4823714"/>
            <a:ext cx="11270755" cy="731520"/>
          </a:xfrm>
          <a:prstGeom prst="roundRect">
            <a:avLst>
              <a:gd name="adj" fmla="val 7454"/>
            </a:avLst>
          </a:prstGeom>
          <a:solidFill>
            <a:schemeClr val="bg2"/>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68BBB0F-8BCD-48E0-A595-B9E80FAA1813}"/>
              </a:ext>
            </a:extLst>
          </p:cNvPr>
          <p:cNvSpPr txBox="1"/>
          <p:nvPr/>
        </p:nvSpPr>
        <p:spPr>
          <a:xfrm>
            <a:off x="618794" y="3341460"/>
            <a:ext cx="4174126" cy="246221"/>
          </a:xfrm>
          <a:prstGeom prst="rect">
            <a:avLst/>
          </a:prstGeom>
          <a:noFill/>
        </p:spPr>
        <p:txBody>
          <a:bodyPr wrap="square" lIns="45720" tIns="0" rIns="0" bIns="0" rtlCol="0">
            <a:spAutoFit/>
          </a:bodyPr>
          <a:lstStyle/>
          <a:p>
            <a:r>
              <a:rPr lang="en-US" sz="1600" b="1">
                <a:solidFill>
                  <a:schemeClr val="accent1"/>
                </a:solidFill>
                <a:latin typeface="Montserrat Medium" panose="00000600000000000000" pitchFamily="2" charset="0"/>
              </a:rPr>
              <a:t>Claim Statusing</a:t>
            </a:r>
          </a:p>
        </p:txBody>
      </p:sp>
      <p:sp>
        <p:nvSpPr>
          <p:cNvPr id="16" name="TextBox 15">
            <a:extLst>
              <a:ext uri="{FF2B5EF4-FFF2-40B4-BE49-F238E27FC236}">
                <a16:creationId xmlns:a16="http://schemas.microsoft.com/office/drawing/2014/main" id="{0A624082-70C3-4675-A95F-FC1CAF2D1C86}"/>
              </a:ext>
            </a:extLst>
          </p:cNvPr>
          <p:cNvSpPr txBox="1"/>
          <p:nvPr/>
        </p:nvSpPr>
        <p:spPr>
          <a:xfrm>
            <a:off x="618794" y="4168379"/>
            <a:ext cx="3940210" cy="246221"/>
          </a:xfrm>
          <a:prstGeom prst="rect">
            <a:avLst/>
          </a:prstGeom>
          <a:noFill/>
        </p:spPr>
        <p:txBody>
          <a:bodyPr wrap="square" lIns="45720" tIns="0" rIns="0" bIns="0" rtlCol="0">
            <a:spAutoFit/>
          </a:bodyPr>
          <a:lstStyle/>
          <a:p>
            <a:r>
              <a:rPr lang="en-US" sz="1600" b="1">
                <a:solidFill>
                  <a:schemeClr val="accent1"/>
                </a:solidFill>
                <a:latin typeface="Montserrat Medium" panose="00000600000000000000" pitchFamily="2" charset="0"/>
              </a:rPr>
              <a:t>Denial and Appeal Management</a:t>
            </a:r>
          </a:p>
        </p:txBody>
      </p:sp>
      <p:sp>
        <p:nvSpPr>
          <p:cNvPr id="17" name="TextBox 16">
            <a:extLst>
              <a:ext uri="{FF2B5EF4-FFF2-40B4-BE49-F238E27FC236}">
                <a16:creationId xmlns:a16="http://schemas.microsoft.com/office/drawing/2014/main" id="{36A7D18B-C9D3-4B26-8277-A7C828FE4C5C}"/>
              </a:ext>
            </a:extLst>
          </p:cNvPr>
          <p:cNvSpPr txBox="1"/>
          <p:nvPr/>
        </p:nvSpPr>
        <p:spPr>
          <a:xfrm>
            <a:off x="618794" y="5065246"/>
            <a:ext cx="4408043" cy="246221"/>
          </a:xfrm>
          <a:prstGeom prst="rect">
            <a:avLst/>
          </a:prstGeom>
          <a:noFill/>
        </p:spPr>
        <p:txBody>
          <a:bodyPr wrap="square" lIns="45720" tIns="0" rIns="0" bIns="0" rtlCol="0">
            <a:spAutoFit/>
          </a:bodyPr>
          <a:lstStyle/>
          <a:p>
            <a:r>
              <a:rPr lang="en-US" sz="1600" b="1">
                <a:solidFill>
                  <a:schemeClr val="accent1"/>
                </a:solidFill>
                <a:latin typeface="Montserrat Medium" panose="00000600000000000000" pitchFamily="2" charset="0"/>
              </a:rPr>
              <a:t>Posting and Reconciliation of Payments</a:t>
            </a:r>
          </a:p>
        </p:txBody>
      </p:sp>
      <p:sp>
        <p:nvSpPr>
          <p:cNvPr id="18" name="TextBox 17">
            <a:extLst>
              <a:ext uri="{FF2B5EF4-FFF2-40B4-BE49-F238E27FC236}">
                <a16:creationId xmlns:a16="http://schemas.microsoft.com/office/drawing/2014/main" id="{B8E92092-184D-430B-A0FC-B0277FAC6EC1}"/>
              </a:ext>
            </a:extLst>
          </p:cNvPr>
          <p:cNvSpPr txBox="1"/>
          <p:nvPr/>
        </p:nvSpPr>
        <p:spPr>
          <a:xfrm>
            <a:off x="5987661" y="3249383"/>
            <a:ext cx="5339718" cy="492443"/>
          </a:xfrm>
          <a:prstGeom prst="rect">
            <a:avLst/>
          </a:prstGeom>
          <a:noFill/>
        </p:spPr>
        <p:txBody>
          <a:bodyPr wrap="square" lIns="45720" tIns="0" rIns="0" bIns="0" rtlCol="0" anchor="t">
            <a:spAutoFit/>
          </a:bodyPr>
          <a:lstStyle/>
          <a:p>
            <a:r>
              <a:rPr lang="en-US" sz="1600" b="1">
                <a:solidFill>
                  <a:schemeClr val="accent1"/>
                </a:solidFill>
                <a:latin typeface="Montserrat"/>
              </a:rPr>
              <a:t>Manually </a:t>
            </a:r>
            <a:r>
              <a:rPr lang="en-US" sz="1600" b="1" err="1">
                <a:solidFill>
                  <a:schemeClr val="accent1"/>
                </a:solidFill>
                <a:latin typeface="Montserrat"/>
              </a:rPr>
              <a:t>statusing</a:t>
            </a:r>
            <a:r>
              <a:rPr lang="en-US" sz="1600" b="1">
                <a:solidFill>
                  <a:schemeClr val="accent1"/>
                </a:solidFill>
                <a:latin typeface="Montserrat"/>
              </a:rPr>
              <a:t> claims</a:t>
            </a:r>
            <a:r>
              <a:rPr lang="en-US" sz="1600" b="1">
                <a:solidFill>
                  <a:schemeClr val="accent1"/>
                </a:solidFill>
                <a:latin typeface="Montserrat Light"/>
              </a:rPr>
              <a:t> adds an average of </a:t>
            </a:r>
            <a:r>
              <a:rPr lang="en-US" sz="1600" b="1">
                <a:solidFill>
                  <a:schemeClr val="accent1"/>
                </a:solidFill>
                <a:latin typeface="Montserrat"/>
              </a:rPr>
              <a:t>19 mins per claim</a:t>
            </a:r>
          </a:p>
        </p:txBody>
      </p:sp>
      <p:grpSp>
        <p:nvGrpSpPr>
          <p:cNvPr id="19" name="Group 18">
            <a:extLst>
              <a:ext uri="{FF2B5EF4-FFF2-40B4-BE49-F238E27FC236}">
                <a16:creationId xmlns:a16="http://schemas.microsoft.com/office/drawing/2014/main" id="{C8F150CA-FF5B-48BB-A331-0DD5B5D0270F}"/>
              </a:ext>
            </a:extLst>
          </p:cNvPr>
          <p:cNvGrpSpPr/>
          <p:nvPr/>
        </p:nvGrpSpPr>
        <p:grpSpPr>
          <a:xfrm>
            <a:off x="5176249" y="3419968"/>
            <a:ext cx="411240" cy="91440"/>
            <a:chOff x="5681215" y="2186630"/>
            <a:chExt cx="411240" cy="91440"/>
          </a:xfrm>
        </p:grpSpPr>
        <p:sp>
          <p:nvSpPr>
            <p:cNvPr id="20" name="Oval 19">
              <a:extLst>
                <a:ext uri="{FF2B5EF4-FFF2-40B4-BE49-F238E27FC236}">
                  <a16:creationId xmlns:a16="http://schemas.microsoft.com/office/drawing/2014/main" id="{3F9F8A9A-226B-44D6-A0AC-A6DADF456AF9}"/>
                </a:ext>
              </a:extLst>
            </p:cNvPr>
            <p:cNvSpPr>
              <a:spLocks noChangeAspect="1"/>
            </p:cNvSpPr>
            <p:nvPr/>
          </p:nvSpPr>
          <p:spPr>
            <a:xfrm>
              <a:off x="56812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ED8DE2-5A1C-4A5B-BC6C-ECC055D1F319}"/>
                </a:ext>
              </a:extLst>
            </p:cNvPr>
            <p:cNvSpPr>
              <a:spLocks noChangeAspect="1"/>
            </p:cNvSpPr>
            <p:nvPr/>
          </p:nvSpPr>
          <p:spPr>
            <a:xfrm>
              <a:off x="58411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471801-864B-4F53-B332-BC176D3D112D}"/>
                </a:ext>
              </a:extLst>
            </p:cNvPr>
            <p:cNvSpPr>
              <a:spLocks noChangeAspect="1"/>
            </p:cNvSpPr>
            <p:nvPr/>
          </p:nvSpPr>
          <p:spPr>
            <a:xfrm>
              <a:off x="60010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5770618C-7B2F-4F79-9D60-DC14FBD14AF9}"/>
              </a:ext>
            </a:extLst>
          </p:cNvPr>
          <p:cNvSpPr txBox="1"/>
          <p:nvPr/>
        </p:nvSpPr>
        <p:spPr>
          <a:xfrm>
            <a:off x="5982099" y="4054070"/>
            <a:ext cx="5339720" cy="492443"/>
          </a:xfrm>
          <a:prstGeom prst="rect">
            <a:avLst/>
          </a:prstGeom>
          <a:noFill/>
        </p:spPr>
        <p:txBody>
          <a:bodyPr wrap="square" lIns="45720" tIns="0" rIns="0" bIns="0" rtlCol="0" anchor="t">
            <a:spAutoFit/>
          </a:bodyPr>
          <a:lstStyle/>
          <a:p>
            <a:r>
              <a:rPr lang="en-US" sz="1600" b="1">
                <a:solidFill>
                  <a:schemeClr val="accent1"/>
                </a:solidFill>
                <a:latin typeface="Montserrat"/>
              </a:rPr>
              <a:t>Manually gathering info,</a:t>
            </a:r>
            <a:r>
              <a:rPr lang="en-US" sz="1600" b="1">
                <a:solidFill>
                  <a:schemeClr val="accent1"/>
                </a:solidFill>
                <a:latin typeface="Montserrat Light"/>
              </a:rPr>
              <a:t> creating + submitting appeals </a:t>
            </a:r>
            <a:r>
              <a:rPr lang="en-US" sz="1600" b="1">
                <a:solidFill>
                  <a:schemeClr val="accent1"/>
                </a:solidFill>
                <a:latin typeface="Montserrat"/>
              </a:rPr>
              <a:t>adds 21-71 mins to each</a:t>
            </a:r>
            <a:r>
              <a:rPr lang="en-US" sz="1600" b="1">
                <a:solidFill>
                  <a:schemeClr val="accent1"/>
                </a:solidFill>
                <a:latin typeface="Montserrat Light"/>
              </a:rPr>
              <a:t> one processed  </a:t>
            </a:r>
          </a:p>
        </p:txBody>
      </p:sp>
      <p:sp>
        <p:nvSpPr>
          <p:cNvPr id="24" name="TextBox 23">
            <a:extLst>
              <a:ext uri="{FF2B5EF4-FFF2-40B4-BE49-F238E27FC236}">
                <a16:creationId xmlns:a16="http://schemas.microsoft.com/office/drawing/2014/main" id="{9F05D433-4533-485D-A9EA-81E207D2B27E}"/>
              </a:ext>
            </a:extLst>
          </p:cNvPr>
          <p:cNvSpPr txBox="1"/>
          <p:nvPr/>
        </p:nvSpPr>
        <p:spPr>
          <a:xfrm>
            <a:off x="5987660" y="4927631"/>
            <a:ext cx="5421044" cy="492443"/>
          </a:xfrm>
          <a:prstGeom prst="rect">
            <a:avLst/>
          </a:prstGeom>
          <a:noFill/>
        </p:spPr>
        <p:txBody>
          <a:bodyPr wrap="square" lIns="45720" tIns="0" rIns="0" bIns="0" rtlCol="0" anchor="t">
            <a:spAutoFit/>
          </a:bodyPr>
          <a:lstStyle/>
          <a:p>
            <a:r>
              <a:rPr lang="en-US" sz="1600" b="1">
                <a:solidFill>
                  <a:schemeClr val="accent1"/>
                </a:solidFill>
                <a:latin typeface="Montserrat"/>
              </a:rPr>
              <a:t>Manual Research, </a:t>
            </a:r>
            <a:r>
              <a:rPr lang="en-US" sz="1600" b="1">
                <a:solidFill>
                  <a:schemeClr val="accent1"/>
                </a:solidFill>
                <a:latin typeface="Montserrat Light"/>
              </a:rPr>
              <a:t>follow up and reconciliation </a:t>
            </a:r>
            <a:r>
              <a:rPr lang="en-US" sz="1600" b="1">
                <a:solidFill>
                  <a:schemeClr val="accent1"/>
                </a:solidFill>
                <a:latin typeface="Montserrat"/>
              </a:rPr>
              <a:t>increases efforts</a:t>
            </a:r>
            <a:r>
              <a:rPr lang="en-US" sz="1600" b="1">
                <a:solidFill>
                  <a:schemeClr val="accent1"/>
                </a:solidFill>
                <a:latin typeface="Montserrat Light"/>
              </a:rPr>
              <a:t> associated with posting </a:t>
            </a:r>
            <a:r>
              <a:rPr lang="en-US" sz="1600" b="1">
                <a:solidFill>
                  <a:schemeClr val="accent1"/>
                </a:solidFill>
                <a:latin typeface="Montserrat"/>
              </a:rPr>
              <a:t>by 50%</a:t>
            </a:r>
          </a:p>
        </p:txBody>
      </p:sp>
      <p:sp>
        <p:nvSpPr>
          <p:cNvPr id="25" name="TextBox 24">
            <a:extLst>
              <a:ext uri="{FF2B5EF4-FFF2-40B4-BE49-F238E27FC236}">
                <a16:creationId xmlns:a16="http://schemas.microsoft.com/office/drawing/2014/main" id="{3642898C-BDB4-448B-9712-307DC53AB72E}"/>
              </a:ext>
            </a:extLst>
          </p:cNvPr>
          <p:cNvSpPr txBox="1"/>
          <p:nvPr/>
        </p:nvSpPr>
        <p:spPr>
          <a:xfrm>
            <a:off x="5970272" y="2355382"/>
            <a:ext cx="5167998" cy="492443"/>
          </a:xfrm>
          <a:prstGeom prst="rect">
            <a:avLst/>
          </a:prstGeom>
          <a:noFill/>
        </p:spPr>
        <p:txBody>
          <a:bodyPr wrap="square" lIns="45720" tIns="0" rIns="0" bIns="0" rtlCol="0" anchor="t">
            <a:spAutoFit/>
          </a:bodyPr>
          <a:lstStyle/>
          <a:p>
            <a:r>
              <a:rPr lang="en-US" sz="1600" b="1">
                <a:solidFill>
                  <a:schemeClr val="accent1"/>
                </a:solidFill>
                <a:latin typeface="Montserrat"/>
              </a:rPr>
              <a:t>Manually checking eligibility</a:t>
            </a:r>
            <a:r>
              <a:rPr lang="en-US" sz="1600" b="1">
                <a:solidFill>
                  <a:schemeClr val="accent1"/>
                </a:solidFill>
                <a:latin typeface="Montserrat Light"/>
              </a:rPr>
              <a:t> can add up to </a:t>
            </a:r>
            <a:r>
              <a:rPr lang="en-US" sz="1600" b="1">
                <a:solidFill>
                  <a:schemeClr val="accent1"/>
                </a:solidFill>
                <a:latin typeface="Montserrat"/>
              </a:rPr>
              <a:t>$10.57 in cost per verification </a:t>
            </a:r>
          </a:p>
        </p:txBody>
      </p:sp>
      <p:grpSp>
        <p:nvGrpSpPr>
          <p:cNvPr id="35" name="Group 34">
            <a:extLst>
              <a:ext uri="{FF2B5EF4-FFF2-40B4-BE49-F238E27FC236}">
                <a16:creationId xmlns:a16="http://schemas.microsoft.com/office/drawing/2014/main" id="{92B1FD81-3A1F-4FF3-B6C5-8F6D174DA5C8}"/>
              </a:ext>
            </a:extLst>
          </p:cNvPr>
          <p:cNvGrpSpPr/>
          <p:nvPr/>
        </p:nvGrpSpPr>
        <p:grpSpPr>
          <a:xfrm>
            <a:off x="5176249" y="4263573"/>
            <a:ext cx="411240" cy="91440"/>
            <a:chOff x="5681215" y="2186630"/>
            <a:chExt cx="411240" cy="91440"/>
          </a:xfrm>
        </p:grpSpPr>
        <p:sp>
          <p:nvSpPr>
            <p:cNvPr id="36" name="Oval 35">
              <a:extLst>
                <a:ext uri="{FF2B5EF4-FFF2-40B4-BE49-F238E27FC236}">
                  <a16:creationId xmlns:a16="http://schemas.microsoft.com/office/drawing/2014/main" id="{2DF23E02-72B3-443A-A78B-36B553246D02}"/>
                </a:ext>
              </a:extLst>
            </p:cNvPr>
            <p:cNvSpPr>
              <a:spLocks noChangeAspect="1"/>
            </p:cNvSpPr>
            <p:nvPr/>
          </p:nvSpPr>
          <p:spPr>
            <a:xfrm>
              <a:off x="56812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24C4845-984C-4FFC-906F-7C723E0DA3EC}"/>
                </a:ext>
              </a:extLst>
            </p:cNvPr>
            <p:cNvSpPr>
              <a:spLocks noChangeAspect="1"/>
            </p:cNvSpPr>
            <p:nvPr/>
          </p:nvSpPr>
          <p:spPr>
            <a:xfrm>
              <a:off x="58411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5C21A24-28B2-416C-8B80-4D31AEC538C8}"/>
                </a:ext>
              </a:extLst>
            </p:cNvPr>
            <p:cNvSpPr>
              <a:spLocks noChangeAspect="1"/>
            </p:cNvSpPr>
            <p:nvPr/>
          </p:nvSpPr>
          <p:spPr>
            <a:xfrm>
              <a:off x="60010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BA7CF30A-13E4-480D-A980-1E6087767EEA}"/>
              </a:ext>
            </a:extLst>
          </p:cNvPr>
          <p:cNvGrpSpPr/>
          <p:nvPr/>
        </p:nvGrpSpPr>
        <p:grpSpPr>
          <a:xfrm>
            <a:off x="5176249" y="5143754"/>
            <a:ext cx="411240" cy="91440"/>
            <a:chOff x="5681215" y="2186630"/>
            <a:chExt cx="411240" cy="91440"/>
          </a:xfrm>
        </p:grpSpPr>
        <p:sp>
          <p:nvSpPr>
            <p:cNvPr id="40" name="Oval 39">
              <a:extLst>
                <a:ext uri="{FF2B5EF4-FFF2-40B4-BE49-F238E27FC236}">
                  <a16:creationId xmlns:a16="http://schemas.microsoft.com/office/drawing/2014/main" id="{0F5A8E16-C0A0-4CD3-9D38-EBBFBE8ABA9C}"/>
                </a:ext>
              </a:extLst>
            </p:cNvPr>
            <p:cNvSpPr>
              <a:spLocks noChangeAspect="1"/>
            </p:cNvSpPr>
            <p:nvPr/>
          </p:nvSpPr>
          <p:spPr>
            <a:xfrm>
              <a:off x="56812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92A7ACD-4D39-436F-80E9-5B4B748FF9A7}"/>
                </a:ext>
              </a:extLst>
            </p:cNvPr>
            <p:cNvSpPr>
              <a:spLocks noChangeAspect="1"/>
            </p:cNvSpPr>
            <p:nvPr/>
          </p:nvSpPr>
          <p:spPr>
            <a:xfrm>
              <a:off x="58411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143F8F2-A160-4B1C-9EF4-8EB805E1E219}"/>
                </a:ext>
              </a:extLst>
            </p:cNvPr>
            <p:cNvSpPr>
              <a:spLocks noChangeAspect="1"/>
            </p:cNvSpPr>
            <p:nvPr/>
          </p:nvSpPr>
          <p:spPr>
            <a:xfrm>
              <a:off x="6001015" y="2186630"/>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159232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E61E37-3CB9-496D-A47C-FBA441A0DE30}"/>
              </a:ext>
            </a:extLst>
          </p:cNvPr>
          <p:cNvSpPr txBox="1">
            <a:spLocks/>
          </p:cNvSpPr>
          <p:nvPr/>
        </p:nvSpPr>
        <p:spPr>
          <a:xfrm>
            <a:off x="1026762" y="508759"/>
            <a:ext cx="10136260"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a:latin typeface="Montserrat"/>
              </a:rPr>
              <a:t>Efficiency has never been more pressing</a:t>
            </a:r>
            <a:endParaRPr lang="en-US"/>
          </a:p>
        </p:txBody>
      </p:sp>
      <p:sp>
        <p:nvSpPr>
          <p:cNvPr id="7" name="TextBox 6">
            <a:extLst>
              <a:ext uri="{FF2B5EF4-FFF2-40B4-BE49-F238E27FC236}">
                <a16:creationId xmlns:a16="http://schemas.microsoft.com/office/drawing/2014/main" id="{B0C84E81-9192-4A8D-ADEF-23E946C34861}"/>
              </a:ext>
            </a:extLst>
          </p:cNvPr>
          <p:cNvSpPr txBox="1"/>
          <p:nvPr/>
        </p:nvSpPr>
        <p:spPr>
          <a:xfrm>
            <a:off x="1370784" y="3063661"/>
            <a:ext cx="4484760" cy="523220"/>
          </a:xfrm>
          <a:prstGeom prst="rect">
            <a:avLst/>
          </a:prstGeom>
          <a:noFill/>
        </p:spPr>
        <p:txBody>
          <a:bodyPr wrap="square" rtlCol="0">
            <a:spAutoFit/>
          </a:bodyPr>
          <a:lstStyle/>
          <a:p>
            <a:r>
              <a:rPr lang="en-US" sz="1400">
                <a:latin typeface="Montserrat" pitchFamily="2" charset="77"/>
              </a:rPr>
              <a:t>The average cost per revenue cycle </a:t>
            </a:r>
            <a:br>
              <a:rPr lang="en-US" sz="1400">
                <a:latin typeface="Montserrat" pitchFamily="2" charset="77"/>
              </a:rPr>
            </a:br>
            <a:r>
              <a:rPr lang="en-US" sz="1400">
                <a:latin typeface="Montserrat" pitchFamily="2" charset="77"/>
              </a:rPr>
              <a:t>transaction is up 55% since 2018.</a:t>
            </a:r>
            <a:r>
              <a:rPr lang="en-US" sz="1400" baseline="30000"/>
              <a:t> 1</a:t>
            </a:r>
            <a:endParaRPr lang="en-US" sz="1400" baseline="30000">
              <a:latin typeface="Montserrat" pitchFamily="2" charset="77"/>
            </a:endParaRPr>
          </a:p>
        </p:txBody>
      </p:sp>
      <p:sp>
        <p:nvSpPr>
          <p:cNvPr id="8" name="Rectangle 7">
            <a:extLst>
              <a:ext uri="{FF2B5EF4-FFF2-40B4-BE49-F238E27FC236}">
                <a16:creationId xmlns:a16="http://schemas.microsoft.com/office/drawing/2014/main" id="{F38F7405-8EB8-498E-87A7-26C41ABDD9C2}"/>
              </a:ext>
            </a:extLst>
          </p:cNvPr>
          <p:cNvSpPr/>
          <p:nvPr/>
        </p:nvSpPr>
        <p:spPr>
          <a:xfrm>
            <a:off x="1408748" y="2315805"/>
            <a:ext cx="1521224" cy="830997"/>
          </a:xfrm>
          <a:prstGeom prst="rect">
            <a:avLst/>
          </a:prstGeom>
        </p:spPr>
        <p:txBody>
          <a:bodyPr wrap="square">
            <a:spAutoFit/>
          </a:bodyPr>
          <a:lstStyle/>
          <a:p>
            <a:r>
              <a:rPr lang="en-US" sz="4800" b="1">
                <a:solidFill>
                  <a:srgbClr val="82C560"/>
                </a:solidFill>
                <a:latin typeface="Montserrat" pitchFamily="2" charset="77"/>
              </a:rPr>
              <a:t>55%</a:t>
            </a:r>
          </a:p>
        </p:txBody>
      </p:sp>
      <p:sp>
        <p:nvSpPr>
          <p:cNvPr id="9" name="TextBox 8">
            <a:extLst>
              <a:ext uri="{FF2B5EF4-FFF2-40B4-BE49-F238E27FC236}">
                <a16:creationId xmlns:a16="http://schemas.microsoft.com/office/drawing/2014/main" id="{D788D3A6-A3C3-4385-8C92-BA3B1A869158}"/>
              </a:ext>
            </a:extLst>
          </p:cNvPr>
          <p:cNvSpPr txBox="1"/>
          <p:nvPr/>
        </p:nvSpPr>
        <p:spPr>
          <a:xfrm>
            <a:off x="1451826" y="4571154"/>
            <a:ext cx="4403718" cy="738664"/>
          </a:xfrm>
          <a:prstGeom prst="rect">
            <a:avLst/>
          </a:prstGeom>
          <a:noFill/>
        </p:spPr>
        <p:txBody>
          <a:bodyPr wrap="square" rtlCol="0">
            <a:spAutoFit/>
          </a:bodyPr>
          <a:lstStyle/>
          <a:p>
            <a:r>
              <a:rPr lang="en-US" sz="1400">
                <a:latin typeface="Montserrat" pitchFamily="2" charset="77"/>
              </a:rPr>
              <a:t>The medical industry revenue cycle cost savings opportunity increased to $17.6B in </a:t>
            </a:r>
          </a:p>
          <a:p>
            <a:r>
              <a:rPr lang="en-US" sz="1400">
                <a:latin typeface="Montserrat" pitchFamily="2" charset="77"/>
              </a:rPr>
              <a:t>2021, an 80% jump from 2018.</a:t>
            </a:r>
            <a:endParaRPr lang="en-US" sz="1400" baseline="30000">
              <a:latin typeface="Montserrat" pitchFamily="2" charset="77"/>
            </a:endParaRPr>
          </a:p>
        </p:txBody>
      </p:sp>
      <p:sp>
        <p:nvSpPr>
          <p:cNvPr id="10" name="Rectangle 9">
            <a:extLst>
              <a:ext uri="{FF2B5EF4-FFF2-40B4-BE49-F238E27FC236}">
                <a16:creationId xmlns:a16="http://schemas.microsoft.com/office/drawing/2014/main" id="{8153E05C-780E-455A-8A8A-0EAA5B21C743}"/>
              </a:ext>
            </a:extLst>
          </p:cNvPr>
          <p:cNvSpPr/>
          <p:nvPr/>
        </p:nvSpPr>
        <p:spPr>
          <a:xfrm>
            <a:off x="1408748" y="3773503"/>
            <a:ext cx="2252744" cy="830997"/>
          </a:xfrm>
          <a:prstGeom prst="rect">
            <a:avLst/>
          </a:prstGeom>
        </p:spPr>
        <p:txBody>
          <a:bodyPr wrap="square">
            <a:spAutoFit/>
          </a:bodyPr>
          <a:lstStyle/>
          <a:p>
            <a:r>
              <a:rPr lang="en-US" sz="4800" b="1">
                <a:solidFill>
                  <a:srgbClr val="82C560"/>
                </a:solidFill>
                <a:latin typeface="Montserrat" pitchFamily="2" charset="77"/>
              </a:rPr>
              <a:t>$17.6B</a:t>
            </a:r>
          </a:p>
        </p:txBody>
      </p:sp>
      <p:sp>
        <p:nvSpPr>
          <p:cNvPr id="11" name="TextBox 10">
            <a:extLst>
              <a:ext uri="{FF2B5EF4-FFF2-40B4-BE49-F238E27FC236}">
                <a16:creationId xmlns:a16="http://schemas.microsoft.com/office/drawing/2014/main" id="{E9943408-3537-4850-9149-E31151BFE14A}"/>
              </a:ext>
            </a:extLst>
          </p:cNvPr>
          <p:cNvSpPr txBox="1"/>
          <p:nvPr/>
        </p:nvSpPr>
        <p:spPr>
          <a:xfrm>
            <a:off x="6565080" y="3063661"/>
            <a:ext cx="4484760" cy="523220"/>
          </a:xfrm>
          <a:prstGeom prst="rect">
            <a:avLst/>
          </a:prstGeom>
          <a:noFill/>
        </p:spPr>
        <p:txBody>
          <a:bodyPr wrap="square" rtlCol="0">
            <a:spAutoFit/>
          </a:bodyPr>
          <a:lstStyle/>
          <a:p>
            <a:r>
              <a:rPr lang="en-US" sz="1400">
                <a:latin typeface="Montserrat" pitchFamily="2" charset="77"/>
              </a:rPr>
              <a:t>of medical practice leaders ranked staffing as their biggest challenge heading into 2022.</a:t>
            </a:r>
            <a:r>
              <a:rPr lang="en-US" sz="1400" baseline="30000">
                <a:latin typeface="Source Sans Pro"/>
                <a:ea typeface="Source Sans Pro"/>
              </a:rPr>
              <a:t> 2</a:t>
            </a:r>
            <a:endParaRPr lang="en-US" sz="1400" baseline="30000">
              <a:latin typeface="Montserrat" pitchFamily="2" charset="77"/>
            </a:endParaRPr>
          </a:p>
        </p:txBody>
      </p:sp>
      <p:sp>
        <p:nvSpPr>
          <p:cNvPr id="12" name="Rectangle 11">
            <a:extLst>
              <a:ext uri="{FF2B5EF4-FFF2-40B4-BE49-F238E27FC236}">
                <a16:creationId xmlns:a16="http://schemas.microsoft.com/office/drawing/2014/main" id="{057E45C1-1C9A-4332-84EF-2B0751444BF1}"/>
              </a:ext>
            </a:extLst>
          </p:cNvPr>
          <p:cNvSpPr/>
          <p:nvPr/>
        </p:nvSpPr>
        <p:spPr>
          <a:xfrm>
            <a:off x="6603044" y="2315805"/>
            <a:ext cx="1521224" cy="830997"/>
          </a:xfrm>
          <a:prstGeom prst="rect">
            <a:avLst/>
          </a:prstGeom>
        </p:spPr>
        <p:txBody>
          <a:bodyPr wrap="square">
            <a:spAutoFit/>
          </a:bodyPr>
          <a:lstStyle/>
          <a:p>
            <a:r>
              <a:rPr lang="en-US" sz="4800" b="1">
                <a:solidFill>
                  <a:srgbClr val="82C560"/>
                </a:solidFill>
                <a:latin typeface="Montserrat" pitchFamily="2" charset="77"/>
              </a:rPr>
              <a:t>75%</a:t>
            </a:r>
          </a:p>
        </p:txBody>
      </p:sp>
      <p:sp>
        <p:nvSpPr>
          <p:cNvPr id="13" name="TextBox 12">
            <a:extLst>
              <a:ext uri="{FF2B5EF4-FFF2-40B4-BE49-F238E27FC236}">
                <a16:creationId xmlns:a16="http://schemas.microsoft.com/office/drawing/2014/main" id="{16F582DF-55C2-4D61-9AD8-D2E496B92D79}"/>
              </a:ext>
            </a:extLst>
          </p:cNvPr>
          <p:cNvSpPr txBox="1"/>
          <p:nvPr/>
        </p:nvSpPr>
        <p:spPr>
          <a:xfrm>
            <a:off x="6646122" y="4571154"/>
            <a:ext cx="4403718" cy="523220"/>
          </a:xfrm>
          <a:prstGeom prst="rect">
            <a:avLst/>
          </a:prstGeom>
          <a:noFill/>
        </p:spPr>
        <p:txBody>
          <a:bodyPr wrap="square" rtlCol="0">
            <a:spAutoFit/>
          </a:bodyPr>
          <a:lstStyle/>
          <a:p>
            <a:r>
              <a:rPr lang="en-US" sz="1400">
                <a:latin typeface="Montserrat" pitchFamily="2" charset="77"/>
              </a:rPr>
              <a:t>revenue cycle leaders need to hire 20+ employees to fully staff their department</a:t>
            </a:r>
            <a:r>
              <a:rPr lang="en-US" sz="1400" baseline="30000">
                <a:ea typeface="+mn-lt"/>
                <a:cs typeface="+mn-lt"/>
              </a:rPr>
              <a:t>3</a:t>
            </a:r>
            <a:endParaRPr lang="en-US" sz="1400">
              <a:latin typeface="Montserrat" pitchFamily="2" charset="77"/>
            </a:endParaRPr>
          </a:p>
        </p:txBody>
      </p:sp>
      <p:sp>
        <p:nvSpPr>
          <p:cNvPr id="14" name="Rectangle 13">
            <a:extLst>
              <a:ext uri="{FF2B5EF4-FFF2-40B4-BE49-F238E27FC236}">
                <a16:creationId xmlns:a16="http://schemas.microsoft.com/office/drawing/2014/main" id="{63AD6FE9-7D38-40DD-932B-2D1AC6D5E1D0}"/>
              </a:ext>
            </a:extLst>
          </p:cNvPr>
          <p:cNvSpPr/>
          <p:nvPr/>
        </p:nvSpPr>
        <p:spPr>
          <a:xfrm>
            <a:off x="6603044" y="3773503"/>
            <a:ext cx="3350024" cy="830997"/>
          </a:xfrm>
          <a:prstGeom prst="rect">
            <a:avLst/>
          </a:prstGeom>
        </p:spPr>
        <p:txBody>
          <a:bodyPr wrap="square">
            <a:spAutoFit/>
          </a:bodyPr>
          <a:lstStyle/>
          <a:p>
            <a:r>
              <a:rPr lang="en-US" sz="4800" b="1">
                <a:solidFill>
                  <a:srgbClr val="82C560"/>
                </a:solidFill>
                <a:latin typeface="Montserrat" pitchFamily="2" charset="77"/>
              </a:rPr>
              <a:t>25%</a:t>
            </a:r>
          </a:p>
        </p:txBody>
      </p:sp>
      <p:sp>
        <p:nvSpPr>
          <p:cNvPr id="15" name="TextBox 14">
            <a:extLst>
              <a:ext uri="{FF2B5EF4-FFF2-40B4-BE49-F238E27FC236}">
                <a16:creationId xmlns:a16="http://schemas.microsoft.com/office/drawing/2014/main" id="{133968C2-1347-4BF6-BF63-FA1F667B1756}"/>
              </a:ext>
            </a:extLst>
          </p:cNvPr>
          <p:cNvSpPr txBox="1"/>
          <p:nvPr/>
        </p:nvSpPr>
        <p:spPr>
          <a:xfrm>
            <a:off x="1362095" y="1707392"/>
            <a:ext cx="4294993" cy="349702"/>
          </a:xfrm>
          <a:prstGeom prst="rect">
            <a:avLst/>
          </a:prstGeom>
          <a:noFill/>
        </p:spPr>
        <p:txBody>
          <a:bodyPr wrap="square" lIns="0" tIns="36000" rIns="216000" bIns="36000" rtlCol="0" anchor="t">
            <a:spAutoFit/>
          </a:bodyPr>
          <a:lstStyle/>
          <a:p>
            <a:pPr>
              <a:spcBef>
                <a:spcPts val="1000"/>
              </a:spcBef>
            </a:pPr>
            <a:r>
              <a:rPr lang="en-US">
                <a:latin typeface="Montserrat"/>
              </a:rPr>
              <a:t>Costs are up, and continue to grow</a:t>
            </a:r>
          </a:p>
        </p:txBody>
      </p:sp>
      <p:sp>
        <p:nvSpPr>
          <p:cNvPr id="16" name="TextBox 15">
            <a:extLst>
              <a:ext uri="{FF2B5EF4-FFF2-40B4-BE49-F238E27FC236}">
                <a16:creationId xmlns:a16="http://schemas.microsoft.com/office/drawing/2014/main" id="{5B3FE376-09A2-47A8-899E-C9C3C43DF9E7}"/>
              </a:ext>
            </a:extLst>
          </p:cNvPr>
          <p:cNvSpPr txBox="1"/>
          <p:nvPr/>
        </p:nvSpPr>
        <p:spPr>
          <a:xfrm>
            <a:off x="6531503" y="1570683"/>
            <a:ext cx="4294993" cy="626701"/>
          </a:xfrm>
          <a:prstGeom prst="rect">
            <a:avLst/>
          </a:prstGeom>
          <a:noFill/>
        </p:spPr>
        <p:txBody>
          <a:bodyPr wrap="square" lIns="0" tIns="36000" rIns="216000" bIns="36000" rtlCol="0" anchor="t">
            <a:spAutoFit/>
          </a:bodyPr>
          <a:lstStyle/>
          <a:p>
            <a:pPr>
              <a:spcBef>
                <a:spcPts val="1000"/>
              </a:spcBef>
            </a:pPr>
            <a:r>
              <a:rPr lang="en-US">
                <a:latin typeface="Montserrat"/>
              </a:rPr>
              <a:t>We can no longer rely on hiring more staff to do the work</a:t>
            </a:r>
          </a:p>
        </p:txBody>
      </p:sp>
      <p:cxnSp>
        <p:nvCxnSpPr>
          <p:cNvPr id="17" name="Straight Connector 16">
            <a:extLst>
              <a:ext uri="{FF2B5EF4-FFF2-40B4-BE49-F238E27FC236}">
                <a16:creationId xmlns:a16="http://schemas.microsoft.com/office/drawing/2014/main" id="{9FDB0616-615C-4505-B8FA-706CC29BED13}"/>
              </a:ext>
            </a:extLst>
          </p:cNvPr>
          <p:cNvCxnSpPr>
            <a:cxnSpLocks/>
          </p:cNvCxnSpPr>
          <p:nvPr/>
        </p:nvCxnSpPr>
        <p:spPr>
          <a:xfrm>
            <a:off x="1336272" y="2479983"/>
            <a:ext cx="0" cy="1021838"/>
          </a:xfrm>
          <a:prstGeom prst="line">
            <a:avLst/>
          </a:prstGeom>
          <a:ln>
            <a:solidFill>
              <a:srgbClr val="3290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F9F750-AA09-40D3-83FB-0ABA50EC8BFB}"/>
              </a:ext>
            </a:extLst>
          </p:cNvPr>
          <p:cNvCxnSpPr>
            <a:cxnSpLocks/>
          </p:cNvCxnSpPr>
          <p:nvPr/>
        </p:nvCxnSpPr>
        <p:spPr>
          <a:xfrm>
            <a:off x="1336272" y="3903711"/>
            <a:ext cx="0" cy="1329069"/>
          </a:xfrm>
          <a:prstGeom prst="line">
            <a:avLst/>
          </a:prstGeom>
          <a:ln>
            <a:solidFill>
              <a:srgbClr val="3290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41AD52-2D50-4891-BAB4-F397C76BAB85}"/>
              </a:ext>
            </a:extLst>
          </p:cNvPr>
          <p:cNvCxnSpPr>
            <a:cxnSpLocks/>
          </p:cNvCxnSpPr>
          <p:nvPr/>
        </p:nvCxnSpPr>
        <p:spPr>
          <a:xfrm>
            <a:off x="6514328" y="2479983"/>
            <a:ext cx="0" cy="1021838"/>
          </a:xfrm>
          <a:prstGeom prst="line">
            <a:avLst/>
          </a:prstGeom>
          <a:ln>
            <a:solidFill>
              <a:srgbClr val="3290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1CD418-6675-466B-B16A-CFDF763AAF66}"/>
              </a:ext>
            </a:extLst>
          </p:cNvPr>
          <p:cNvCxnSpPr>
            <a:cxnSpLocks/>
          </p:cNvCxnSpPr>
          <p:nvPr/>
        </p:nvCxnSpPr>
        <p:spPr>
          <a:xfrm>
            <a:off x="6514328" y="3967506"/>
            <a:ext cx="0" cy="1021838"/>
          </a:xfrm>
          <a:prstGeom prst="line">
            <a:avLst/>
          </a:prstGeom>
          <a:ln>
            <a:solidFill>
              <a:srgbClr val="329044"/>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083CFDA-DB76-4F45-87CC-DE156E463D2E}"/>
              </a:ext>
            </a:extLst>
          </p:cNvPr>
          <p:cNvSpPr txBox="1"/>
          <p:nvPr/>
        </p:nvSpPr>
        <p:spPr>
          <a:xfrm>
            <a:off x="1370793" y="5391269"/>
            <a:ext cx="4484751" cy="430887"/>
          </a:xfrm>
          <a:prstGeom prst="rect">
            <a:avLst/>
          </a:prstGeom>
          <a:noFill/>
        </p:spPr>
        <p:txBody>
          <a:bodyPr wrap="square">
            <a:spAutoFit/>
          </a:bodyPr>
          <a:lstStyle/>
          <a:p>
            <a:r>
              <a:rPr lang="en-US" sz="700">
                <a:latin typeface="Montserrat" pitchFamily="2" charset="77"/>
                <a:hlinkClick r:id="rId4">
                  <a:extLst>
                    <a:ext uri="{A12FA001-AC4F-418D-AE19-62706E023703}">
                      <ahyp:hlinkClr xmlns:ahyp="http://schemas.microsoft.com/office/drawing/2018/hyperlinkcolor" val="tx"/>
                    </a:ext>
                  </a:extLst>
                </a:hlinkClick>
              </a:rPr>
              <a:t>1) https://www.caqh.org/sites/default/files/explorations/index/2021-caqh-index.pdf</a:t>
            </a:r>
            <a:endParaRPr lang="en-US" sz="700">
              <a:latin typeface="Montserrat" pitchFamily="2" charset="77"/>
            </a:endParaRPr>
          </a:p>
          <a:p>
            <a:r>
              <a:rPr lang="en-US" sz="700">
                <a:latin typeface="Montserrat" pitchFamily="2" charset="77"/>
                <a:ea typeface="+mn-lt"/>
                <a:cs typeface="+mn-lt"/>
              </a:rPr>
              <a:t>2)</a:t>
            </a:r>
            <a:r>
              <a:rPr lang="en-US" sz="700">
                <a:latin typeface="Montserrat" pitchFamily="2" charset="77"/>
                <a:cs typeface="Arial"/>
              </a:rPr>
              <a:t> </a:t>
            </a:r>
            <a:r>
              <a:rPr lang="en-US" sz="700">
                <a:latin typeface="Montserrat" pitchFamily="2" charset="77"/>
                <a:ea typeface="+mn-lt"/>
                <a:cs typeface="+mn-lt"/>
                <a:hlinkClick r:id="rId5">
                  <a:extLst>
                    <a:ext uri="{A12FA001-AC4F-418D-AE19-62706E023703}">
                      <ahyp:hlinkClr xmlns:ahyp="http://schemas.microsoft.com/office/drawing/2018/hyperlinkcolor" val="tx"/>
                    </a:ext>
                  </a:extLst>
                </a:hlinkClick>
              </a:rPr>
              <a:t>https://www.mgma.com/data/data-stories/workarounds-for-worker-shortages-8-strategies-for</a:t>
            </a:r>
            <a:endParaRPr lang="en-US" sz="700">
              <a:latin typeface="Montserrat" pitchFamily="2" charset="77"/>
              <a:ea typeface="+mn-lt"/>
              <a:cs typeface="+mn-lt"/>
            </a:endParaRPr>
          </a:p>
          <a:p>
            <a:pPr marL="228600" indent="-228600">
              <a:buAutoNum type="arabicParenR"/>
            </a:pPr>
            <a:endParaRPr lang="en-US" sz="800">
              <a:latin typeface="Montserrat" pitchFamily="2" charset="77"/>
            </a:endParaRPr>
          </a:p>
        </p:txBody>
      </p:sp>
      <p:sp>
        <p:nvSpPr>
          <p:cNvPr id="23" name="TextBox 22">
            <a:extLst>
              <a:ext uri="{FF2B5EF4-FFF2-40B4-BE49-F238E27FC236}">
                <a16:creationId xmlns:a16="http://schemas.microsoft.com/office/drawing/2014/main" id="{42EEC426-4064-4091-8C7C-C37969F37F30}"/>
              </a:ext>
            </a:extLst>
          </p:cNvPr>
          <p:cNvSpPr txBox="1"/>
          <p:nvPr/>
        </p:nvSpPr>
        <p:spPr>
          <a:xfrm>
            <a:off x="6488983" y="5267947"/>
            <a:ext cx="4697415" cy="523220"/>
          </a:xfrm>
          <a:prstGeom prst="rect">
            <a:avLst/>
          </a:prstGeom>
          <a:noFill/>
        </p:spPr>
        <p:txBody>
          <a:bodyPr wrap="square">
            <a:spAutoFit/>
          </a:bodyPr>
          <a:lstStyle/>
          <a:p>
            <a:r>
              <a:rPr lang="en-US" sz="700">
                <a:latin typeface="Montserrat" pitchFamily="2" charset="77"/>
                <a:ea typeface="+mn-lt"/>
                <a:cs typeface="+mn-lt"/>
              </a:rPr>
              <a:t>3) https://revcycleintelligence.com/news/healthcare-finance-leaders-facing-revenue-cycle-workforceshortages#:~:text=May%2023%2C%202022%20%2D%20Healthcare%20finance,Healthcare%20Financial%20Management%20Association%20(HFMA)</a:t>
            </a:r>
            <a:endParaRPr lang="en-US" sz="700">
              <a:latin typeface="Montserrat" pitchFamily="2" charset="77"/>
              <a:cs typeface="Arial"/>
            </a:endParaRPr>
          </a:p>
          <a:p>
            <a:r>
              <a:rPr lang="en-US" sz="700">
                <a:latin typeface="Montserrat" pitchFamily="2" charset="77"/>
              </a:rPr>
              <a:t>Survey Source: </a:t>
            </a:r>
            <a:r>
              <a:rPr lang="en-US" sz="700">
                <a:latin typeface="Montserrat" pitchFamily="2" charset="77"/>
                <a:hlinkClick r:id="rId6">
                  <a:extLst>
                    <a:ext uri="{A12FA001-AC4F-418D-AE19-62706E023703}">
                      <ahyp:hlinkClr xmlns:ahyp="http://schemas.microsoft.com/office/drawing/2018/hyperlinkcolor" val="tx"/>
                    </a:ext>
                  </a:extLst>
                </a:hlinkClick>
              </a:rPr>
              <a:t>https://akasa.com/press/filling-the-gaps/</a:t>
            </a:r>
            <a:endParaRPr lang="en-US" sz="700">
              <a:latin typeface="Montserrat" pitchFamily="2" charset="77"/>
            </a:endParaRPr>
          </a:p>
        </p:txBody>
      </p:sp>
    </p:spTree>
    <p:extLst>
      <p:ext uri="{BB962C8B-B14F-4D97-AF65-F5344CB8AC3E}">
        <p14:creationId xmlns:p14="http://schemas.microsoft.com/office/powerpoint/2010/main" val="395033513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9B00A-3198-2EC0-ECD0-C5581A68B3EA}"/>
              </a:ext>
            </a:extLst>
          </p:cNvPr>
          <p:cNvPicPr>
            <a:picLocks noChangeAspect="1"/>
          </p:cNvPicPr>
          <p:nvPr/>
        </p:nvPicPr>
        <p:blipFill>
          <a:blip r:embed="rId2">
            <a:alphaModFix amt="20000"/>
          </a:blip>
          <a:srcRect/>
          <a:stretch/>
        </p:blipFill>
        <p:spPr>
          <a:xfrm>
            <a:off x="-1" y="0"/>
            <a:ext cx="12192000" cy="6858000"/>
          </a:xfrm>
          <a:prstGeom prst="rect">
            <a:avLst/>
          </a:prstGeom>
        </p:spPr>
      </p:pic>
      <p:sp>
        <p:nvSpPr>
          <p:cNvPr id="2" name="Text Placeholder 1">
            <a:extLst>
              <a:ext uri="{FF2B5EF4-FFF2-40B4-BE49-F238E27FC236}">
                <a16:creationId xmlns:a16="http://schemas.microsoft.com/office/drawing/2014/main" id="{A4C8F135-C07D-AD80-ABD1-EA3EB45DA3E7}"/>
              </a:ext>
            </a:extLst>
          </p:cNvPr>
          <p:cNvSpPr>
            <a:spLocks noGrp="1"/>
          </p:cNvSpPr>
          <p:nvPr>
            <p:ph type="body" sz="quarter" idx="10"/>
          </p:nvPr>
        </p:nvSpPr>
        <p:spPr/>
        <p:txBody>
          <a:bodyPr lIns="91440" tIns="45720" rIns="91440" bIns="45720" anchor="t"/>
          <a:lstStyle/>
          <a:p>
            <a:r>
              <a:rPr lang="en-US">
                <a:latin typeface="Montserrat ExtraBold"/>
              </a:rPr>
              <a:t>POLL QUESTION 1</a:t>
            </a:r>
          </a:p>
        </p:txBody>
      </p:sp>
      <p:sp>
        <p:nvSpPr>
          <p:cNvPr id="10" name="TextBox 9">
            <a:extLst>
              <a:ext uri="{FF2B5EF4-FFF2-40B4-BE49-F238E27FC236}">
                <a16:creationId xmlns:a16="http://schemas.microsoft.com/office/drawing/2014/main" id="{F61922A4-8CF8-8210-C70C-D78D2ACE6392}"/>
              </a:ext>
            </a:extLst>
          </p:cNvPr>
          <p:cNvSpPr txBox="1"/>
          <p:nvPr/>
        </p:nvSpPr>
        <p:spPr>
          <a:xfrm>
            <a:off x="951378" y="1124456"/>
            <a:ext cx="10289471" cy="1077218"/>
          </a:xfrm>
          <a:prstGeom prst="rect">
            <a:avLst/>
          </a:prstGeom>
          <a:noFill/>
        </p:spPr>
        <p:txBody>
          <a:bodyPr wrap="square" lIns="91440" tIns="45720" rIns="91440" bIns="45720" rtlCol="0" anchor="t">
            <a:spAutoFit/>
          </a:bodyPr>
          <a:lstStyle/>
          <a:p>
            <a:pPr algn="ctr"/>
            <a:r>
              <a:rPr lang="en-US" sz="3200" b="1">
                <a:solidFill>
                  <a:schemeClr val="accent1"/>
                </a:solidFill>
                <a:latin typeface="Montserrat"/>
              </a:rPr>
              <a:t>What source results in the most inefficiency for your organization? </a:t>
            </a:r>
            <a:endParaRPr lang="en-US">
              <a:solidFill>
                <a:schemeClr val="accent1"/>
              </a:solidFill>
              <a:latin typeface="Montserrat"/>
            </a:endParaRPr>
          </a:p>
        </p:txBody>
      </p:sp>
      <p:sp>
        <p:nvSpPr>
          <p:cNvPr id="14" name="Oval 13">
            <a:extLst>
              <a:ext uri="{FF2B5EF4-FFF2-40B4-BE49-F238E27FC236}">
                <a16:creationId xmlns:a16="http://schemas.microsoft.com/office/drawing/2014/main" id="{4E74AE3A-9F83-8EF3-00E5-C67BED5D6ECA}"/>
              </a:ext>
            </a:extLst>
          </p:cNvPr>
          <p:cNvSpPr>
            <a:spLocks/>
          </p:cNvSpPr>
          <p:nvPr/>
        </p:nvSpPr>
        <p:spPr>
          <a:xfrm>
            <a:off x="1894429" y="2573876"/>
            <a:ext cx="543036"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A</a:t>
            </a:r>
          </a:p>
        </p:txBody>
      </p:sp>
      <p:sp>
        <p:nvSpPr>
          <p:cNvPr id="16" name="TextBox 15">
            <a:extLst>
              <a:ext uri="{FF2B5EF4-FFF2-40B4-BE49-F238E27FC236}">
                <a16:creationId xmlns:a16="http://schemas.microsoft.com/office/drawing/2014/main" id="{D60EFB85-410B-C859-86A8-14E8D410F90A}"/>
              </a:ext>
            </a:extLst>
          </p:cNvPr>
          <p:cNvSpPr txBox="1"/>
          <p:nvPr/>
        </p:nvSpPr>
        <p:spPr>
          <a:xfrm>
            <a:off x="2606147" y="2616137"/>
            <a:ext cx="8959702" cy="400110"/>
          </a:xfrm>
          <a:prstGeom prst="rect">
            <a:avLst/>
          </a:prstGeom>
          <a:noFill/>
        </p:spPr>
        <p:txBody>
          <a:bodyPr wrap="square" lIns="91440" tIns="45720" rIns="91440" bIns="45720" rtlCol="0" anchor="t">
            <a:spAutoFit/>
          </a:bodyPr>
          <a:lstStyle/>
          <a:p>
            <a:r>
              <a:rPr lang="en-US" sz="2000">
                <a:solidFill>
                  <a:srgbClr val="657585"/>
                </a:solidFill>
                <a:latin typeface="Montserrat SemiBold"/>
              </a:rPr>
              <a:t>Insurance Verification + Prior Authorization</a:t>
            </a:r>
            <a:endParaRPr lang="en-US">
              <a:solidFill>
                <a:srgbClr val="657585"/>
              </a:solidFill>
              <a:latin typeface="Montserrat SemiBold"/>
            </a:endParaRPr>
          </a:p>
        </p:txBody>
      </p:sp>
      <p:sp>
        <p:nvSpPr>
          <p:cNvPr id="18" name="Oval 17">
            <a:extLst>
              <a:ext uri="{FF2B5EF4-FFF2-40B4-BE49-F238E27FC236}">
                <a16:creationId xmlns:a16="http://schemas.microsoft.com/office/drawing/2014/main" id="{112E31AB-C399-AB8D-6D15-530011579DB9}"/>
              </a:ext>
            </a:extLst>
          </p:cNvPr>
          <p:cNvSpPr>
            <a:spLocks/>
          </p:cNvSpPr>
          <p:nvPr/>
        </p:nvSpPr>
        <p:spPr>
          <a:xfrm>
            <a:off x="1894429" y="3213258"/>
            <a:ext cx="537435"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B</a:t>
            </a:r>
          </a:p>
        </p:txBody>
      </p:sp>
      <p:sp>
        <p:nvSpPr>
          <p:cNvPr id="20" name="TextBox 19">
            <a:extLst>
              <a:ext uri="{FF2B5EF4-FFF2-40B4-BE49-F238E27FC236}">
                <a16:creationId xmlns:a16="http://schemas.microsoft.com/office/drawing/2014/main" id="{33EEC229-BF1B-B6B9-754F-2BEEF9546870}"/>
              </a:ext>
            </a:extLst>
          </p:cNvPr>
          <p:cNvSpPr txBox="1"/>
          <p:nvPr/>
        </p:nvSpPr>
        <p:spPr>
          <a:xfrm>
            <a:off x="2606146" y="3255518"/>
            <a:ext cx="10073869" cy="400110"/>
          </a:xfrm>
          <a:prstGeom prst="rect">
            <a:avLst/>
          </a:prstGeom>
          <a:noFill/>
        </p:spPr>
        <p:txBody>
          <a:bodyPr wrap="square" lIns="91440" tIns="45720" rIns="91440" bIns="45720" rtlCol="0" anchor="t">
            <a:spAutoFit/>
          </a:bodyPr>
          <a:lstStyle/>
          <a:p>
            <a:r>
              <a:rPr lang="en-US" sz="2000">
                <a:solidFill>
                  <a:srgbClr val="657585"/>
                </a:solidFill>
                <a:latin typeface="Montserrat SemiBold"/>
              </a:rPr>
              <a:t>Claim </a:t>
            </a:r>
            <a:r>
              <a:rPr lang="en-US" sz="2000" err="1">
                <a:solidFill>
                  <a:srgbClr val="657585"/>
                </a:solidFill>
                <a:latin typeface="Montserrat SemiBold"/>
              </a:rPr>
              <a:t>Statusing</a:t>
            </a:r>
            <a:endParaRPr lang="en-US" sz="2000">
              <a:solidFill>
                <a:srgbClr val="657585"/>
              </a:solidFill>
              <a:latin typeface="Montserrat SemiBold"/>
            </a:endParaRPr>
          </a:p>
        </p:txBody>
      </p:sp>
      <p:sp>
        <p:nvSpPr>
          <p:cNvPr id="22" name="Oval 21">
            <a:extLst>
              <a:ext uri="{FF2B5EF4-FFF2-40B4-BE49-F238E27FC236}">
                <a16:creationId xmlns:a16="http://schemas.microsoft.com/office/drawing/2014/main" id="{04015921-6D4A-171C-814F-B2275DF6FF21}"/>
              </a:ext>
            </a:extLst>
          </p:cNvPr>
          <p:cNvSpPr>
            <a:spLocks/>
          </p:cNvSpPr>
          <p:nvPr/>
        </p:nvSpPr>
        <p:spPr>
          <a:xfrm>
            <a:off x="1894429" y="3852640"/>
            <a:ext cx="531832"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C</a:t>
            </a:r>
          </a:p>
        </p:txBody>
      </p:sp>
      <p:sp>
        <p:nvSpPr>
          <p:cNvPr id="24" name="TextBox 23">
            <a:extLst>
              <a:ext uri="{FF2B5EF4-FFF2-40B4-BE49-F238E27FC236}">
                <a16:creationId xmlns:a16="http://schemas.microsoft.com/office/drawing/2014/main" id="{6E094B11-222D-7AFB-D3B4-3C3B3F50FFBC}"/>
              </a:ext>
            </a:extLst>
          </p:cNvPr>
          <p:cNvSpPr txBox="1"/>
          <p:nvPr/>
        </p:nvSpPr>
        <p:spPr>
          <a:xfrm>
            <a:off x="2606147" y="3894900"/>
            <a:ext cx="8991306" cy="400110"/>
          </a:xfrm>
          <a:prstGeom prst="rect">
            <a:avLst/>
          </a:prstGeom>
          <a:noFill/>
        </p:spPr>
        <p:txBody>
          <a:bodyPr wrap="square" lIns="91440" tIns="45720" rIns="91440" bIns="45720" rtlCol="0" anchor="t">
            <a:spAutoFit/>
          </a:bodyPr>
          <a:lstStyle/>
          <a:p>
            <a:r>
              <a:rPr lang="en-US" sz="2000">
                <a:solidFill>
                  <a:srgbClr val="657585"/>
                </a:solidFill>
                <a:latin typeface="Montserrat SemiBold"/>
              </a:rPr>
              <a:t>Denials + Appeals</a:t>
            </a:r>
          </a:p>
        </p:txBody>
      </p:sp>
      <p:sp>
        <p:nvSpPr>
          <p:cNvPr id="26" name="Oval 25">
            <a:extLst>
              <a:ext uri="{FF2B5EF4-FFF2-40B4-BE49-F238E27FC236}">
                <a16:creationId xmlns:a16="http://schemas.microsoft.com/office/drawing/2014/main" id="{FDA2149A-0CE9-E73A-3B12-7BB600BC3052}"/>
              </a:ext>
            </a:extLst>
          </p:cNvPr>
          <p:cNvSpPr>
            <a:spLocks/>
          </p:cNvSpPr>
          <p:nvPr/>
        </p:nvSpPr>
        <p:spPr>
          <a:xfrm>
            <a:off x="1894429" y="4492022"/>
            <a:ext cx="526229"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D</a:t>
            </a:r>
          </a:p>
        </p:txBody>
      </p:sp>
      <p:sp>
        <p:nvSpPr>
          <p:cNvPr id="28" name="TextBox 27">
            <a:extLst>
              <a:ext uri="{FF2B5EF4-FFF2-40B4-BE49-F238E27FC236}">
                <a16:creationId xmlns:a16="http://schemas.microsoft.com/office/drawing/2014/main" id="{25F73086-F7AD-3E50-57CD-A5396BF1B4C0}"/>
              </a:ext>
            </a:extLst>
          </p:cNvPr>
          <p:cNvSpPr txBox="1"/>
          <p:nvPr/>
        </p:nvSpPr>
        <p:spPr>
          <a:xfrm>
            <a:off x="2606145" y="4534283"/>
            <a:ext cx="9895367" cy="400110"/>
          </a:xfrm>
          <a:prstGeom prst="rect">
            <a:avLst/>
          </a:prstGeom>
          <a:noFill/>
        </p:spPr>
        <p:txBody>
          <a:bodyPr wrap="square" lIns="91440" tIns="45720" rIns="91440" bIns="45720" rtlCol="0" anchor="t">
            <a:spAutoFit/>
          </a:bodyPr>
          <a:lstStyle/>
          <a:p>
            <a:r>
              <a:rPr lang="en-US" sz="2000">
                <a:solidFill>
                  <a:srgbClr val="657585"/>
                </a:solidFill>
                <a:latin typeface="Montserrat SemiBold"/>
              </a:rPr>
              <a:t>Posting and Reconciliation of Payments</a:t>
            </a:r>
          </a:p>
        </p:txBody>
      </p:sp>
      <p:sp>
        <p:nvSpPr>
          <p:cNvPr id="30" name="Oval 29">
            <a:extLst>
              <a:ext uri="{FF2B5EF4-FFF2-40B4-BE49-F238E27FC236}">
                <a16:creationId xmlns:a16="http://schemas.microsoft.com/office/drawing/2014/main" id="{5AB06BE9-E29D-9712-48B1-8CA87304F6B2}"/>
              </a:ext>
            </a:extLst>
          </p:cNvPr>
          <p:cNvSpPr>
            <a:spLocks/>
          </p:cNvSpPr>
          <p:nvPr/>
        </p:nvSpPr>
        <p:spPr>
          <a:xfrm>
            <a:off x="1894429" y="5131405"/>
            <a:ext cx="531832" cy="4846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ontserrat SemiBold"/>
              </a:rPr>
              <a:t>E</a:t>
            </a:r>
          </a:p>
        </p:txBody>
      </p:sp>
      <p:sp>
        <p:nvSpPr>
          <p:cNvPr id="32" name="TextBox 31">
            <a:extLst>
              <a:ext uri="{FF2B5EF4-FFF2-40B4-BE49-F238E27FC236}">
                <a16:creationId xmlns:a16="http://schemas.microsoft.com/office/drawing/2014/main" id="{FAE87E82-74C8-C44F-A702-5415CBC1C093}"/>
              </a:ext>
            </a:extLst>
          </p:cNvPr>
          <p:cNvSpPr txBox="1"/>
          <p:nvPr/>
        </p:nvSpPr>
        <p:spPr>
          <a:xfrm>
            <a:off x="2606146" y="5173665"/>
            <a:ext cx="6273396" cy="400110"/>
          </a:xfrm>
          <a:prstGeom prst="rect">
            <a:avLst/>
          </a:prstGeom>
          <a:noFill/>
        </p:spPr>
        <p:txBody>
          <a:bodyPr wrap="square" lIns="91440" tIns="45720" rIns="91440" bIns="45720" rtlCol="0" anchor="t">
            <a:spAutoFit/>
          </a:bodyPr>
          <a:lstStyle/>
          <a:p>
            <a:r>
              <a:rPr lang="en-US" sz="2000">
                <a:solidFill>
                  <a:srgbClr val="657585"/>
                </a:solidFill>
                <a:latin typeface="Montserrat SemiBold"/>
              </a:rPr>
              <a:t>Other</a:t>
            </a:r>
          </a:p>
        </p:txBody>
      </p:sp>
    </p:spTree>
    <p:extLst>
      <p:ext uri="{BB962C8B-B14F-4D97-AF65-F5344CB8AC3E}">
        <p14:creationId xmlns:p14="http://schemas.microsoft.com/office/powerpoint/2010/main" val="382716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7B179E-177F-4DE4-8B9B-E508B1D33E77}"/>
              </a:ext>
            </a:extLst>
          </p:cNvPr>
          <p:cNvPicPr>
            <a:picLocks noChangeAspect="1"/>
          </p:cNvPicPr>
          <p:nvPr/>
        </p:nvPicPr>
        <p:blipFill>
          <a:blip r:embed="rId3"/>
          <a:srcRect/>
          <a:stretch/>
        </p:blipFill>
        <p:spPr>
          <a:xfrm>
            <a:off x="6447116" y="2848034"/>
            <a:ext cx="4615543" cy="1856909"/>
          </a:xfrm>
          <a:prstGeom prst="rect">
            <a:avLst/>
          </a:prstGeom>
        </p:spPr>
      </p:pic>
      <p:sp>
        <p:nvSpPr>
          <p:cNvPr id="8" name="Title 1">
            <a:extLst>
              <a:ext uri="{FF2B5EF4-FFF2-40B4-BE49-F238E27FC236}">
                <a16:creationId xmlns:a16="http://schemas.microsoft.com/office/drawing/2014/main" id="{AD0449C4-297D-4363-A7D0-C68D1CCFC641}"/>
              </a:ext>
            </a:extLst>
          </p:cNvPr>
          <p:cNvSpPr txBox="1">
            <a:spLocks/>
          </p:cNvSpPr>
          <p:nvPr/>
        </p:nvSpPr>
        <p:spPr>
          <a:xfrm>
            <a:off x="6297096" y="5205095"/>
            <a:ext cx="5153451" cy="554906"/>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1200" spc="300">
                <a:latin typeface="Montserrat"/>
              </a:rPr>
              <a:t>EFFICIENCY REPORTED AS TOP BENEFIT</a:t>
            </a:r>
          </a:p>
          <a:p>
            <a:pPr algn="ctr"/>
            <a:r>
              <a:rPr lang="en-US" sz="1400" b="0">
                <a:latin typeface="Montserrat"/>
              </a:rPr>
              <a:t>(Percentages reported by Health Systems)</a:t>
            </a:r>
          </a:p>
        </p:txBody>
      </p:sp>
      <p:pic>
        <p:nvPicPr>
          <p:cNvPr id="9" name="Picture 4">
            <a:extLst>
              <a:ext uri="{FF2B5EF4-FFF2-40B4-BE49-F238E27FC236}">
                <a16:creationId xmlns:a16="http://schemas.microsoft.com/office/drawing/2014/main" id="{44DFDB28-868B-4460-A136-D12CF38737EC}"/>
              </a:ext>
            </a:extLst>
          </p:cNvPr>
          <p:cNvPicPr>
            <a:picLocks noChangeAspect="1"/>
          </p:cNvPicPr>
          <p:nvPr/>
        </p:nvPicPr>
        <p:blipFill>
          <a:blip r:embed="rId4"/>
          <a:stretch>
            <a:fillRect/>
          </a:stretch>
        </p:blipFill>
        <p:spPr>
          <a:xfrm>
            <a:off x="575187" y="2618884"/>
            <a:ext cx="4768644" cy="3141117"/>
          </a:xfrm>
          <a:prstGeom prst="rect">
            <a:avLst/>
          </a:prstGeom>
        </p:spPr>
      </p:pic>
      <p:sp>
        <p:nvSpPr>
          <p:cNvPr id="10" name="Title 1">
            <a:extLst>
              <a:ext uri="{FF2B5EF4-FFF2-40B4-BE49-F238E27FC236}">
                <a16:creationId xmlns:a16="http://schemas.microsoft.com/office/drawing/2014/main" id="{3A0B0B67-3006-4253-9A08-B5AEAD1FC8FC}"/>
              </a:ext>
            </a:extLst>
          </p:cNvPr>
          <p:cNvSpPr txBox="1">
            <a:spLocks/>
          </p:cNvSpPr>
          <p:nvPr/>
        </p:nvSpPr>
        <p:spPr>
          <a:xfrm>
            <a:off x="822938" y="1681676"/>
            <a:ext cx="4272607" cy="554906"/>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000">
                <a:solidFill>
                  <a:schemeClr val="accent1"/>
                </a:solidFill>
                <a:latin typeface="Montserrat"/>
              </a:rPr>
              <a:t>Organizations leveraging/plan to automation</a:t>
            </a:r>
          </a:p>
        </p:txBody>
      </p:sp>
      <p:sp>
        <p:nvSpPr>
          <p:cNvPr id="11" name="Title 1">
            <a:extLst>
              <a:ext uri="{FF2B5EF4-FFF2-40B4-BE49-F238E27FC236}">
                <a16:creationId xmlns:a16="http://schemas.microsoft.com/office/drawing/2014/main" id="{5D3A6CE2-87C2-4E9F-90E6-ECD0D53178B7}"/>
              </a:ext>
            </a:extLst>
          </p:cNvPr>
          <p:cNvSpPr txBox="1">
            <a:spLocks/>
          </p:cNvSpPr>
          <p:nvPr/>
        </p:nvSpPr>
        <p:spPr>
          <a:xfrm>
            <a:off x="6180138" y="1824460"/>
            <a:ext cx="5153451" cy="554906"/>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000">
                <a:solidFill>
                  <a:schemeClr val="accent1"/>
                </a:solidFill>
                <a:latin typeface="Montserrat"/>
              </a:rPr>
              <a:t>Benefits are being realized</a:t>
            </a:r>
          </a:p>
        </p:txBody>
      </p:sp>
      <p:sp>
        <p:nvSpPr>
          <p:cNvPr id="14" name="Title 15">
            <a:extLst>
              <a:ext uri="{FF2B5EF4-FFF2-40B4-BE49-F238E27FC236}">
                <a16:creationId xmlns:a16="http://schemas.microsoft.com/office/drawing/2014/main" id="{841D20F7-DE0D-4E29-B278-AB98DB6BD147}"/>
              </a:ext>
            </a:extLst>
          </p:cNvPr>
          <p:cNvSpPr txBox="1">
            <a:spLocks/>
          </p:cNvSpPr>
          <p:nvPr/>
        </p:nvSpPr>
        <p:spPr>
          <a:xfrm>
            <a:off x="2156845" y="470385"/>
            <a:ext cx="7875940" cy="737835"/>
          </a:xfrm>
          <a:prstGeom prst="rect">
            <a:avLst/>
          </a:prstGeom>
        </p:spPr>
        <p:txBody>
          <a:bodyPr lIns="91440" tIns="45720" rIns="91440" bIns="45720" anchor="t"/>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r>
              <a:rPr lang="en-US" sz="3600" b="1">
                <a:latin typeface="Montserrat"/>
              </a:rPr>
              <a:t>Industry outlook on automation</a:t>
            </a:r>
          </a:p>
        </p:txBody>
      </p:sp>
      <p:cxnSp>
        <p:nvCxnSpPr>
          <p:cNvPr id="3" name="Straight Arrow Connector 2">
            <a:extLst>
              <a:ext uri="{FF2B5EF4-FFF2-40B4-BE49-F238E27FC236}">
                <a16:creationId xmlns:a16="http://schemas.microsoft.com/office/drawing/2014/main" id="{18DAE495-FE6C-261B-8BC1-43D3AC96410B}"/>
              </a:ext>
            </a:extLst>
          </p:cNvPr>
          <p:cNvCxnSpPr/>
          <p:nvPr/>
        </p:nvCxnSpPr>
        <p:spPr>
          <a:xfrm>
            <a:off x="5894654" y="1781522"/>
            <a:ext cx="7787" cy="3823348"/>
          </a:xfrm>
          <a:prstGeom prst="straightConnector1">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921651"/>
      </p:ext>
    </p:extLst>
  </p:cSld>
  <p:clrMapOvr>
    <a:masterClrMapping/>
  </p:clrMapOvr>
</p:sld>
</file>

<file path=ppt/theme/theme1.xml><?xml version="1.0" encoding="utf-8"?>
<a:theme xmlns:a="http://schemas.openxmlformats.org/drawingml/2006/main" name="Waystar 2023 EXTERNAL Full PPT HD">
  <a:themeElements>
    <a:clrScheme name="Custom 3">
      <a:dk1>
        <a:srgbClr val="485967"/>
      </a:dk1>
      <a:lt1>
        <a:srgbClr val="F0F0F0"/>
      </a:lt1>
      <a:dk2>
        <a:srgbClr val="657585"/>
      </a:dk2>
      <a:lt2>
        <a:srgbClr val="FFFFFF"/>
      </a:lt2>
      <a:accent1>
        <a:srgbClr val="FF6900"/>
      </a:accent1>
      <a:accent2>
        <a:srgbClr val="82C560"/>
      </a:accent2>
      <a:accent3>
        <a:srgbClr val="A82E82"/>
      </a:accent3>
      <a:accent4>
        <a:srgbClr val="009CDC"/>
      </a:accent4>
      <a:accent5>
        <a:srgbClr val="00B5AE"/>
      </a:accent5>
      <a:accent6>
        <a:srgbClr val="BE141B"/>
      </a:accent6>
      <a:hlink>
        <a:srgbClr val="FF6900"/>
      </a:hlink>
      <a:folHlink>
        <a:srgbClr val="BFBFBF"/>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ystar Webinar Template">
  <a:themeElements>
    <a:clrScheme name="WaystarMain">
      <a:dk1>
        <a:srgbClr val="485967"/>
      </a:dk1>
      <a:lt1>
        <a:srgbClr val="F0F0F0"/>
      </a:lt1>
      <a:dk2>
        <a:srgbClr val="657585"/>
      </a:dk2>
      <a:lt2>
        <a:srgbClr val="FFFFFF"/>
      </a:lt2>
      <a:accent1>
        <a:srgbClr val="FF6900"/>
      </a:accent1>
      <a:accent2>
        <a:srgbClr val="BE141B"/>
      </a:accent2>
      <a:accent3>
        <a:srgbClr val="A82E82"/>
      </a:accent3>
      <a:accent4>
        <a:srgbClr val="009CDC"/>
      </a:accent4>
      <a:accent5>
        <a:srgbClr val="00B5AE"/>
      </a:accent5>
      <a:accent6>
        <a:srgbClr val="83C661"/>
      </a:accent6>
      <a:hlink>
        <a:srgbClr val="FF6900"/>
      </a:hlink>
      <a:folHlink>
        <a:srgbClr val="BFBFBF"/>
      </a:folHlink>
    </a:clrScheme>
    <a:fontScheme name="Custom 7">
      <a:majorFont>
        <a:latin typeface="Montserrat 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Waystar Webinar Template">
  <a:themeElements>
    <a:clrScheme name="WaystarMain">
      <a:dk1>
        <a:srgbClr val="485967"/>
      </a:dk1>
      <a:lt1>
        <a:srgbClr val="F0F0F0"/>
      </a:lt1>
      <a:dk2>
        <a:srgbClr val="657585"/>
      </a:dk2>
      <a:lt2>
        <a:srgbClr val="FFFFFF"/>
      </a:lt2>
      <a:accent1>
        <a:srgbClr val="FF6900"/>
      </a:accent1>
      <a:accent2>
        <a:srgbClr val="BE141B"/>
      </a:accent2>
      <a:accent3>
        <a:srgbClr val="A82E82"/>
      </a:accent3>
      <a:accent4>
        <a:srgbClr val="009CDC"/>
      </a:accent4>
      <a:accent5>
        <a:srgbClr val="00B5AE"/>
      </a:accent5>
      <a:accent6>
        <a:srgbClr val="83C661"/>
      </a:accent6>
      <a:hlink>
        <a:srgbClr val="FF6900"/>
      </a:hlink>
      <a:folHlink>
        <a:srgbClr val="BFBFBF"/>
      </a:folHlink>
    </a:clrScheme>
    <a:fontScheme name="Custom 7">
      <a:majorFont>
        <a:latin typeface="Montserrat 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Waystar Webinar Template">
  <a:themeElements>
    <a:clrScheme name="WaystarMain">
      <a:dk1>
        <a:srgbClr val="485967"/>
      </a:dk1>
      <a:lt1>
        <a:srgbClr val="F0F0F0"/>
      </a:lt1>
      <a:dk2>
        <a:srgbClr val="657585"/>
      </a:dk2>
      <a:lt2>
        <a:srgbClr val="FFFFFF"/>
      </a:lt2>
      <a:accent1>
        <a:srgbClr val="FF6900"/>
      </a:accent1>
      <a:accent2>
        <a:srgbClr val="BE141B"/>
      </a:accent2>
      <a:accent3>
        <a:srgbClr val="A82E82"/>
      </a:accent3>
      <a:accent4>
        <a:srgbClr val="009CDC"/>
      </a:accent4>
      <a:accent5>
        <a:srgbClr val="00B5AE"/>
      </a:accent5>
      <a:accent6>
        <a:srgbClr val="83C661"/>
      </a:accent6>
      <a:hlink>
        <a:srgbClr val="FF6900"/>
      </a:hlink>
      <a:folHlink>
        <a:srgbClr val="BFBFBF"/>
      </a:folHlink>
    </a:clrScheme>
    <a:fontScheme name="Custom 7">
      <a:majorFont>
        <a:latin typeface="Montserrat 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5.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575916-b24d-470f-9e84-7a5eb6e3d31a">
      <Terms xmlns="http://schemas.microsoft.com/office/infopath/2007/PartnerControls"/>
    </lcf76f155ced4ddcb4097134ff3c332f>
    <TaxCatchAll xmlns="6d6282cc-74cd-48a4-b31f-5458b0ef26b8" xsi:nil="true"/>
    <MediaLengthInSeconds xmlns="19575916-b24d-470f-9e84-7a5eb6e3d31a" xsi:nil="true"/>
    <SharedWithUsers xmlns="6d6282cc-74cd-48a4-b31f-5458b0ef26b8">
      <UserInfo>
        <DisplayName>Crystal Shoupe</DisplayName>
        <AccountId>103</AccountId>
        <AccountType/>
      </UserInfo>
      <UserInfo>
        <DisplayName>Michael Davis</DisplayName>
        <AccountId>259</AccountId>
        <AccountType/>
      </UserInfo>
      <UserInfo>
        <DisplayName>Gary Piserchio</DisplayName>
        <AccountId>25</AccountId>
        <AccountType/>
      </UserInfo>
      <UserInfo>
        <DisplayName>Kyle Shaw</DisplayName>
        <AccountId>623</AccountId>
        <AccountType/>
      </UserInfo>
      <UserInfo>
        <DisplayName>Nora Block</DisplayName>
        <AccountId>712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F3F3C441ED364C9CB159690BA20CA6" ma:contentTypeVersion="16" ma:contentTypeDescription="Create a new document." ma:contentTypeScope="" ma:versionID="aec42a7fbd8a06d7f35f1e8c7d3b7ad8">
  <xsd:schema xmlns:xsd="http://www.w3.org/2001/XMLSchema" xmlns:xs="http://www.w3.org/2001/XMLSchema" xmlns:p="http://schemas.microsoft.com/office/2006/metadata/properties" xmlns:ns2="19575916-b24d-470f-9e84-7a5eb6e3d31a" xmlns:ns3="6d6282cc-74cd-48a4-b31f-5458b0ef26b8" targetNamespace="http://schemas.microsoft.com/office/2006/metadata/properties" ma:root="true" ma:fieldsID="6363532c5584d8b045c4fb4f3b538e0c" ns2:_="" ns3:_="">
    <xsd:import namespace="19575916-b24d-470f-9e84-7a5eb6e3d31a"/>
    <xsd:import namespace="6d6282cc-74cd-48a4-b31f-5458b0ef26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575916-b24d-470f-9e84-7a5eb6e3d3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4bb9500-0288-4475-ae70-f954629e619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282cc-74cd-48a4-b31f-5458b0ef26b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cae839-f967-44fd-a244-da91160f6c92}" ma:internalName="TaxCatchAll" ma:showField="CatchAllData" ma:web="6d6282cc-74cd-48a4-b31f-5458b0ef2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9E525-7797-4437-BC12-11400798163C}">
  <ds:schemaRefs>
    <ds:schemaRef ds:uri="19575916-b24d-470f-9e84-7a5eb6e3d31a"/>
    <ds:schemaRef ds:uri="6d6282cc-74cd-48a4-b31f-5458b0ef26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7FBA692-34E0-489E-A8DD-2C01AF49B154}">
  <ds:schemaRefs>
    <ds:schemaRef ds:uri="http://schemas.microsoft.com/sharepoint/v3/contenttype/forms"/>
  </ds:schemaRefs>
</ds:datastoreItem>
</file>

<file path=customXml/itemProps3.xml><?xml version="1.0" encoding="utf-8"?>
<ds:datastoreItem xmlns:ds="http://schemas.openxmlformats.org/officeDocument/2006/customXml" ds:itemID="{E67B42FF-7F9F-4D15-949B-B79B079B07AF}">
  <ds:schemaRefs>
    <ds:schemaRef ds:uri="19575916-b24d-470f-9e84-7a5eb6e3d31a"/>
    <ds:schemaRef ds:uri="6d6282cc-74cd-48a4-b31f-5458b0ef26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3213</TotalTime>
  <Words>8812</Words>
  <Application>Microsoft Office PowerPoint</Application>
  <PresentationFormat>Widescreen</PresentationFormat>
  <Paragraphs>705</Paragraphs>
  <Slides>35</Slides>
  <Notes>26</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Waystar 2023 EXTERNAL Full PPT HD</vt:lpstr>
      <vt:lpstr>Waystar Webinar Template</vt:lpstr>
      <vt:lpstr>Waystar Webinar Template</vt:lpstr>
      <vt:lpstr>Waystar Webinar Template</vt:lpstr>
      <vt:lpstr>PowerPoint Presentation</vt:lpstr>
      <vt:lpstr>PowerPoint Presentation</vt:lpstr>
      <vt:lpstr>What is preventing  peak performance?</vt:lpstr>
      <vt:lpstr>Workforce Impacts</vt:lpstr>
      <vt:lpstr>Accelerated technology adoption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Accurately monitor + intelligently automate your claims status checks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a single platform</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 MORGAN HEALTHCARE CONFERENCE</dc:title>
  <dc:subject/>
  <dc:creator>Jennifer Cress</dc:creator>
  <cp:keywords/>
  <dc:description/>
  <cp:lastModifiedBy>Lindsay Cobb</cp:lastModifiedBy>
  <cp:revision>7</cp:revision>
  <dcterms:created xsi:type="dcterms:W3CDTF">2023-01-04T19:30:13Z</dcterms:created>
  <dcterms:modified xsi:type="dcterms:W3CDTF">2023-03-30T18:38:48Z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lpwstr>8249500.00000000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ContentTypeId">
    <vt:lpwstr>0x010100CFF3F3C441ED364C9CB159690BA20CA6</vt:lpwstr>
  </property>
</Properties>
</file>