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7" r:id="rId4"/>
  </p:sldMasterIdLst>
  <p:notesMasterIdLst>
    <p:notesMasterId r:id="rId33"/>
  </p:notesMasterIdLst>
  <p:sldIdLst>
    <p:sldId id="558" r:id="rId5"/>
    <p:sldId id="379" r:id="rId6"/>
    <p:sldId id="411" r:id="rId7"/>
    <p:sldId id="405" r:id="rId8"/>
    <p:sldId id="682" r:id="rId9"/>
    <p:sldId id="681" r:id="rId10"/>
    <p:sldId id="685" r:id="rId11"/>
    <p:sldId id="607" r:id="rId12"/>
    <p:sldId id="602" r:id="rId13"/>
    <p:sldId id="270" r:id="rId14"/>
    <p:sldId id="603" r:id="rId15"/>
    <p:sldId id="620" r:id="rId16"/>
    <p:sldId id="612" r:id="rId17"/>
    <p:sldId id="621" r:id="rId18"/>
    <p:sldId id="676" r:id="rId19"/>
    <p:sldId id="684" r:id="rId20"/>
    <p:sldId id="677" r:id="rId21"/>
    <p:sldId id="678" r:id="rId22"/>
    <p:sldId id="627" r:id="rId23"/>
    <p:sldId id="673" r:id="rId24"/>
    <p:sldId id="675" r:id="rId25"/>
    <p:sldId id="674" r:id="rId26"/>
    <p:sldId id="686" r:id="rId27"/>
    <p:sldId id="679" r:id="rId28"/>
    <p:sldId id="687" r:id="rId29"/>
    <p:sldId id="688" r:id="rId30"/>
    <p:sldId id="683" r:id="rId31"/>
    <p:sldId id="40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6664AB-C776-A292-B206-2B07D3D0FEED}" name="CAI Administrator" initials="CA" userId="S::administrator@capitolassociates.com::06cd1aee-f3cf-4595-877d-13c34ddf5d6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AEAEA"/>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159" d="100"/>
          <a:sy n="159" d="100"/>
        </p:scale>
        <p:origin x="37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A37D42-1F1B-46F4-9551-579078ADC58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31A680F-10FD-4AAD-B265-565318930668}">
      <dgm:prSet phldrT="[Text]">
        <dgm:style>
          <a:lnRef idx="0">
            <a:scrgbClr r="0" g="0" b="0"/>
          </a:lnRef>
          <a:fillRef idx="0">
            <a:scrgbClr r="0" g="0" b="0"/>
          </a:fillRef>
          <a:effectRef idx="0">
            <a:scrgbClr r="0" g="0" b="0"/>
          </a:effectRef>
          <a:fontRef idx="minor">
            <a:schemeClr val="dk1"/>
          </a:fontRef>
        </dgm:style>
      </dgm:prSet>
      <dgm:spPr>
        <a:noFill/>
        <a:ln w="9525" cap="flat" cmpd="sng" algn="ctr">
          <a:solidFill>
            <a:schemeClr val="dk1"/>
          </a:solidFill>
          <a:prstDash val="solid"/>
          <a:round/>
          <a:headEnd type="none" w="med" len="med"/>
          <a:tailEnd type="none" w="med" len="med"/>
        </a:ln>
      </dgm:spPr>
      <dgm:t>
        <a:bodyPr/>
        <a:lstStyle/>
        <a:p>
          <a:r>
            <a:rPr lang="en-US" b="1" dirty="0">
              <a:latin typeface="Century Gothic" panose="020B0502020202020204" pitchFamily="34" charset="0"/>
            </a:rPr>
            <a:t>GOOD NEWS</a:t>
          </a:r>
        </a:p>
      </dgm:t>
    </dgm:pt>
    <dgm:pt modelId="{5761EF2B-84A7-446B-89FD-83ECEEF18605}" type="parTrans" cxnId="{6478916C-8957-44B7-A13D-44339326AC31}">
      <dgm:prSet/>
      <dgm:spPr/>
      <dgm:t>
        <a:bodyPr/>
        <a:lstStyle/>
        <a:p>
          <a:endParaRPr lang="en-US"/>
        </a:p>
      </dgm:t>
    </dgm:pt>
    <dgm:pt modelId="{6C895C7E-D839-4943-BC0F-27739369F290}" type="sibTrans" cxnId="{6478916C-8957-44B7-A13D-44339326AC31}">
      <dgm:prSet/>
      <dgm:spPr/>
      <dgm:t>
        <a:bodyPr/>
        <a:lstStyle/>
        <a:p>
          <a:endParaRPr lang="en-US"/>
        </a:p>
      </dgm:t>
    </dgm:pt>
    <dgm:pt modelId="{39400FFB-B7CB-41B4-8270-7340606750A6}">
      <dgm:prSet phldrT="[Text]">
        <dgm:style>
          <a:lnRef idx="0">
            <a:scrgbClr r="0" g="0" b="0"/>
          </a:lnRef>
          <a:fillRef idx="0">
            <a:scrgbClr r="0" g="0" b="0"/>
          </a:fillRef>
          <a:effectRef idx="0">
            <a:scrgbClr r="0" g="0" b="0"/>
          </a:effectRef>
          <a:fontRef idx="minor">
            <a:schemeClr val="dk1"/>
          </a:fontRef>
        </dgm:style>
      </dgm:prSet>
      <dgm:spPr>
        <a:noFill/>
        <a:ln w="9525" cap="flat" cmpd="sng" algn="ctr">
          <a:solidFill>
            <a:schemeClr val="dk1"/>
          </a:solidFill>
          <a:prstDash val="solid"/>
          <a:round/>
          <a:headEnd type="none" w="med" len="med"/>
          <a:tailEnd type="none" w="med" len="med"/>
        </a:ln>
      </dgm:spPr>
      <dgm:t>
        <a:bodyPr/>
        <a:lstStyle/>
        <a:p>
          <a:pPr>
            <a:lnSpc>
              <a:spcPct val="100000"/>
            </a:lnSpc>
          </a:pPr>
          <a:r>
            <a:rPr lang="en-US" dirty="0">
              <a:latin typeface="Century Gothic" panose="020B0502020202020204" pitchFamily="34" charset="0"/>
            </a:rPr>
            <a:t>Several pieces of legislation will achieve our policy priority (normal coding, normal reimbursement, etc.)</a:t>
          </a:r>
        </a:p>
      </dgm:t>
    </dgm:pt>
    <dgm:pt modelId="{FC905588-985F-4ECD-8A14-66E4975FC0E4}" type="parTrans" cxnId="{89A5EF2C-9804-4140-8079-106B5681989C}">
      <dgm:prSet/>
      <dgm:spPr/>
      <dgm:t>
        <a:bodyPr/>
        <a:lstStyle/>
        <a:p>
          <a:endParaRPr lang="en-US"/>
        </a:p>
      </dgm:t>
    </dgm:pt>
    <dgm:pt modelId="{CAA4A79C-9B42-4E10-A9E5-CA40F1A629DF}" type="sibTrans" cxnId="{89A5EF2C-9804-4140-8079-106B5681989C}">
      <dgm:prSet/>
      <dgm:spPr/>
      <dgm:t>
        <a:bodyPr/>
        <a:lstStyle/>
        <a:p>
          <a:endParaRPr lang="en-US"/>
        </a:p>
      </dgm:t>
    </dgm:pt>
    <dgm:pt modelId="{24FAC7D2-6EE7-4A50-ABCD-4172EA025177}">
      <dgm:prSet phldrT="[Text]">
        <dgm:style>
          <a:lnRef idx="0">
            <a:scrgbClr r="0" g="0" b="0"/>
          </a:lnRef>
          <a:fillRef idx="0">
            <a:scrgbClr r="0" g="0" b="0"/>
          </a:fillRef>
          <a:effectRef idx="0">
            <a:scrgbClr r="0" g="0" b="0"/>
          </a:effectRef>
          <a:fontRef idx="minor">
            <a:schemeClr val="dk1"/>
          </a:fontRef>
        </dgm:style>
      </dgm:prSet>
      <dgm:spPr>
        <a:noFill/>
        <a:ln w="9525" cap="flat" cmpd="sng" algn="ctr">
          <a:solidFill>
            <a:schemeClr val="dk1"/>
          </a:solidFill>
          <a:prstDash val="solid"/>
          <a:round/>
          <a:headEnd type="none" w="med" len="med"/>
          <a:tailEnd type="none" w="med" len="med"/>
        </a:ln>
      </dgm:spPr>
      <dgm:t>
        <a:bodyPr/>
        <a:lstStyle/>
        <a:p>
          <a:pPr>
            <a:lnSpc>
              <a:spcPct val="100000"/>
            </a:lnSpc>
          </a:pPr>
          <a:r>
            <a:rPr lang="en-US" dirty="0">
              <a:latin typeface="Century Gothic" panose="020B0502020202020204" pitchFamily="34" charset="0"/>
            </a:rPr>
            <a:t>It is the industry expectation that Congress will continue coverage of telehealth</a:t>
          </a:r>
        </a:p>
      </dgm:t>
    </dgm:pt>
    <dgm:pt modelId="{725AE292-53D1-4E23-92B5-04616DD02D81}" type="parTrans" cxnId="{F735F319-1257-4E7D-94D6-B6D10F127C88}">
      <dgm:prSet/>
      <dgm:spPr/>
      <dgm:t>
        <a:bodyPr/>
        <a:lstStyle/>
        <a:p>
          <a:endParaRPr lang="en-US"/>
        </a:p>
      </dgm:t>
    </dgm:pt>
    <dgm:pt modelId="{8E0330BF-7628-4D20-A1DA-FC7E46E23361}" type="sibTrans" cxnId="{F735F319-1257-4E7D-94D6-B6D10F127C88}">
      <dgm:prSet/>
      <dgm:spPr/>
      <dgm:t>
        <a:bodyPr/>
        <a:lstStyle/>
        <a:p>
          <a:endParaRPr lang="en-US"/>
        </a:p>
      </dgm:t>
    </dgm:pt>
    <dgm:pt modelId="{5C3E83EF-03ED-4183-8652-6A04FF5A0E15}">
      <dgm:prSet phldrT="[Text]">
        <dgm:style>
          <a:lnRef idx="0">
            <a:scrgbClr r="0" g="0" b="0"/>
          </a:lnRef>
          <a:fillRef idx="0">
            <a:scrgbClr r="0" g="0" b="0"/>
          </a:fillRef>
          <a:effectRef idx="0">
            <a:scrgbClr r="0" g="0" b="0"/>
          </a:effectRef>
          <a:fontRef idx="minor">
            <a:schemeClr val="dk1"/>
          </a:fontRef>
        </dgm:style>
      </dgm:prSet>
      <dgm:spPr>
        <a:noFill/>
        <a:ln w="9525" cap="flat" cmpd="sng" algn="ctr">
          <a:solidFill>
            <a:schemeClr val="dk1"/>
          </a:solidFill>
          <a:prstDash val="solid"/>
          <a:round/>
          <a:headEnd type="none" w="med" len="med"/>
          <a:tailEnd type="none" w="med" len="med"/>
        </a:ln>
      </dgm:spPr>
      <dgm:t>
        <a:bodyPr/>
        <a:lstStyle/>
        <a:p>
          <a:r>
            <a:rPr lang="en-US" b="1" dirty="0">
              <a:latin typeface="Century Gothic" panose="020B0502020202020204" pitchFamily="34" charset="0"/>
            </a:rPr>
            <a:t>BAD NEWS</a:t>
          </a:r>
        </a:p>
      </dgm:t>
    </dgm:pt>
    <dgm:pt modelId="{624B13A1-AE15-48D7-AD7E-2C40C67AA5A2}" type="parTrans" cxnId="{1ACE5FFF-C4F2-4E60-B4B2-50AE6E07024F}">
      <dgm:prSet/>
      <dgm:spPr/>
      <dgm:t>
        <a:bodyPr/>
        <a:lstStyle/>
        <a:p>
          <a:endParaRPr lang="en-US"/>
        </a:p>
      </dgm:t>
    </dgm:pt>
    <dgm:pt modelId="{F3782335-455E-47A4-B22C-0218AC33CFC1}" type="sibTrans" cxnId="{1ACE5FFF-C4F2-4E60-B4B2-50AE6E07024F}">
      <dgm:prSet/>
      <dgm:spPr/>
      <dgm:t>
        <a:bodyPr/>
        <a:lstStyle/>
        <a:p>
          <a:endParaRPr lang="en-US"/>
        </a:p>
      </dgm:t>
    </dgm:pt>
    <dgm:pt modelId="{1BD0F6CE-455D-4A49-84FA-8443595BB05D}">
      <dgm:prSet phldrT="[Text]">
        <dgm:style>
          <a:lnRef idx="0">
            <a:scrgbClr r="0" g="0" b="0"/>
          </a:lnRef>
          <a:fillRef idx="0">
            <a:scrgbClr r="0" g="0" b="0"/>
          </a:fillRef>
          <a:effectRef idx="0">
            <a:scrgbClr r="0" g="0" b="0"/>
          </a:effectRef>
          <a:fontRef idx="minor">
            <a:schemeClr val="dk1"/>
          </a:fontRef>
        </dgm:style>
      </dgm:prSet>
      <dgm:spPr>
        <a:noFill/>
        <a:ln w="9525" cap="flat" cmpd="sng" algn="ctr">
          <a:solidFill>
            <a:schemeClr val="dk1"/>
          </a:solidFill>
          <a:prstDash val="solid"/>
          <a:round/>
          <a:headEnd type="none" w="med" len="med"/>
          <a:tailEnd type="none" w="med" len="med"/>
        </a:ln>
      </dgm:spPr>
      <dgm:t>
        <a:bodyPr/>
        <a:lstStyle/>
        <a:p>
          <a:pPr>
            <a:lnSpc>
              <a:spcPct val="100000"/>
            </a:lnSpc>
          </a:pPr>
          <a:r>
            <a:rPr lang="en-US" dirty="0">
              <a:latin typeface="Century Gothic" panose="020B0502020202020204" pitchFamily="34" charset="0"/>
            </a:rPr>
            <a:t>Unlikely to get much movement on any telehealth legislation until we are close to “telehealth cliff” at the end of 2024</a:t>
          </a:r>
        </a:p>
      </dgm:t>
    </dgm:pt>
    <dgm:pt modelId="{C94BC37F-8390-417F-BB1E-159E447442C2}" type="parTrans" cxnId="{B4B77486-2C9D-45FC-980E-C76C552818C8}">
      <dgm:prSet/>
      <dgm:spPr/>
      <dgm:t>
        <a:bodyPr/>
        <a:lstStyle/>
        <a:p>
          <a:endParaRPr lang="en-US"/>
        </a:p>
      </dgm:t>
    </dgm:pt>
    <dgm:pt modelId="{4AB213A2-2BEF-4664-AA05-1EEB77996137}" type="sibTrans" cxnId="{B4B77486-2C9D-45FC-980E-C76C552818C8}">
      <dgm:prSet/>
      <dgm:spPr/>
      <dgm:t>
        <a:bodyPr/>
        <a:lstStyle/>
        <a:p>
          <a:endParaRPr lang="en-US"/>
        </a:p>
      </dgm:t>
    </dgm:pt>
    <dgm:pt modelId="{2B46094D-C35C-4D60-B8BA-5B30E8C23DC9}">
      <dgm:prSet phldrT="[Text]">
        <dgm:style>
          <a:lnRef idx="0">
            <a:scrgbClr r="0" g="0" b="0"/>
          </a:lnRef>
          <a:fillRef idx="0">
            <a:scrgbClr r="0" g="0" b="0"/>
          </a:fillRef>
          <a:effectRef idx="0">
            <a:scrgbClr r="0" g="0" b="0"/>
          </a:effectRef>
          <a:fontRef idx="minor">
            <a:schemeClr val="dk1"/>
          </a:fontRef>
        </dgm:style>
      </dgm:prSet>
      <dgm:spPr>
        <a:noFill/>
        <a:ln w="9525" cap="flat" cmpd="sng" algn="ctr">
          <a:solidFill>
            <a:schemeClr val="dk1"/>
          </a:solidFill>
          <a:prstDash val="solid"/>
          <a:round/>
          <a:headEnd type="none" w="med" len="med"/>
          <a:tailEnd type="none" w="med" len="med"/>
        </a:ln>
      </dgm:spPr>
      <dgm:t>
        <a:bodyPr/>
        <a:lstStyle/>
        <a:p>
          <a:pPr>
            <a:lnSpc>
              <a:spcPct val="100000"/>
            </a:lnSpc>
          </a:pPr>
          <a:r>
            <a:rPr lang="en-US" dirty="0">
              <a:latin typeface="Century Gothic" panose="020B0502020202020204" pitchFamily="34" charset="0"/>
            </a:rPr>
            <a:t>Probable that Congress will pass more temporary extensions, not permanent policy</a:t>
          </a:r>
        </a:p>
      </dgm:t>
    </dgm:pt>
    <dgm:pt modelId="{6FB155FC-F98C-46F1-AB5E-69F77205E2D9}" type="parTrans" cxnId="{8EBF7918-E2A5-4552-A97D-8DAC75074A4A}">
      <dgm:prSet/>
      <dgm:spPr/>
      <dgm:t>
        <a:bodyPr/>
        <a:lstStyle/>
        <a:p>
          <a:endParaRPr lang="en-US"/>
        </a:p>
      </dgm:t>
    </dgm:pt>
    <dgm:pt modelId="{14E10CA3-6EC6-4212-9D3B-A62BADE4A971}" type="sibTrans" cxnId="{8EBF7918-E2A5-4552-A97D-8DAC75074A4A}">
      <dgm:prSet/>
      <dgm:spPr/>
      <dgm:t>
        <a:bodyPr/>
        <a:lstStyle/>
        <a:p>
          <a:endParaRPr lang="en-US"/>
        </a:p>
      </dgm:t>
    </dgm:pt>
    <dgm:pt modelId="{A97AFE22-2A9A-4A44-A8F9-8B51A79768D3}" type="pres">
      <dgm:prSet presAssocID="{68A37D42-1F1B-46F4-9551-579078ADC587}" presName="Name0" presStyleCnt="0">
        <dgm:presLayoutVars>
          <dgm:dir/>
          <dgm:animLvl val="lvl"/>
          <dgm:resizeHandles val="exact"/>
        </dgm:presLayoutVars>
      </dgm:prSet>
      <dgm:spPr/>
    </dgm:pt>
    <dgm:pt modelId="{34E4A0AB-DDBE-41F5-A77D-37277ACE40FB}" type="pres">
      <dgm:prSet presAssocID="{431A680F-10FD-4AAD-B265-565318930668}" presName="composite" presStyleCnt="0"/>
      <dgm:spPr/>
    </dgm:pt>
    <dgm:pt modelId="{68E60989-9B35-46C2-A4F9-925F548E0022}" type="pres">
      <dgm:prSet presAssocID="{431A680F-10FD-4AAD-B265-565318930668}" presName="parTx" presStyleLbl="alignNode1" presStyleIdx="0" presStyleCnt="2" custLinFactNeighborX="-16191" custLinFactNeighborY="-4178">
        <dgm:presLayoutVars>
          <dgm:chMax val="0"/>
          <dgm:chPref val="0"/>
          <dgm:bulletEnabled val="1"/>
        </dgm:presLayoutVars>
      </dgm:prSet>
      <dgm:spPr/>
    </dgm:pt>
    <dgm:pt modelId="{F74E3E71-642B-4B5D-9D76-709540673BE5}" type="pres">
      <dgm:prSet presAssocID="{431A680F-10FD-4AAD-B265-565318930668}" presName="desTx" presStyleLbl="alignAccFollowNode1" presStyleIdx="0" presStyleCnt="2" custLinFactNeighborX="-16191" custLinFactNeighborY="-771">
        <dgm:presLayoutVars>
          <dgm:bulletEnabled val="1"/>
        </dgm:presLayoutVars>
      </dgm:prSet>
      <dgm:spPr/>
    </dgm:pt>
    <dgm:pt modelId="{9F33EDD8-B4F3-472E-813D-841FD2FAB8C6}" type="pres">
      <dgm:prSet presAssocID="{6C895C7E-D839-4943-BC0F-27739369F290}" presName="space" presStyleCnt="0"/>
      <dgm:spPr/>
    </dgm:pt>
    <dgm:pt modelId="{C23E7BB2-312D-4C26-94E3-2A1DA67FD041}" type="pres">
      <dgm:prSet presAssocID="{5C3E83EF-03ED-4183-8652-6A04FF5A0E15}" presName="composite" presStyleCnt="0"/>
      <dgm:spPr/>
    </dgm:pt>
    <dgm:pt modelId="{D879EBB4-01DF-4983-8118-C70FA18C73F5}" type="pres">
      <dgm:prSet presAssocID="{5C3E83EF-03ED-4183-8652-6A04FF5A0E15}" presName="parTx" presStyleLbl="alignNode1" presStyleIdx="1" presStyleCnt="2">
        <dgm:presLayoutVars>
          <dgm:chMax val="0"/>
          <dgm:chPref val="0"/>
          <dgm:bulletEnabled val="1"/>
        </dgm:presLayoutVars>
      </dgm:prSet>
      <dgm:spPr/>
    </dgm:pt>
    <dgm:pt modelId="{7C3F6884-1324-4E70-B70D-7796B382CC47}" type="pres">
      <dgm:prSet presAssocID="{5C3E83EF-03ED-4183-8652-6A04FF5A0E15}" presName="desTx" presStyleLbl="alignAccFollowNode1" presStyleIdx="1" presStyleCnt="2" custLinFactNeighborX="1" custLinFactNeighborY="-225">
        <dgm:presLayoutVars>
          <dgm:bulletEnabled val="1"/>
        </dgm:presLayoutVars>
      </dgm:prSet>
      <dgm:spPr/>
    </dgm:pt>
  </dgm:ptLst>
  <dgm:cxnLst>
    <dgm:cxn modelId="{73C5F701-81A6-4544-9B4E-72671E9CF521}" type="presOf" srcId="{2B46094D-C35C-4D60-B8BA-5B30E8C23DC9}" destId="{7C3F6884-1324-4E70-B70D-7796B382CC47}" srcOrd="0" destOrd="1" presId="urn:microsoft.com/office/officeart/2005/8/layout/hList1"/>
    <dgm:cxn modelId="{8EBF7918-E2A5-4552-A97D-8DAC75074A4A}" srcId="{5C3E83EF-03ED-4183-8652-6A04FF5A0E15}" destId="{2B46094D-C35C-4D60-B8BA-5B30E8C23DC9}" srcOrd="1" destOrd="0" parTransId="{6FB155FC-F98C-46F1-AB5E-69F77205E2D9}" sibTransId="{14E10CA3-6EC6-4212-9D3B-A62BADE4A971}"/>
    <dgm:cxn modelId="{F735F319-1257-4E7D-94D6-B6D10F127C88}" srcId="{431A680F-10FD-4AAD-B265-565318930668}" destId="{24FAC7D2-6EE7-4A50-ABCD-4172EA025177}" srcOrd="1" destOrd="0" parTransId="{725AE292-53D1-4E23-92B5-04616DD02D81}" sibTransId="{8E0330BF-7628-4D20-A1DA-FC7E46E23361}"/>
    <dgm:cxn modelId="{A1BBCD1C-06F7-4545-92AB-1CC4BA5DF907}" type="presOf" srcId="{24FAC7D2-6EE7-4A50-ABCD-4172EA025177}" destId="{F74E3E71-642B-4B5D-9D76-709540673BE5}" srcOrd="0" destOrd="1" presId="urn:microsoft.com/office/officeart/2005/8/layout/hList1"/>
    <dgm:cxn modelId="{89A5EF2C-9804-4140-8079-106B5681989C}" srcId="{431A680F-10FD-4AAD-B265-565318930668}" destId="{39400FFB-B7CB-41B4-8270-7340606750A6}" srcOrd="0" destOrd="0" parTransId="{FC905588-985F-4ECD-8A14-66E4975FC0E4}" sibTransId="{CAA4A79C-9B42-4E10-A9E5-CA40F1A629DF}"/>
    <dgm:cxn modelId="{42BA212D-5AF7-4ECA-BDB4-5AF10D4457EE}" type="presOf" srcId="{68A37D42-1F1B-46F4-9551-579078ADC587}" destId="{A97AFE22-2A9A-4A44-A8F9-8B51A79768D3}" srcOrd="0" destOrd="0" presId="urn:microsoft.com/office/officeart/2005/8/layout/hList1"/>
    <dgm:cxn modelId="{A10A2136-887B-48AB-9487-CFD5946EAE52}" type="presOf" srcId="{1BD0F6CE-455D-4A49-84FA-8443595BB05D}" destId="{7C3F6884-1324-4E70-B70D-7796B382CC47}" srcOrd="0" destOrd="0" presId="urn:microsoft.com/office/officeart/2005/8/layout/hList1"/>
    <dgm:cxn modelId="{6478916C-8957-44B7-A13D-44339326AC31}" srcId="{68A37D42-1F1B-46F4-9551-579078ADC587}" destId="{431A680F-10FD-4AAD-B265-565318930668}" srcOrd="0" destOrd="0" parTransId="{5761EF2B-84A7-446B-89FD-83ECEEF18605}" sibTransId="{6C895C7E-D839-4943-BC0F-27739369F290}"/>
    <dgm:cxn modelId="{4EB96D78-E9B1-4CC4-8B51-421C190D3B41}" type="presOf" srcId="{5C3E83EF-03ED-4183-8652-6A04FF5A0E15}" destId="{D879EBB4-01DF-4983-8118-C70FA18C73F5}" srcOrd="0" destOrd="0" presId="urn:microsoft.com/office/officeart/2005/8/layout/hList1"/>
    <dgm:cxn modelId="{B4B77486-2C9D-45FC-980E-C76C552818C8}" srcId="{5C3E83EF-03ED-4183-8652-6A04FF5A0E15}" destId="{1BD0F6CE-455D-4A49-84FA-8443595BB05D}" srcOrd="0" destOrd="0" parTransId="{C94BC37F-8390-417F-BB1E-159E447442C2}" sibTransId="{4AB213A2-2BEF-4664-AA05-1EEB77996137}"/>
    <dgm:cxn modelId="{826082A5-2D62-42A0-9DB9-9977D63A8C90}" type="presOf" srcId="{431A680F-10FD-4AAD-B265-565318930668}" destId="{68E60989-9B35-46C2-A4F9-925F548E0022}" srcOrd="0" destOrd="0" presId="urn:microsoft.com/office/officeart/2005/8/layout/hList1"/>
    <dgm:cxn modelId="{0D6320F4-4226-4584-9E08-914DD4EECF04}" type="presOf" srcId="{39400FFB-B7CB-41B4-8270-7340606750A6}" destId="{F74E3E71-642B-4B5D-9D76-709540673BE5}" srcOrd="0" destOrd="0" presId="urn:microsoft.com/office/officeart/2005/8/layout/hList1"/>
    <dgm:cxn modelId="{1ACE5FFF-C4F2-4E60-B4B2-50AE6E07024F}" srcId="{68A37D42-1F1B-46F4-9551-579078ADC587}" destId="{5C3E83EF-03ED-4183-8652-6A04FF5A0E15}" srcOrd="1" destOrd="0" parTransId="{624B13A1-AE15-48D7-AD7E-2C40C67AA5A2}" sibTransId="{F3782335-455E-47A4-B22C-0218AC33CFC1}"/>
    <dgm:cxn modelId="{21FE196D-C170-49D7-B291-AB1CDDFA2F8D}" type="presParOf" srcId="{A97AFE22-2A9A-4A44-A8F9-8B51A79768D3}" destId="{34E4A0AB-DDBE-41F5-A77D-37277ACE40FB}" srcOrd="0" destOrd="0" presId="urn:microsoft.com/office/officeart/2005/8/layout/hList1"/>
    <dgm:cxn modelId="{E78C7077-4EA6-4682-9273-02931829BD75}" type="presParOf" srcId="{34E4A0AB-DDBE-41F5-A77D-37277ACE40FB}" destId="{68E60989-9B35-46C2-A4F9-925F548E0022}" srcOrd="0" destOrd="0" presId="urn:microsoft.com/office/officeart/2005/8/layout/hList1"/>
    <dgm:cxn modelId="{BDD72AA7-C709-49E2-B829-914789717438}" type="presParOf" srcId="{34E4A0AB-DDBE-41F5-A77D-37277ACE40FB}" destId="{F74E3E71-642B-4B5D-9D76-709540673BE5}" srcOrd="1" destOrd="0" presId="urn:microsoft.com/office/officeart/2005/8/layout/hList1"/>
    <dgm:cxn modelId="{A7DEAEBA-2B46-4315-B9E5-377F406D0BC6}" type="presParOf" srcId="{A97AFE22-2A9A-4A44-A8F9-8B51A79768D3}" destId="{9F33EDD8-B4F3-472E-813D-841FD2FAB8C6}" srcOrd="1" destOrd="0" presId="urn:microsoft.com/office/officeart/2005/8/layout/hList1"/>
    <dgm:cxn modelId="{E5317316-2541-4445-9ACB-52DD24CF7885}" type="presParOf" srcId="{A97AFE22-2A9A-4A44-A8F9-8B51A79768D3}" destId="{C23E7BB2-312D-4C26-94E3-2A1DA67FD041}" srcOrd="2" destOrd="0" presId="urn:microsoft.com/office/officeart/2005/8/layout/hList1"/>
    <dgm:cxn modelId="{960D7990-9BD2-4A47-919B-1B4C504605CD}" type="presParOf" srcId="{C23E7BB2-312D-4C26-94E3-2A1DA67FD041}" destId="{D879EBB4-01DF-4983-8118-C70FA18C73F5}" srcOrd="0" destOrd="0" presId="urn:microsoft.com/office/officeart/2005/8/layout/hList1"/>
    <dgm:cxn modelId="{2145622E-7708-47F4-B9A8-31A17568784D}" type="presParOf" srcId="{C23E7BB2-312D-4C26-94E3-2A1DA67FD041}" destId="{7C3F6884-1324-4E70-B70D-7796B382CC4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60989-9B35-46C2-A4F9-925F548E0022}">
      <dsp:nvSpPr>
        <dsp:cNvPr id="0" name=""/>
        <dsp:cNvSpPr/>
      </dsp:nvSpPr>
      <dsp:spPr>
        <a:xfrm>
          <a:off x="0" y="200450"/>
          <a:ext cx="3455452" cy="518400"/>
        </a:xfrm>
        <a:prstGeom prst="rect">
          <a:avLst/>
        </a:prstGeom>
        <a:noFill/>
        <a:ln w="9525" cap="flat" cmpd="sng" algn="ctr">
          <a:solidFill>
            <a:schemeClr val="dk1"/>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entury Gothic" panose="020B0502020202020204" pitchFamily="34" charset="0"/>
            </a:rPr>
            <a:t>GOOD NEWS</a:t>
          </a:r>
        </a:p>
      </dsp:txBody>
      <dsp:txXfrm>
        <a:off x="0" y="200450"/>
        <a:ext cx="3455452" cy="518400"/>
      </dsp:txXfrm>
    </dsp:sp>
    <dsp:sp modelId="{F74E3E71-642B-4B5D-9D76-709540673BE5}">
      <dsp:nvSpPr>
        <dsp:cNvPr id="0" name=""/>
        <dsp:cNvSpPr/>
      </dsp:nvSpPr>
      <dsp:spPr>
        <a:xfrm>
          <a:off x="0" y="718842"/>
          <a:ext cx="3455452" cy="2810193"/>
        </a:xfrm>
        <a:prstGeom prst="rect">
          <a:avLst/>
        </a:prstGeom>
        <a:noFill/>
        <a:ln w="9525" cap="flat" cmpd="sng" algn="ctr">
          <a:solidFill>
            <a:schemeClr val="dk1"/>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dk1"/>
        </a:fontRef>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a:latin typeface="Century Gothic" panose="020B0502020202020204" pitchFamily="34" charset="0"/>
            </a:rPr>
            <a:t>Several pieces of legislation will achieve our policy priority (normal coding, normal reimbursement, etc.)</a:t>
          </a:r>
        </a:p>
        <a:p>
          <a:pPr marL="171450" lvl="1" indent="-171450" algn="l" defTabSz="800100">
            <a:lnSpc>
              <a:spcPct val="100000"/>
            </a:lnSpc>
            <a:spcBef>
              <a:spcPct val="0"/>
            </a:spcBef>
            <a:spcAft>
              <a:spcPct val="15000"/>
            </a:spcAft>
            <a:buChar char="•"/>
          </a:pPr>
          <a:r>
            <a:rPr lang="en-US" sz="1800" kern="1200" dirty="0">
              <a:latin typeface="Century Gothic" panose="020B0502020202020204" pitchFamily="34" charset="0"/>
            </a:rPr>
            <a:t>It is the industry expectation that Congress will continue coverage of telehealth</a:t>
          </a:r>
        </a:p>
      </dsp:txBody>
      <dsp:txXfrm>
        <a:off x="0" y="718842"/>
        <a:ext cx="3455452" cy="2810193"/>
      </dsp:txXfrm>
    </dsp:sp>
    <dsp:sp modelId="{D879EBB4-01DF-4983-8118-C70FA18C73F5}">
      <dsp:nvSpPr>
        <dsp:cNvPr id="0" name=""/>
        <dsp:cNvSpPr/>
      </dsp:nvSpPr>
      <dsp:spPr>
        <a:xfrm>
          <a:off x="3939252" y="222109"/>
          <a:ext cx="3455452" cy="518400"/>
        </a:xfrm>
        <a:prstGeom prst="rect">
          <a:avLst/>
        </a:prstGeom>
        <a:noFill/>
        <a:ln w="9525" cap="flat" cmpd="sng" algn="ctr">
          <a:solidFill>
            <a:schemeClr val="dk1"/>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entury Gothic" panose="020B0502020202020204" pitchFamily="34" charset="0"/>
            </a:rPr>
            <a:t>BAD NEWS</a:t>
          </a:r>
        </a:p>
      </dsp:txBody>
      <dsp:txXfrm>
        <a:off x="3939252" y="222109"/>
        <a:ext cx="3455452" cy="518400"/>
      </dsp:txXfrm>
    </dsp:sp>
    <dsp:sp modelId="{7C3F6884-1324-4E70-B70D-7796B382CC47}">
      <dsp:nvSpPr>
        <dsp:cNvPr id="0" name=""/>
        <dsp:cNvSpPr/>
      </dsp:nvSpPr>
      <dsp:spPr>
        <a:xfrm>
          <a:off x="3939286" y="734186"/>
          <a:ext cx="3455452" cy="2810193"/>
        </a:xfrm>
        <a:prstGeom prst="rect">
          <a:avLst/>
        </a:prstGeom>
        <a:noFill/>
        <a:ln w="9525" cap="flat" cmpd="sng" algn="ctr">
          <a:solidFill>
            <a:schemeClr val="dk1"/>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dk1"/>
        </a:fontRef>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a:latin typeface="Century Gothic" panose="020B0502020202020204" pitchFamily="34" charset="0"/>
            </a:rPr>
            <a:t>Unlikely to get much movement on any telehealth legislation until we are close to “telehealth cliff” at the end of 2024</a:t>
          </a:r>
        </a:p>
        <a:p>
          <a:pPr marL="171450" lvl="1" indent="-171450" algn="l" defTabSz="800100">
            <a:lnSpc>
              <a:spcPct val="100000"/>
            </a:lnSpc>
            <a:spcBef>
              <a:spcPct val="0"/>
            </a:spcBef>
            <a:spcAft>
              <a:spcPct val="15000"/>
            </a:spcAft>
            <a:buChar char="•"/>
          </a:pPr>
          <a:r>
            <a:rPr lang="en-US" sz="1800" kern="1200" dirty="0">
              <a:latin typeface="Century Gothic" panose="020B0502020202020204" pitchFamily="34" charset="0"/>
            </a:rPr>
            <a:t>Probable that Congress will pass more temporary extensions, not permanent policy</a:t>
          </a:r>
        </a:p>
      </dsp:txBody>
      <dsp:txXfrm>
        <a:off x="3939286" y="734186"/>
        <a:ext cx="3455452" cy="281019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65D733-3F66-448A-A242-AD154121F126}"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EF02D-2D80-4ED5-81D1-A1F520BCA228}" type="slidenum">
              <a:rPr lang="en-US" smtClean="0"/>
              <a:t>‹#›</a:t>
            </a:fld>
            <a:endParaRPr lang="en-US"/>
          </a:p>
        </p:txBody>
      </p:sp>
    </p:spTree>
    <p:extLst>
      <p:ext uri="{BB962C8B-B14F-4D97-AF65-F5344CB8AC3E}">
        <p14:creationId xmlns:p14="http://schemas.microsoft.com/office/powerpoint/2010/main" val="3636446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79CFC3-2F03-4DB2-B36C-C3737FB396FF}" type="slidenum">
              <a:rPr lang="en-US" smtClean="0"/>
              <a:t>1</a:t>
            </a:fld>
            <a:endParaRPr lang="en-US"/>
          </a:p>
        </p:txBody>
      </p:sp>
    </p:spTree>
    <p:extLst>
      <p:ext uri="{BB962C8B-B14F-4D97-AF65-F5344CB8AC3E}">
        <p14:creationId xmlns:p14="http://schemas.microsoft.com/office/powerpoint/2010/main" val="155144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CFC3-2F03-4DB2-B36C-C3737FB396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136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ills Title Slide">
    <p:spTree>
      <p:nvGrpSpPr>
        <p:cNvPr id="1" name=""/>
        <p:cNvGrpSpPr/>
        <p:nvPr/>
      </p:nvGrpSpPr>
      <p:grpSpPr>
        <a:xfrm>
          <a:off x="0" y="0"/>
          <a:ext cx="0" cy="0"/>
          <a:chOff x="0" y="0"/>
          <a:chExt cx="0" cy="0"/>
        </a:xfrm>
      </p:grpSpPr>
      <p:pic>
        <p:nvPicPr>
          <p:cNvPr id="2" name="Picture 6" descr="A close up of a logo&#10;&#10;Description automatically generated">
            <a:extLst>
              <a:ext uri="{FF2B5EF4-FFF2-40B4-BE49-F238E27FC236}">
                <a16:creationId xmlns:a16="http://schemas.microsoft.com/office/drawing/2014/main" id="{122936E8-BBF4-4FCC-BABC-66CAD9B3A4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188" y="1470025"/>
            <a:ext cx="28416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1860611-8301-4B4F-861A-63F68C96993A}"/>
              </a:ext>
            </a:extLst>
          </p:cNvPr>
          <p:cNvSpPr/>
          <p:nvPr/>
        </p:nvSpPr>
        <p:spPr>
          <a:xfrm>
            <a:off x="0" y="6388100"/>
            <a:ext cx="12192000" cy="227013"/>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EBF7B183-BF0E-41BC-8FC5-BD025F9A969B}"/>
              </a:ext>
            </a:extLst>
          </p:cNvPr>
          <p:cNvSpPr/>
          <p:nvPr/>
        </p:nvSpPr>
        <p:spPr>
          <a:xfrm>
            <a:off x="0" y="-898"/>
            <a:ext cx="12192000" cy="866598"/>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400" dirty="0">
                <a:ln>
                  <a:solidFill>
                    <a:srgbClr val="FFFFFF"/>
                  </a:solidFill>
                </a:ln>
                <a:solidFill>
                  <a:srgbClr val="FFFFFF"/>
                </a:solidFill>
                <a:latin typeface="Century Gothic" panose="020B0502020202020204" pitchFamily="34" charset="0"/>
              </a:rPr>
              <a:t>Washington Update</a:t>
            </a:r>
          </a:p>
        </p:txBody>
      </p:sp>
      <p:pic>
        <p:nvPicPr>
          <p:cNvPr id="5" name="Picture 10" descr="A large green field with trees in the background&#10;&#10;Description automatically generated">
            <a:extLst>
              <a:ext uri="{FF2B5EF4-FFF2-40B4-BE49-F238E27FC236}">
                <a16:creationId xmlns:a16="http://schemas.microsoft.com/office/drawing/2014/main" id="{DF071038-8553-41E6-9905-7779CE25B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35635" r="2" b="25014"/>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FB4EBC4-A3B4-4C62-8E8B-EF0FA0EBF305}"/>
              </a:ext>
            </a:extLst>
          </p:cNvPr>
          <p:cNvSpPr/>
          <p:nvPr/>
        </p:nvSpPr>
        <p:spPr>
          <a:xfrm>
            <a:off x="0" y="5503863"/>
            <a:ext cx="12192000" cy="182562"/>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800" dirty="0">
              <a:solidFill>
                <a:srgbClr val="FFFFFF"/>
              </a:solidFill>
              <a:latin typeface="Century Gothic" panose="020B0502020202020204" pitchFamily="34" charset="0"/>
            </a:endParaRPr>
          </a:p>
        </p:txBody>
      </p:sp>
      <p:sp>
        <p:nvSpPr>
          <p:cNvPr id="7" name="TextBox 12">
            <a:extLst>
              <a:ext uri="{FF2B5EF4-FFF2-40B4-BE49-F238E27FC236}">
                <a16:creationId xmlns:a16="http://schemas.microsoft.com/office/drawing/2014/main" id="{7A4F28C0-666F-46E0-9FB2-D5E03C6767AC}"/>
              </a:ext>
            </a:extLst>
          </p:cNvPr>
          <p:cNvSpPr txBox="1">
            <a:spLocks noChangeArrowheads="1"/>
          </p:cNvSpPr>
          <p:nvPr/>
        </p:nvSpPr>
        <p:spPr bwMode="auto">
          <a:xfrm>
            <a:off x="2838450" y="3906838"/>
            <a:ext cx="65151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spcAft>
                <a:spcPts val="600"/>
              </a:spcAft>
            </a:pPr>
            <a:r>
              <a:rPr lang="en-US" altLang="en-US" sz="2400">
                <a:latin typeface="Century Gothic" panose="020B0502020202020204" pitchFamily="34" charset="0"/>
              </a:rPr>
              <a:t>Bill Finerfrock</a:t>
            </a:r>
          </a:p>
          <a:p>
            <a:pPr algn="ctr" eaLnBrk="1" hangingPunct="1">
              <a:spcAft>
                <a:spcPts val="600"/>
              </a:spcAft>
            </a:pPr>
            <a:r>
              <a:rPr lang="en-US" altLang="en-US" sz="2400">
                <a:latin typeface="Century Gothic" panose="020B0502020202020204" pitchFamily="34" charset="0"/>
              </a:rPr>
              <a:t>Executive Director</a:t>
            </a:r>
          </a:p>
          <a:p>
            <a:pPr algn="ctr" eaLnBrk="1" hangingPunct="1">
              <a:spcAft>
                <a:spcPts val="600"/>
              </a:spcAft>
            </a:pPr>
            <a:r>
              <a:rPr lang="en-US" altLang="en-US" sz="2400">
                <a:latin typeface="Century Gothic" panose="020B0502020202020204" pitchFamily="34" charset="0"/>
              </a:rPr>
              <a:t>National Association of Rural Health Clinics</a:t>
            </a:r>
          </a:p>
        </p:txBody>
      </p:sp>
    </p:spTree>
    <p:extLst>
      <p:ext uri="{BB962C8B-B14F-4D97-AF65-F5344CB8AC3E}">
        <p14:creationId xmlns:p14="http://schemas.microsoft.com/office/powerpoint/2010/main" val="654467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36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5752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59213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0945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pic>
        <p:nvPicPr>
          <p:cNvPr id="2" name="Picture 6" descr="A close up of a logo&#10;&#10;Description automatically generated">
            <a:extLst>
              <a:ext uri="{FF2B5EF4-FFF2-40B4-BE49-F238E27FC236}">
                <a16:creationId xmlns:a16="http://schemas.microsoft.com/office/drawing/2014/main" id="{FC18CFA1-0DB3-42D2-A199-63FAF36A38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488" y="273050"/>
            <a:ext cx="28416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DFBA653-56BA-4EC4-9826-EE281BA6D680}"/>
              </a:ext>
            </a:extLst>
          </p:cNvPr>
          <p:cNvSpPr/>
          <p:nvPr/>
        </p:nvSpPr>
        <p:spPr>
          <a:xfrm>
            <a:off x="0" y="6388100"/>
            <a:ext cx="12192000" cy="227013"/>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9" descr="A large green field with trees in the background&#10;&#10;Description automatically generated">
            <a:extLst>
              <a:ext uri="{FF2B5EF4-FFF2-40B4-BE49-F238E27FC236}">
                <a16:creationId xmlns:a16="http://schemas.microsoft.com/office/drawing/2014/main" id="{1DA2FC29-5AB6-4644-8F75-3C17C9FB3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35635" r="2" b="25014"/>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0C2BEFC-93B5-46CC-B459-6CBA48E713B5}"/>
              </a:ext>
            </a:extLst>
          </p:cNvPr>
          <p:cNvSpPr/>
          <p:nvPr/>
        </p:nvSpPr>
        <p:spPr>
          <a:xfrm>
            <a:off x="0" y="5159375"/>
            <a:ext cx="12192000" cy="527050"/>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dirty="0">
                <a:solidFill>
                  <a:srgbClr val="FFFFFF"/>
                </a:solidFill>
                <a:latin typeface="Century Gothic" panose="020B0502020202020204" pitchFamily="34" charset="0"/>
              </a:rPr>
              <a:t>2 E. Main St, Fremont, MI 49412     |     866-306-1961     |     NARHC.org</a:t>
            </a:r>
          </a:p>
        </p:txBody>
      </p:sp>
      <p:sp>
        <p:nvSpPr>
          <p:cNvPr id="6" name="TextBox 11">
            <a:extLst>
              <a:ext uri="{FF2B5EF4-FFF2-40B4-BE49-F238E27FC236}">
                <a16:creationId xmlns:a16="http://schemas.microsoft.com/office/drawing/2014/main" id="{0CE1AE72-EBEA-4AB7-978B-7FE2E1D87DE1}"/>
              </a:ext>
            </a:extLst>
          </p:cNvPr>
          <p:cNvSpPr txBox="1">
            <a:spLocks noChangeArrowheads="1"/>
          </p:cNvSpPr>
          <p:nvPr/>
        </p:nvSpPr>
        <p:spPr bwMode="auto">
          <a:xfrm>
            <a:off x="3578225" y="2486025"/>
            <a:ext cx="5035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7200">
                <a:latin typeface="Century Gothic" panose="020B0502020202020204" pitchFamily="34" charset="0"/>
              </a:rPr>
              <a:t>Thank You!</a:t>
            </a:r>
          </a:p>
        </p:txBody>
      </p:sp>
    </p:spTree>
    <p:extLst>
      <p:ext uri="{BB962C8B-B14F-4D97-AF65-F5344CB8AC3E}">
        <p14:creationId xmlns:p14="http://schemas.microsoft.com/office/powerpoint/2010/main" val="1996776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lls Closing Slide">
    <p:spTree>
      <p:nvGrpSpPr>
        <p:cNvPr id="1" name=""/>
        <p:cNvGrpSpPr/>
        <p:nvPr/>
      </p:nvGrpSpPr>
      <p:grpSpPr>
        <a:xfrm>
          <a:off x="0" y="0"/>
          <a:ext cx="0" cy="0"/>
          <a:chOff x="0" y="0"/>
          <a:chExt cx="0" cy="0"/>
        </a:xfrm>
      </p:grpSpPr>
      <p:pic>
        <p:nvPicPr>
          <p:cNvPr id="2" name="Picture 6" descr="A close up of a logo&#10;&#10;Description automatically generated">
            <a:extLst>
              <a:ext uri="{FF2B5EF4-FFF2-40B4-BE49-F238E27FC236}">
                <a16:creationId xmlns:a16="http://schemas.microsoft.com/office/drawing/2014/main" id="{C63FF926-1031-4C6B-85CF-78C14FFFAE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488" y="273050"/>
            <a:ext cx="28416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4AD6816-47FF-4B04-8687-E481A886EF87}"/>
              </a:ext>
            </a:extLst>
          </p:cNvPr>
          <p:cNvSpPr/>
          <p:nvPr/>
        </p:nvSpPr>
        <p:spPr>
          <a:xfrm>
            <a:off x="0" y="6388100"/>
            <a:ext cx="12192000" cy="227013"/>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9" descr="A large green field with trees in the background&#10;&#10;Description automatically generated">
            <a:extLst>
              <a:ext uri="{FF2B5EF4-FFF2-40B4-BE49-F238E27FC236}">
                <a16:creationId xmlns:a16="http://schemas.microsoft.com/office/drawing/2014/main" id="{99152E27-8888-4B5D-A49E-5EE63074A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35635" r="2" b="25014"/>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0">
            <a:extLst>
              <a:ext uri="{FF2B5EF4-FFF2-40B4-BE49-F238E27FC236}">
                <a16:creationId xmlns:a16="http://schemas.microsoft.com/office/drawing/2014/main" id="{BBA9D029-6639-4CEA-B15E-AB017FF40173}"/>
              </a:ext>
            </a:extLst>
          </p:cNvPr>
          <p:cNvSpPr txBox="1">
            <a:spLocks noChangeArrowheads="1"/>
          </p:cNvSpPr>
          <p:nvPr/>
        </p:nvSpPr>
        <p:spPr bwMode="auto">
          <a:xfrm>
            <a:off x="4908550" y="1379538"/>
            <a:ext cx="33750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Aft>
                <a:spcPts val="600"/>
              </a:spcAft>
            </a:pPr>
            <a:r>
              <a:rPr lang="en-US" altLang="en-US" sz="2800">
                <a:latin typeface="Century Gothic" panose="020B0502020202020204" pitchFamily="34" charset="0"/>
              </a:rPr>
              <a:t>Bill Finerfrock</a:t>
            </a:r>
          </a:p>
          <a:p>
            <a:pPr eaLnBrk="1" hangingPunct="1"/>
            <a:endParaRPr lang="en-US" altLang="en-US" sz="2400">
              <a:latin typeface="Century Gothic" panose="020B0502020202020204" pitchFamily="34" charset="0"/>
            </a:endParaRPr>
          </a:p>
          <a:p>
            <a:pPr eaLnBrk="1" hangingPunct="1">
              <a:spcAft>
                <a:spcPts val="600"/>
              </a:spcAft>
            </a:pPr>
            <a:r>
              <a:rPr lang="en-US" altLang="en-US" sz="2400">
                <a:latin typeface="Century Gothic" panose="020B0502020202020204" pitchFamily="34" charset="0"/>
              </a:rPr>
              <a:t>Executive Director</a:t>
            </a:r>
          </a:p>
          <a:p>
            <a:pPr eaLnBrk="1" hangingPunct="1">
              <a:spcAft>
                <a:spcPts val="600"/>
              </a:spcAft>
            </a:pPr>
            <a:r>
              <a:rPr lang="en-US" altLang="en-US" sz="2400">
                <a:latin typeface="Century Gothic" panose="020B0502020202020204" pitchFamily="34" charset="0"/>
              </a:rPr>
              <a:t>National Association of Rural Health Clinics</a:t>
            </a:r>
          </a:p>
          <a:p>
            <a:pPr eaLnBrk="1" hangingPunct="1"/>
            <a:endParaRPr lang="en-US" altLang="en-US" sz="2400">
              <a:latin typeface="Century Gothic" panose="020B0502020202020204" pitchFamily="34" charset="0"/>
            </a:endParaRPr>
          </a:p>
          <a:p>
            <a:pPr eaLnBrk="1" hangingPunct="1"/>
            <a:r>
              <a:rPr lang="en-US" altLang="en-US" sz="3200">
                <a:latin typeface="Century Gothic" panose="020B0502020202020204" pitchFamily="34" charset="0"/>
              </a:rPr>
              <a:t>202-544-1880</a:t>
            </a:r>
          </a:p>
          <a:p>
            <a:pPr eaLnBrk="1" hangingPunct="1"/>
            <a:r>
              <a:rPr lang="en-US" altLang="en-US" sz="3200">
                <a:latin typeface="Century Gothic" panose="020B0502020202020204" pitchFamily="34" charset="0"/>
              </a:rPr>
              <a:t>bf@narhc.org</a:t>
            </a:r>
          </a:p>
        </p:txBody>
      </p:sp>
      <p:sp>
        <p:nvSpPr>
          <p:cNvPr id="6" name="Rectangle 5">
            <a:extLst>
              <a:ext uri="{FF2B5EF4-FFF2-40B4-BE49-F238E27FC236}">
                <a16:creationId xmlns:a16="http://schemas.microsoft.com/office/drawing/2014/main" id="{736AFA10-E1AB-43F6-AA72-00F26CF8FFF0}"/>
              </a:ext>
            </a:extLst>
          </p:cNvPr>
          <p:cNvSpPr/>
          <p:nvPr/>
        </p:nvSpPr>
        <p:spPr>
          <a:xfrm>
            <a:off x="0" y="5486400"/>
            <a:ext cx="12192000" cy="200025"/>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00" dirty="0">
                <a:solidFill>
                  <a:srgbClr val="FFFFFF"/>
                </a:solidFill>
                <a:latin typeface="Century Gothic" panose="020B0502020202020204" pitchFamily="34" charset="0"/>
              </a:rPr>
              <a:t>2 E. Main St, Fremont, MI 49412     |     866-306-1961     |     NARHC.org</a:t>
            </a:r>
          </a:p>
        </p:txBody>
      </p:sp>
    </p:spTree>
    <p:extLst>
      <p:ext uri="{BB962C8B-B14F-4D97-AF65-F5344CB8AC3E}">
        <p14:creationId xmlns:p14="http://schemas.microsoft.com/office/powerpoint/2010/main" val="1935415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thans 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9367A0-1E7A-4156-97EC-EAEE76BF204A}"/>
              </a:ext>
            </a:extLst>
          </p:cNvPr>
          <p:cNvSpPr/>
          <p:nvPr/>
        </p:nvSpPr>
        <p:spPr>
          <a:xfrm>
            <a:off x="0" y="6388100"/>
            <a:ext cx="12192000" cy="227013"/>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7" descr="A large green field with trees in the background&#10;&#10;Description automatically generated">
            <a:extLst>
              <a:ext uri="{FF2B5EF4-FFF2-40B4-BE49-F238E27FC236}">
                <a16:creationId xmlns:a16="http://schemas.microsoft.com/office/drawing/2014/main" id="{8217BC61-0A2C-4B53-8FF5-43D566AD8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t="35635" r="2" b="25014"/>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DC7AFB5-1660-43E1-9762-806C69685CDC}"/>
              </a:ext>
            </a:extLst>
          </p:cNvPr>
          <p:cNvSpPr/>
          <p:nvPr/>
        </p:nvSpPr>
        <p:spPr>
          <a:xfrm>
            <a:off x="0" y="5486400"/>
            <a:ext cx="12192000" cy="200025"/>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00" dirty="0">
                <a:solidFill>
                  <a:srgbClr val="FFFFFF"/>
                </a:solidFill>
                <a:latin typeface="Century Gothic" panose="020B0502020202020204" pitchFamily="34" charset="0"/>
              </a:rPr>
              <a:t>2 E. Main St, Fremont, MI 49412     |     866-306-1961     |     NARHC.org</a:t>
            </a:r>
          </a:p>
        </p:txBody>
      </p:sp>
      <p:pic>
        <p:nvPicPr>
          <p:cNvPr id="5" name="Picture 10" descr="A close up of a logo&#10;&#10;Description automatically generated">
            <a:extLst>
              <a:ext uri="{FF2B5EF4-FFF2-40B4-BE49-F238E27FC236}">
                <a16:creationId xmlns:a16="http://schemas.microsoft.com/office/drawing/2014/main" id="{BB3FDE0D-1D33-477B-9F8D-B032BB2565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88" y="273050"/>
            <a:ext cx="28416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1">
            <a:extLst>
              <a:ext uri="{FF2B5EF4-FFF2-40B4-BE49-F238E27FC236}">
                <a16:creationId xmlns:a16="http://schemas.microsoft.com/office/drawing/2014/main" id="{C31300E3-5CAF-48FD-B099-8C80A3BBE024}"/>
              </a:ext>
            </a:extLst>
          </p:cNvPr>
          <p:cNvSpPr txBox="1">
            <a:spLocks noChangeArrowheads="1"/>
          </p:cNvSpPr>
          <p:nvPr/>
        </p:nvSpPr>
        <p:spPr bwMode="auto">
          <a:xfrm>
            <a:off x="3938588" y="1171575"/>
            <a:ext cx="6516687"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Aft>
                <a:spcPts val="600"/>
              </a:spcAft>
            </a:pPr>
            <a:r>
              <a:rPr lang="en-US" altLang="en-US" sz="2800">
                <a:latin typeface="Century Gothic" panose="020B0502020202020204" pitchFamily="34" charset="0"/>
              </a:rPr>
              <a:t>Nathan Baugh</a:t>
            </a:r>
          </a:p>
          <a:p>
            <a:pPr eaLnBrk="1" hangingPunct="1"/>
            <a:endParaRPr lang="en-US" altLang="en-US" sz="2400">
              <a:latin typeface="Century Gothic" panose="020B0502020202020204" pitchFamily="34" charset="0"/>
            </a:endParaRPr>
          </a:p>
          <a:p>
            <a:pPr eaLnBrk="1" hangingPunct="1">
              <a:spcAft>
                <a:spcPts val="600"/>
              </a:spcAft>
            </a:pPr>
            <a:r>
              <a:rPr lang="en-US" altLang="en-US" sz="2400">
                <a:latin typeface="Century Gothic" panose="020B0502020202020204" pitchFamily="34" charset="0"/>
              </a:rPr>
              <a:t>Director of Government Affairs</a:t>
            </a:r>
          </a:p>
          <a:p>
            <a:pPr eaLnBrk="1" hangingPunct="1">
              <a:spcAft>
                <a:spcPts val="600"/>
              </a:spcAft>
            </a:pPr>
            <a:r>
              <a:rPr lang="en-US" altLang="en-US" sz="2400">
                <a:latin typeface="Century Gothic" panose="020B0502020202020204" pitchFamily="34" charset="0"/>
              </a:rPr>
              <a:t>National Association of Rural Health Clinics</a:t>
            </a:r>
          </a:p>
          <a:p>
            <a:pPr eaLnBrk="1" hangingPunct="1"/>
            <a:endParaRPr lang="en-US" altLang="en-US" sz="2400">
              <a:latin typeface="Century Gothic" panose="020B0502020202020204" pitchFamily="34" charset="0"/>
            </a:endParaRPr>
          </a:p>
          <a:p>
            <a:pPr eaLnBrk="1" hangingPunct="1"/>
            <a:r>
              <a:rPr lang="en-US" altLang="en-US" sz="3200">
                <a:latin typeface="Century Gothic" panose="020B0502020202020204" pitchFamily="34" charset="0"/>
              </a:rPr>
              <a:t>202-543-0348</a:t>
            </a:r>
          </a:p>
          <a:p>
            <a:pPr eaLnBrk="1" hangingPunct="1"/>
            <a:r>
              <a:rPr lang="en-US" altLang="en-US" sz="3200">
                <a:latin typeface="Century Gothic" panose="020B0502020202020204" pitchFamily="34" charset="0"/>
              </a:rPr>
              <a:t>Nathan.baugh@narhc.org</a:t>
            </a:r>
          </a:p>
        </p:txBody>
      </p:sp>
    </p:spTree>
    <p:extLst>
      <p:ext uri="{BB962C8B-B14F-4D97-AF65-F5344CB8AC3E}">
        <p14:creationId xmlns:p14="http://schemas.microsoft.com/office/powerpoint/2010/main" val="2648735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arahs Title Slide">
    <p:spTree>
      <p:nvGrpSpPr>
        <p:cNvPr id="1" name=""/>
        <p:cNvGrpSpPr/>
        <p:nvPr/>
      </p:nvGrpSpPr>
      <p:grpSpPr>
        <a:xfrm>
          <a:off x="0" y="0"/>
          <a:ext cx="0" cy="0"/>
          <a:chOff x="0" y="0"/>
          <a:chExt cx="0" cy="0"/>
        </a:xfrm>
      </p:grpSpPr>
      <p:pic>
        <p:nvPicPr>
          <p:cNvPr id="2" name="Picture 6" descr="A close up of a logo&#10;&#10;Description automatically generated">
            <a:extLst>
              <a:ext uri="{FF2B5EF4-FFF2-40B4-BE49-F238E27FC236}">
                <a16:creationId xmlns:a16="http://schemas.microsoft.com/office/drawing/2014/main" id="{A23BCA33-74BC-4E0D-8062-A83539A500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188" y="1470025"/>
            <a:ext cx="28416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AB2AC54-17B6-4D87-B506-9D36DE2C6478}"/>
              </a:ext>
            </a:extLst>
          </p:cNvPr>
          <p:cNvSpPr/>
          <p:nvPr/>
        </p:nvSpPr>
        <p:spPr>
          <a:xfrm>
            <a:off x="0" y="6388100"/>
            <a:ext cx="12192000" cy="227013"/>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973F494C-DE3F-4152-9821-3D426FEA4B7A}"/>
              </a:ext>
            </a:extLst>
          </p:cNvPr>
          <p:cNvSpPr/>
          <p:nvPr/>
        </p:nvSpPr>
        <p:spPr>
          <a:xfrm>
            <a:off x="0" y="-898"/>
            <a:ext cx="12192000" cy="866598"/>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600" dirty="0">
                <a:ln>
                  <a:solidFill>
                    <a:srgbClr val="FFFFFF"/>
                  </a:solidFill>
                </a:ln>
                <a:solidFill>
                  <a:srgbClr val="FFFFFF"/>
                </a:solidFill>
                <a:latin typeface="Century Gothic" panose="020B0502020202020204" pitchFamily="34" charset="0"/>
              </a:rPr>
              <a:t>Federal Policy Update for Rural Health Clinics</a:t>
            </a:r>
          </a:p>
        </p:txBody>
      </p:sp>
      <p:pic>
        <p:nvPicPr>
          <p:cNvPr id="5" name="Picture 10" descr="A large green field with trees in the background&#10;&#10;Description automatically generated">
            <a:extLst>
              <a:ext uri="{FF2B5EF4-FFF2-40B4-BE49-F238E27FC236}">
                <a16:creationId xmlns:a16="http://schemas.microsoft.com/office/drawing/2014/main" id="{6EEAA658-A157-4760-B931-8AB445FC2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35635" r="2" b="25014"/>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8F7DCCC-8660-4D0B-9114-6EB5A727CB5F}"/>
              </a:ext>
            </a:extLst>
          </p:cNvPr>
          <p:cNvSpPr/>
          <p:nvPr/>
        </p:nvSpPr>
        <p:spPr>
          <a:xfrm>
            <a:off x="0" y="5503863"/>
            <a:ext cx="12192000" cy="182562"/>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800" dirty="0">
              <a:solidFill>
                <a:srgbClr val="FFFFFF"/>
              </a:solidFill>
              <a:latin typeface="Century Gothic" panose="020B0502020202020204" pitchFamily="34" charset="0"/>
            </a:endParaRPr>
          </a:p>
        </p:txBody>
      </p:sp>
      <p:sp>
        <p:nvSpPr>
          <p:cNvPr id="7" name="TextBox 12">
            <a:extLst>
              <a:ext uri="{FF2B5EF4-FFF2-40B4-BE49-F238E27FC236}">
                <a16:creationId xmlns:a16="http://schemas.microsoft.com/office/drawing/2014/main" id="{060DD8A3-C000-4DB9-B85D-DC9609A8DFF6}"/>
              </a:ext>
            </a:extLst>
          </p:cNvPr>
          <p:cNvSpPr txBox="1">
            <a:spLocks noChangeArrowheads="1"/>
          </p:cNvSpPr>
          <p:nvPr/>
        </p:nvSpPr>
        <p:spPr bwMode="auto">
          <a:xfrm>
            <a:off x="2838450" y="3906838"/>
            <a:ext cx="65151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spcAft>
                <a:spcPts val="600"/>
              </a:spcAft>
            </a:pPr>
            <a:r>
              <a:rPr lang="en-US" altLang="en-US" sz="2400" dirty="0">
                <a:latin typeface="Century Gothic" panose="020B0502020202020204" pitchFamily="34" charset="0"/>
              </a:rPr>
              <a:t>Sarah Hohman, MPH, CRHCP</a:t>
            </a:r>
          </a:p>
          <a:p>
            <a:pPr algn="ctr" eaLnBrk="1" hangingPunct="1">
              <a:spcAft>
                <a:spcPts val="600"/>
              </a:spcAft>
            </a:pPr>
            <a:r>
              <a:rPr lang="en-US" altLang="en-US" sz="2400" dirty="0">
                <a:latin typeface="Century Gothic" panose="020B0502020202020204" pitchFamily="34" charset="0"/>
              </a:rPr>
              <a:t>Director of Government Affairs</a:t>
            </a:r>
          </a:p>
          <a:p>
            <a:pPr algn="ctr" eaLnBrk="1" hangingPunct="1">
              <a:spcAft>
                <a:spcPts val="600"/>
              </a:spcAft>
            </a:pPr>
            <a:r>
              <a:rPr lang="en-US" altLang="en-US" sz="2400" dirty="0">
                <a:latin typeface="Century Gothic" panose="020B0502020202020204" pitchFamily="34" charset="0"/>
              </a:rPr>
              <a:t>National Association of Rural Health Clinics</a:t>
            </a:r>
          </a:p>
        </p:txBody>
      </p:sp>
    </p:spTree>
    <p:extLst>
      <p:ext uri="{BB962C8B-B14F-4D97-AF65-F5344CB8AC3E}">
        <p14:creationId xmlns:p14="http://schemas.microsoft.com/office/powerpoint/2010/main" val="4262200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39411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thans Title Slide">
    <p:spTree>
      <p:nvGrpSpPr>
        <p:cNvPr id="1" name=""/>
        <p:cNvGrpSpPr/>
        <p:nvPr/>
      </p:nvGrpSpPr>
      <p:grpSpPr>
        <a:xfrm>
          <a:off x="0" y="0"/>
          <a:ext cx="0" cy="0"/>
          <a:chOff x="0" y="0"/>
          <a:chExt cx="0" cy="0"/>
        </a:xfrm>
      </p:grpSpPr>
      <p:pic>
        <p:nvPicPr>
          <p:cNvPr id="2" name="Picture 6" descr="A close up of a logo&#10;&#10;Description automatically generated">
            <a:extLst>
              <a:ext uri="{FF2B5EF4-FFF2-40B4-BE49-F238E27FC236}">
                <a16:creationId xmlns:a16="http://schemas.microsoft.com/office/drawing/2014/main" id="{A23BCA33-74BC-4E0D-8062-A83539A500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188" y="1470025"/>
            <a:ext cx="28416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AB2AC54-17B6-4D87-B506-9D36DE2C6478}"/>
              </a:ext>
            </a:extLst>
          </p:cNvPr>
          <p:cNvSpPr/>
          <p:nvPr/>
        </p:nvSpPr>
        <p:spPr>
          <a:xfrm>
            <a:off x="0" y="6388100"/>
            <a:ext cx="12192000" cy="227013"/>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973F494C-DE3F-4152-9821-3D426FEA4B7A}"/>
              </a:ext>
            </a:extLst>
          </p:cNvPr>
          <p:cNvSpPr/>
          <p:nvPr/>
        </p:nvSpPr>
        <p:spPr>
          <a:xfrm>
            <a:off x="0" y="-898"/>
            <a:ext cx="12192000" cy="866598"/>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400" dirty="0">
                <a:ln>
                  <a:solidFill>
                    <a:srgbClr val="FFFFFF"/>
                  </a:solidFill>
                </a:ln>
                <a:solidFill>
                  <a:srgbClr val="FFFFFF"/>
                </a:solidFill>
                <a:latin typeface="Century Gothic" panose="020B0502020202020204" pitchFamily="34" charset="0"/>
              </a:rPr>
              <a:t>Washington Update</a:t>
            </a:r>
          </a:p>
        </p:txBody>
      </p:sp>
      <p:pic>
        <p:nvPicPr>
          <p:cNvPr id="5" name="Picture 10" descr="A large green field with trees in the background&#10;&#10;Description automatically generated">
            <a:extLst>
              <a:ext uri="{FF2B5EF4-FFF2-40B4-BE49-F238E27FC236}">
                <a16:creationId xmlns:a16="http://schemas.microsoft.com/office/drawing/2014/main" id="{6EEAA658-A157-4760-B931-8AB445FC2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35635" r="2" b="25014"/>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8F7DCCC-8660-4D0B-9114-6EB5A727CB5F}"/>
              </a:ext>
            </a:extLst>
          </p:cNvPr>
          <p:cNvSpPr/>
          <p:nvPr/>
        </p:nvSpPr>
        <p:spPr>
          <a:xfrm>
            <a:off x="0" y="5503863"/>
            <a:ext cx="12192000" cy="182562"/>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800" dirty="0">
              <a:solidFill>
                <a:srgbClr val="FFFFFF"/>
              </a:solidFill>
              <a:latin typeface="Century Gothic" panose="020B0502020202020204" pitchFamily="34" charset="0"/>
            </a:endParaRPr>
          </a:p>
        </p:txBody>
      </p:sp>
      <p:sp>
        <p:nvSpPr>
          <p:cNvPr id="7" name="TextBox 12">
            <a:extLst>
              <a:ext uri="{FF2B5EF4-FFF2-40B4-BE49-F238E27FC236}">
                <a16:creationId xmlns:a16="http://schemas.microsoft.com/office/drawing/2014/main" id="{060DD8A3-C000-4DB9-B85D-DC9609A8DFF6}"/>
              </a:ext>
            </a:extLst>
          </p:cNvPr>
          <p:cNvSpPr txBox="1">
            <a:spLocks noChangeArrowheads="1"/>
          </p:cNvSpPr>
          <p:nvPr/>
        </p:nvSpPr>
        <p:spPr bwMode="auto">
          <a:xfrm>
            <a:off x="2838450" y="3906838"/>
            <a:ext cx="65151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spcAft>
                <a:spcPts val="600"/>
              </a:spcAft>
            </a:pPr>
            <a:r>
              <a:rPr lang="en-US" altLang="en-US" sz="2400">
                <a:latin typeface="Century Gothic" panose="020B0502020202020204" pitchFamily="34" charset="0"/>
              </a:rPr>
              <a:t>Nathan Baugh</a:t>
            </a:r>
          </a:p>
          <a:p>
            <a:pPr algn="ctr" eaLnBrk="1" hangingPunct="1">
              <a:spcAft>
                <a:spcPts val="600"/>
              </a:spcAft>
            </a:pPr>
            <a:r>
              <a:rPr lang="en-US" altLang="en-US" sz="2400">
                <a:latin typeface="Century Gothic" panose="020B0502020202020204" pitchFamily="34" charset="0"/>
              </a:rPr>
              <a:t>Director of Government Affairs</a:t>
            </a:r>
          </a:p>
          <a:p>
            <a:pPr algn="ctr" eaLnBrk="1" hangingPunct="1">
              <a:spcAft>
                <a:spcPts val="600"/>
              </a:spcAft>
            </a:pPr>
            <a:r>
              <a:rPr lang="en-US" altLang="en-US" sz="2400">
                <a:latin typeface="Century Gothic" panose="020B0502020202020204" pitchFamily="34" charset="0"/>
              </a:rPr>
              <a:t>National Association of Rural Health Clinics</a:t>
            </a:r>
          </a:p>
        </p:txBody>
      </p:sp>
    </p:spTree>
    <p:extLst>
      <p:ext uri="{BB962C8B-B14F-4D97-AF65-F5344CB8AC3E}">
        <p14:creationId xmlns:p14="http://schemas.microsoft.com/office/powerpoint/2010/main" val="573721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158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8761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534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784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C8789B-75F0-4CED-B96C-C2DE1D8B06C6}"/>
              </a:ext>
            </a:extLst>
          </p:cNvPr>
          <p:cNvSpPr/>
          <p:nvPr/>
        </p:nvSpPr>
        <p:spPr>
          <a:xfrm>
            <a:off x="0" y="6388100"/>
            <a:ext cx="12192000" cy="227013"/>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838200" y="365125"/>
            <a:ext cx="10497312" cy="1325563"/>
          </a:xfrm>
        </p:spPr>
        <p:txBody>
          <a:bodyPr/>
          <a:lstStyle/>
          <a:p>
            <a:r>
              <a:rPr lang="en-US"/>
              <a:t>Click to edit Master title style</a:t>
            </a:r>
          </a:p>
        </p:txBody>
      </p:sp>
    </p:spTree>
    <p:extLst>
      <p:ext uri="{BB962C8B-B14F-4D97-AF65-F5344CB8AC3E}">
        <p14:creationId xmlns:p14="http://schemas.microsoft.com/office/powerpoint/2010/main" val="3154141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210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465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8981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9466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089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pic>
        <p:nvPicPr>
          <p:cNvPr id="2" name="Picture 6" descr="A close up of a logo&#10;&#10;Description automatically generated">
            <a:extLst>
              <a:ext uri="{FF2B5EF4-FFF2-40B4-BE49-F238E27FC236}">
                <a16:creationId xmlns:a16="http://schemas.microsoft.com/office/drawing/2014/main" id="{376BB25A-5DD1-45F2-BBCD-B7E06DF05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73050"/>
            <a:ext cx="28416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0F69F4C-4776-41CD-AE36-37A1FCE558DE}"/>
              </a:ext>
            </a:extLst>
          </p:cNvPr>
          <p:cNvSpPr/>
          <p:nvPr/>
        </p:nvSpPr>
        <p:spPr>
          <a:xfrm>
            <a:off x="0" y="6388100"/>
            <a:ext cx="12192000" cy="227013"/>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9" descr="A large green field with trees in the background&#10;&#10;Description automatically generated">
            <a:extLst>
              <a:ext uri="{FF2B5EF4-FFF2-40B4-BE49-F238E27FC236}">
                <a16:creationId xmlns:a16="http://schemas.microsoft.com/office/drawing/2014/main" id="{ED62B7CD-62A5-45DF-93A9-C97DC55E8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35635" r="2" b="25014"/>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DBAF10A-68EC-4B46-A28E-CBD36FC1BB51}"/>
              </a:ext>
            </a:extLst>
          </p:cNvPr>
          <p:cNvSpPr/>
          <p:nvPr/>
        </p:nvSpPr>
        <p:spPr>
          <a:xfrm>
            <a:off x="0" y="5159375"/>
            <a:ext cx="12192000" cy="527050"/>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dirty="0">
                <a:solidFill>
                  <a:srgbClr val="FFFFFF"/>
                </a:solidFill>
                <a:latin typeface="Century Gothic" panose="020B0502020202020204" pitchFamily="34" charset="0"/>
              </a:rPr>
              <a:t>2 E. Main St, Fremont, MI 49412     |     866-306-1961     |     NARHC.org</a:t>
            </a:r>
          </a:p>
        </p:txBody>
      </p:sp>
      <p:sp>
        <p:nvSpPr>
          <p:cNvPr id="6" name="TextBox 12">
            <a:extLst>
              <a:ext uri="{FF2B5EF4-FFF2-40B4-BE49-F238E27FC236}">
                <a16:creationId xmlns:a16="http://schemas.microsoft.com/office/drawing/2014/main" id="{0382EED2-5488-4166-A964-26A954E516BA}"/>
              </a:ext>
            </a:extLst>
          </p:cNvPr>
          <p:cNvSpPr txBox="1">
            <a:spLocks noChangeArrowheads="1"/>
          </p:cNvSpPr>
          <p:nvPr/>
        </p:nvSpPr>
        <p:spPr bwMode="auto">
          <a:xfrm>
            <a:off x="3578225" y="2486025"/>
            <a:ext cx="5035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7200">
                <a:latin typeface="Century Gothic" panose="020B0502020202020204" pitchFamily="34" charset="0"/>
              </a:rPr>
              <a:t>Thank You!</a:t>
            </a:r>
          </a:p>
        </p:txBody>
      </p:sp>
      <p:pic>
        <p:nvPicPr>
          <p:cNvPr id="7" name="Picture 13" descr="A large body of water&#10;&#10;Description automatically generated">
            <a:extLst>
              <a:ext uri="{FF2B5EF4-FFF2-40B4-BE49-F238E27FC236}">
                <a16:creationId xmlns:a16="http://schemas.microsoft.com/office/drawing/2014/main" id="{42519A1C-0E66-4D3F-9FCA-14D1D594D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749" b="33430"/>
          <a:stretch>
            <a:fillRect/>
          </a:stretch>
        </p:blipFill>
        <p:spPr bwMode="auto">
          <a:xfrm>
            <a:off x="0" y="5686425"/>
            <a:ext cx="121920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766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51855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ills Closing Slide">
    <p:spTree>
      <p:nvGrpSpPr>
        <p:cNvPr id="1" name=""/>
        <p:cNvGrpSpPr/>
        <p:nvPr/>
      </p:nvGrpSpPr>
      <p:grpSpPr>
        <a:xfrm>
          <a:off x="0" y="0"/>
          <a:ext cx="0" cy="0"/>
          <a:chOff x="0" y="0"/>
          <a:chExt cx="0" cy="0"/>
        </a:xfrm>
      </p:grpSpPr>
      <p:pic>
        <p:nvPicPr>
          <p:cNvPr id="2" name="Picture 6" descr="A close up of a logo&#10;&#10;Description automatically generated">
            <a:extLst>
              <a:ext uri="{FF2B5EF4-FFF2-40B4-BE49-F238E27FC236}">
                <a16:creationId xmlns:a16="http://schemas.microsoft.com/office/drawing/2014/main" id="{BA7DE9B4-C27B-420A-915F-C4699E5F6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73050"/>
            <a:ext cx="28416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609D1A5-E00A-43DF-9A4D-A9CFDF79FDE3}"/>
              </a:ext>
            </a:extLst>
          </p:cNvPr>
          <p:cNvSpPr/>
          <p:nvPr/>
        </p:nvSpPr>
        <p:spPr>
          <a:xfrm>
            <a:off x="0" y="6388100"/>
            <a:ext cx="12192000" cy="227013"/>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9" descr="A large green field with trees in the background&#10;&#10;Description automatically generated">
            <a:extLst>
              <a:ext uri="{FF2B5EF4-FFF2-40B4-BE49-F238E27FC236}">
                <a16:creationId xmlns:a16="http://schemas.microsoft.com/office/drawing/2014/main" id="{557E5EEB-3BF5-422C-BA6D-A00E27758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35635" r="2" b="25014"/>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0">
            <a:extLst>
              <a:ext uri="{FF2B5EF4-FFF2-40B4-BE49-F238E27FC236}">
                <a16:creationId xmlns:a16="http://schemas.microsoft.com/office/drawing/2014/main" id="{466F0C39-4C0D-495A-9357-EF23E9EF76B0}"/>
              </a:ext>
            </a:extLst>
          </p:cNvPr>
          <p:cNvSpPr txBox="1">
            <a:spLocks noChangeArrowheads="1"/>
          </p:cNvSpPr>
          <p:nvPr/>
        </p:nvSpPr>
        <p:spPr bwMode="auto">
          <a:xfrm>
            <a:off x="4908550" y="1379538"/>
            <a:ext cx="33750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Aft>
                <a:spcPts val="600"/>
              </a:spcAft>
              <a:defRPr/>
            </a:pPr>
            <a:r>
              <a:rPr lang="en-US" altLang="en-US" sz="2800">
                <a:latin typeface="Century Gothic" panose="020B0502020202020204" pitchFamily="34" charset="0"/>
              </a:rPr>
              <a:t>Bill Finerfrock</a:t>
            </a:r>
          </a:p>
          <a:p>
            <a:pPr eaLnBrk="1" hangingPunct="1">
              <a:defRPr/>
            </a:pPr>
            <a:endParaRPr lang="en-US" altLang="en-US" sz="2400">
              <a:latin typeface="Century Gothic" panose="020B0502020202020204" pitchFamily="34" charset="0"/>
            </a:endParaRPr>
          </a:p>
          <a:p>
            <a:pPr eaLnBrk="1" hangingPunct="1">
              <a:spcAft>
                <a:spcPts val="600"/>
              </a:spcAft>
              <a:defRPr/>
            </a:pPr>
            <a:r>
              <a:rPr lang="en-US" altLang="en-US" sz="2400">
                <a:latin typeface="Century Gothic" panose="020B0502020202020204" pitchFamily="34" charset="0"/>
              </a:rPr>
              <a:t>Executive Director</a:t>
            </a:r>
          </a:p>
          <a:p>
            <a:pPr eaLnBrk="1" hangingPunct="1">
              <a:spcAft>
                <a:spcPts val="600"/>
              </a:spcAft>
              <a:defRPr/>
            </a:pPr>
            <a:r>
              <a:rPr lang="en-US" altLang="en-US" sz="2400">
                <a:latin typeface="Century Gothic" panose="020B0502020202020204" pitchFamily="34" charset="0"/>
              </a:rPr>
              <a:t>National Association of Rural Health Clinics</a:t>
            </a:r>
          </a:p>
          <a:p>
            <a:pPr eaLnBrk="1" hangingPunct="1">
              <a:defRPr/>
            </a:pPr>
            <a:endParaRPr lang="en-US" altLang="en-US" sz="2400">
              <a:latin typeface="Century Gothic" panose="020B0502020202020204" pitchFamily="34" charset="0"/>
            </a:endParaRPr>
          </a:p>
          <a:p>
            <a:pPr eaLnBrk="1" hangingPunct="1">
              <a:defRPr/>
            </a:pPr>
            <a:r>
              <a:rPr lang="en-US" altLang="en-US" sz="3200">
                <a:latin typeface="Century Gothic" panose="020B0502020202020204" pitchFamily="34" charset="0"/>
              </a:rPr>
              <a:t>202-544-1880</a:t>
            </a:r>
          </a:p>
          <a:p>
            <a:pPr eaLnBrk="1" hangingPunct="1">
              <a:defRPr/>
            </a:pPr>
            <a:r>
              <a:rPr lang="en-US" altLang="en-US" sz="3200">
                <a:latin typeface="Century Gothic" panose="020B0502020202020204" pitchFamily="34" charset="0"/>
              </a:rPr>
              <a:t>bf@narhc.org</a:t>
            </a:r>
          </a:p>
        </p:txBody>
      </p:sp>
      <p:sp>
        <p:nvSpPr>
          <p:cNvPr id="6" name="Rectangle 5">
            <a:extLst>
              <a:ext uri="{FF2B5EF4-FFF2-40B4-BE49-F238E27FC236}">
                <a16:creationId xmlns:a16="http://schemas.microsoft.com/office/drawing/2014/main" id="{0DD72527-59B5-4DAB-A9B1-E02A8384FBB2}"/>
              </a:ext>
            </a:extLst>
          </p:cNvPr>
          <p:cNvSpPr/>
          <p:nvPr/>
        </p:nvSpPr>
        <p:spPr>
          <a:xfrm>
            <a:off x="0" y="5486400"/>
            <a:ext cx="12192000" cy="200025"/>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00" dirty="0">
                <a:solidFill>
                  <a:srgbClr val="FFFFFF"/>
                </a:solidFill>
                <a:latin typeface="Century Gothic" panose="020B0502020202020204" pitchFamily="34" charset="0"/>
              </a:rPr>
              <a:t>2 E. Main St, Fremont, MI 49412     |     866-306-1961     |     NARHC.org</a:t>
            </a:r>
          </a:p>
        </p:txBody>
      </p:sp>
      <p:pic>
        <p:nvPicPr>
          <p:cNvPr id="7" name="Picture 13" descr="A large body of water&#10;&#10;Description automatically generated">
            <a:extLst>
              <a:ext uri="{FF2B5EF4-FFF2-40B4-BE49-F238E27FC236}">
                <a16:creationId xmlns:a16="http://schemas.microsoft.com/office/drawing/2014/main" id="{52825322-0C19-4649-B087-D35B2225A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749" b="33430"/>
          <a:stretch>
            <a:fillRect/>
          </a:stretch>
        </p:blipFill>
        <p:spPr bwMode="auto">
          <a:xfrm>
            <a:off x="0" y="5686425"/>
            <a:ext cx="121920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198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thans 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6051C5-BA09-4F76-8AB6-2CD49EA17202}"/>
              </a:ext>
            </a:extLst>
          </p:cNvPr>
          <p:cNvSpPr/>
          <p:nvPr/>
        </p:nvSpPr>
        <p:spPr>
          <a:xfrm>
            <a:off x="0" y="6388100"/>
            <a:ext cx="12192000" cy="227013"/>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7" descr="A large green field with trees in the background&#10;&#10;Description automatically generated">
            <a:extLst>
              <a:ext uri="{FF2B5EF4-FFF2-40B4-BE49-F238E27FC236}">
                <a16:creationId xmlns:a16="http://schemas.microsoft.com/office/drawing/2014/main" id="{29CA4E2A-35B7-4D3B-AB16-1EB60DC81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t="35635" r="2" b="25014"/>
          <a:stretch>
            <a:fillRect/>
          </a:stretch>
        </p:blipFill>
        <p:spPr bwMode="auto">
          <a:xfrm>
            <a:off x="0" y="5688013"/>
            <a:ext cx="1219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E16FA5B-3B56-4F1F-B957-46F871521665}"/>
              </a:ext>
            </a:extLst>
          </p:cNvPr>
          <p:cNvSpPr/>
          <p:nvPr/>
        </p:nvSpPr>
        <p:spPr>
          <a:xfrm>
            <a:off x="0" y="5486400"/>
            <a:ext cx="12192000" cy="200025"/>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00" dirty="0">
                <a:solidFill>
                  <a:srgbClr val="FFFFFF"/>
                </a:solidFill>
                <a:latin typeface="Century Gothic" panose="020B0502020202020204" pitchFamily="34" charset="0"/>
              </a:rPr>
              <a:t>2 E. Main St, Fremont, MI 49412     |     866-306-1961     |     NARHC.org</a:t>
            </a:r>
          </a:p>
        </p:txBody>
      </p:sp>
      <p:pic>
        <p:nvPicPr>
          <p:cNvPr id="5" name="Picture 10" descr="A close up of a logo&#10;&#10;Description automatically generated">
            <a:extLst>
              <a:ext uri="{FF2B5EF4-FFF2-40B4-BE49-F238E27FC236}">
                <a16:creationId xmlns:a16="http://schemas.microsoft.com/office/drawing/2014/main" id="{AB098201-14DF-47E9-B2C5-31661CC12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273050"/>
            <a:ext cx="28416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a:extLst>
              <a:ext uri="{FF2B5EF4-FFF2-40B4-BE49-F238E27FC236}">
                <a16:creationId xmlns:a16="http://schemas.microsoft.com/office/drawing/2014/main" id="{44C7136E-1E7E-457A-A21F-55FD0F14F78D}"/>
              </a:ext>
            </a:extLst>
          </p:cNvPr>
          <p:cNvSpPr txBox="1">
            <a:spLocks noChangeArrowheads="1"/>
          </p:cNvSpPr>
          <p:nvPr/>
        </p:nvSpPr>
        <p:spPr bwMode="auto">
          <a:xfrm>
            <a:off x="3938588" y="1171575"/>
            <a:ext cx="6516687"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Aft>
                <a:spcPts val="600"/>
              </a:spcAft>
              <a:defRPr/>
            </a:pPr>
            <a:r>
              <a:rPr lang="en-US" altLang="en-US" sz="2800">
                <a:latin typeface="Century Gothic" panose="020B0502020202020204" pitchFamily="34" charset="0"/>
              </a:rPr>
              <a:t>Nathan Baugh</a:t>
            </a:r>
          </a:p>
          <a:p>
            <a:pPr eaLnBrk="1" hangingPunct="1">
              <a:defRPr/>
            </a:pPr>
            <a:endParaRPr lang="en-US" altLang="en-US" sz="2400">
              <a:latin typeface="Century Gothic" panose="020B0502020202020204" pitchFamily="34" charset="0"/>
            </a:endParaRPr>
          </a:p>
          <a:p>
            <a:pPr eaLnBrk="1" hangingPunct="1">
              <a:spcAft>
                <a:spcPts val="600"/>
              </a:spcAft>
              <a:defRPr/>
            </a:pPr>
            <a:r>
              <a:rPr lang="en-US" altLang="en-US" sz="2400">
                <a:latin typeface="Century Gothic" panose="020B0502020202020204" pitchFamily="34" charset="0"/>
              </a:rPr>
              <a:t>Director of Government Affairs</a:t>
            </a:r>
          </a:p>
          <a:p>
            <a:pPr eaLnBrk="1" hangingPunct="1">
              <a:spcAft>
                <a:spcPts val="600"/>
              </a:spcAft>
              <a:defRPr/>
            </a:pPr>
            <a:r>
              <a:rPr lang="en-US" altLang="en-US" sz="2400">
                <a:latin typeface="Century Gothic" panose="020B0502020202020204" pitchFamily="34" charset="0"/>
              </a:rPr>
              <a:t>National Association of Rural Health Clinics</a:t>
            </a:r>
          </a:p>
          <a:p>
            <a:pPr eaLnBrk="1" hangingPunct="1">
              <a:defRPr/>
            </a:pPr>
            <a:endParaRPr lang="en-US" altLang="en-US" sz="2400">
              <a:latin typeface="Century Gothic" panose="020B0502020202020204" pitchFamily="34" charset="0"/>
            </a:endParaRPr>
          </a:p>
          <a:p>
            <a:pPr eaLnBrk="1" hangingPunct="1">
              <a:defRPr/>
            </a:pPr>
            <a:r>
              <a:rPr lang="en-US" altLang="en-US" sz="3200">
                <a:latin typeface="Century Gothic" panose="020B0502020202020204" pitchFamily="34" charset="0"/>
              </a:rPr>
              <a:t>202-543-0348</a:t>
            </a:r>
          </a:p>
          <a:p>
            <a:pPr eaLnBrk="1" hangingPunct="1">
              <a:defRPr/>
            </a:pPr>
            <a:r>
              <a:rPr lang="en-US" altLang="en-US" sz="3200">
                <a:latin typeface="Century Gothic" panose="020B0502020202020204" pitchFamily="34" charset="0"/>
              </a:rPr>
              <a:t>Nathan.baugh@narhc.org</a:t>
            </a:r>
          </a:p>
        </p:txBody>
      </p:sp>
      <p:pic>
        <p:nvPicPr>
          <p:cNvPr id="7" name="Picture 13" descr="A large body of water&#10;&#10;Description automatically generated">
            <a:extLst>
              <a:ext uri="{FF2B5EF4-FFF2-40B4-BE49-F238E27FC236}">
                <a16:creationId xmlns:a16="http://schemas.microsoft.com/office/drawing/2014/main" id="{E8B7B4E4-12F9-450B-95E1-BF25E2498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749" b="33430"/>
          <a:stretch>
            <a:fillRect/>
          </a:stretch>
        </p:blipFill>
        <p:spPr bwMode="auto">
          <a:xfrm>
            <a:off x="0" y="5686425"/>
            <a:ext cx="121920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9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606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820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002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534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305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613FFE-A1CE-447C-B4BF-4CF855B34DDB}"/>
              </a:ext>
            </a:extLst>
          </p:cNvPr>
          <p:cNvSpPr/>
          <p:nvPr/>
        </p:nvSpPr>
        <p:spPr>
          <a:xfrm>
            <a:off x="0" y="6388100"/>
            <a:ext cx="12192000" cy="227013"/>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838200" y="365125"/>
            <a:ext cx="10497312" cy="1325563"/>
          </a:xfrm>
        </p:spPr>
        <p:txBody>
          <a:bodyPr/>
          <a:lstStyle/>
          <a:p>
            <a:r>
              <a:rPr lang="en-US"/>
              <a:t>Click to edit Master title style</a:t>
            </a:r>
          </a:p>
        </p:txBody>
      </p:sp>
    </p:spTree>
    <p:extLst>
      <p:ext uri="{BB962C8B-B14F-4D97-AF65-F5344CB8AC3E}">
        <p14:creationId xmlns:p14="http://schemas.microsoft.com/office/powerpoint/2010/main" val="2911022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139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2.png"/><Relationship Id="rId2" Type="http://schemas.openxmlformats.org/officeDocument/2006/relationships/slideLayout" Target="../slideLayouts/slideLayout19.xml"/><Relationship Id="rId16"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8283F9-0380-47EA-9DFE-40315E8F161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CD9CD4C-793E-4622-BBDB-948921977449}"/>
              </a:ext>
            </a:extLst>
          </p:cNvPr>
          <p:cNvSpPr>
            <a:spLocks noGrp="1" noChangeArrowheads="1"/>
          </p:cNvSpPr>
          <p:nvPr>
            <p:ph type="body" idx="1"/>
          </p:nvPr>
        </p:nvSpPr>
        <p:spPr bwMode="auto">
          <a:xfrm>
            <a:off x="838200" y="1825625"/>
            <a:ext cx="105156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4" descr="A large green field with trees in the background&#10;&#10;Description automatically generated">
            <a:extLst>
              <a:ext uri="{FF2B5EF4-FFF2-40B4-BE49-F238E27FC236}">
                <a16:creationId xmlns:a16="http://schemas.microsoft.com/office/drawing/2014/main" id="{1733DF58-025F-4445-8962-12AFEB02EEC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l="-2" t="45155" r="2" b="28905"/>
          <a:stretch>
            <a:fillRect/>
          </a:stretch>
        </p:blipFill>
        <p:spPr bwMode="auto">
          <a:xfrm>
            <a:off x="0" y="6086475"/>
            <a:ext cx="12192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70E5AC7-A28B-402E-A258-41B59F8FFEFB}"/>
              </a:ext>
            </a:extLst>
          </p:cNvPr>
          <p:cNvSpPr/>
          <p:nvPr/>
        </p:nvSpPr>
        <p:spPr>
          <a:xfrm>
            <a:off x="0" y="6084888"/>
            <a:ext cx="12192000" cy="184150"/>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00" dirty="0">
                <a:solidFill>
                  <a:srgbClr val="FFFFFF"/>
                </a:solidFill>
                <a:latin typeface="Century Gothic" panose="020B0502020202020204" pitchFamily="34" charset="0"/>
              </a:rPr>
              <a:t>2 E. Main St, Fremont, MI 49412     |     866-306-1961     |     NARHC.org</a:t>
            </a:r>
          </a:p>
        </p:txBody>
      </p:sp>
      <p:pic>
        <p:nvPicPr>
          <p:cNvPr id="1030" name="Picture 8" descr="A close up of a sign&#10;&#10;Description automatically generated">
            <a:extLst>
              <a:ext uri="{FF2B5EF4-FFF2-40B4-BE49-F238E27FC236}">
                <a16:creationId xmlns:a16="http://schemas.microsoft.com/office/drawing/2014/main" id="{5FF09BA6-86CA-49F6-BE9E-EEEB22CE0D7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37850" y="6323013"/>
            <a:ext cx="6159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556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98" r:id="rId17"/>
  </p:sldLayoutIdLst>
  <p:txStyles>
    <p:titleStyle>
      <a:lvl1pPr algn="l" rtl="0" fontAlgn="base">
        <a:lnSpc>
          <a:spcPct val="90000"/>
        </a:lnSpc>
        <a:spcBef>
          <a:spcPct val="0"/>
        </a:spcBef>
        <a:spcAft>
          <a:spcPct val="0"/>
        </a:spcAft>
        <a:defRPr sz="4400" kern="1200">
          <a:solidFill>
            <a:schemeClr val="tx1"/>
          </a:solidFill>
          <a:latin typeface="Century Gothic" panose="020B0502020202020204" pitchFamily="34" charset="0"/>
          <a:ea typeface="+mj-ea"/>
          <a:cs typeface="+mj-cs"/>
        </a:defRPr>
      </a:lvl1pPr>
      <a:lvl2pPr algn="l" rtl="0" fontAlgn="base">
        <a:lnSpc>
          <a:spcPct val="90000"/>
        </a:lnSpc>
        <a:spcBef>
          <a:spcPct val="0"/>
        </a:spcBef>
        <a:spcAft>
          <a:spcPct val="0"/>
        </a:spcAft>
        <a:defRPr sz="4400">
          <a:solidFill>
            <a:schemeClr val="tx1"/>
          </a:solidFill>
          <a:latin typeface="Century Gothic" panose="020B0502020202020204" pitchFamily="34" charset="0"/>
        </a:defRPr>
      </a:lvl2pPr>
      <a:lvl3pPr algn="l" rtl="0" fontAlgn="base">
        <a:lnSpc>
          <a:spcPct val="90000"/>
        </a:lnSpc>
        <a:spcBef>
          <a:spcPct val="0"/>
        </a:spcBef>
        <a:spcAft>
          <a:spcPct val="0"/>
        </a:spcAft>
        <a:defRPr sz="4400">
          <a:solidFill>
            <a:schemeClr val="tx1"/>
          </a:solidFill>
          <a:latin typeface="Century Gothic" panose="020B0502020202020204" pitchFamily="34" charset="0"/>
        </a:defRPr>
      </a:lvl3pPr>
      <a:lvl4pPr algn="l" rtl="0" fontAlgn="base">
        <a:lnSpc>
          <a:spcPct val="90000"/>
        </a:lnSpc>
        <a:spcBef>
          <a:spcPct val="0"/>
        </a:spcBef>
        <a:spcAft>
          <a:spcPct val="0"/>
        </a:spcAft>
        <a:defRPr sz="4400">
          <a:solidFill>
            <a:schemeClr val="tx1"/>
          </a:solidFill>
          <a:latin typeface="Century Gothic" panose="020B0502020202020204" pitchFamily="34" charset="0"/>
        </a:defRPr>
      </a:lvl4pPr>
      <a:lvl5pPr algn="l" rtl="0" fontAlgn="base">
        <a:lnSpc>
          <a:spcPct val="90000"/>
        </a:lnSpc>
        <a:spcBef>
          <a:spcPct val="0"/>
        </a:spcBef>
        <a:spcAft>
          <a:spcPct val="0"/>
        </a:spcAft>
        <a:defRPr sz="4400">
          <a:solidFill>
            <a:schemeClr val="tx1"/>
          </a:solidFill>
          <a:latin typeface="Century Gothic" panose="020B0502020202020204" pitchFamily="34" charset="0"/>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7A9DDE1-65FB-47C3-B835-46EAF9FE775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2FD380C-C23D-4B79-92B0-42F72EFB6539}"/>
              </a:ext>
            </a:extLst>
          </p:cNvPr>
          <p:cNvSpPr>
            <a:spLocks noGrp="1" noChangeArrowheads="1"/>
          </p:cNvSpPr>
          <p:nvPr>
            <p:ph type="body" idx="1"/>
          </p:nvPr>
        </p:nvSpPr>
        <p:spPr bwMode="auto">
          <a:xfrm>
            <a:off x="838200" y="1825625"/>
            <a:ext cx="105156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2" name="Picture 11" descr="A large body of water&#10;&#10;Description automatically generated">
            <a:extLst>
              <a:ext uri="{FF2B5EF4-FFF2-40B4-BE49-F238E27FC236}">
                <a16:creationId xmlns:a16="http://schemas.microsoft.com/office/drawing/2014/main" id="{22807868-B5D6-4AF9-834C-D352096C24E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34291" b="41122"/>
          <a:stretch>
            <a:fillRect/>
          </a:stretch>
        </p:blipFill>
        <p:spPr bwMode="auto">
          <a:xfrm>
            <a:off x="0" y="6269038"/>
            <a:ext cx="121920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8315B69-326D-4CA4-985C-49AEE8A41ACA}"/>
              </a:ext>
            </a:extLst>
          </p:cNvPr>
          <p:cNvSpPr/>
          <p:nvPr/>
        </p:nvSpPr>
        <p:spPr>
          <a:xfrm>
            <a:off x="0" y="6084888"/>
            <a:ext cx="12192000" cy="184150"/>
          </a:xfrm>
          <a:prstGeom prst="rect">
            <a:avLst/>
          </a:prstGeom>
          <a:solidFill>
            <a:srgbClr val="1A2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00" dirty="0">
                <a:solidFill>
                  <a:srgbClr val="FFFFFF"/>
                </a:solidFill>
                <a:latin typeface="Century Gothic" panose="020B0502020202020204" pitchFamily="34" charset="0"/>
              </a:rPr>
              <a:t>2 E. Main St, Fremont, MI 49412     |     866-306-1961     |     NARHC.org</a:t>
            </a:r>
          </a:p>
        </p:txBody>
      </p:sp>
      <p:pic>
        <p:nvPicPr>
          <p:cNvPr id="2054" name="Picture 8" descr="A close up of a sign&#10;&#10;Description automatically generated">
            <a:extLst>
              <a:ext uri="{FF2B5EF4-FFF2-40B4-BE49-F238E27FC236}">
                <a16:creationId xmlns:a16="http://schemas.microsoft.com/office/drawing/2014/main" id="{659FC985-CB49-4D54-892D-2D56BEEA857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2250" y="6305550"/>
            <a:ext cx="6159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0051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rtl="0" eaLnBrk="0" fontAlgn="base" hangingPunct="0">
        <a:lnSpc>
          <a:spcPct val="90000"/>
        </a:lnSpc>
        <a:spcBef>
          <a:spcPct val="0"/>
        </a:spcBef>
        <a:spcAft>
          <a:spcPct val="0"/>
        </a:spcAft>
        <a:defRPr sz="4400" kern="1200">
          <a:solidFill>
            <a:schemeClr val="tx1"/>
          </a:solidFill>
          <a:latin typeface="Century Gothic" panose="020B0502020202020204" pitchFamily="34" charset="0"/>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hyperlink" Target="https://www.narhc.org/narhc/RHC_Burden_Reduction_Act.asp"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hyperlink" Target="https://www.narhc.org/News/29899/CMS-Releases-Intermediate-Policy-on-RHC-Rurality-Determinations" TargetMode="Externa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hyperlink" Target="https://www.narhc.org/News/29701/CMS-Finalizes-2023-Regulatory-Updates" TargetMode="Externa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narhc.org/News/29809/The-Approaching-End-of-the-COVID-19-Public-Health-Emergency-and-Its-Implications-for-RHCs" TargetMode="Externa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https://www.cms.gov/files/document/rural-health-clinics-and-federally-qualified-health-centers-cms-flexibilities-fight-covid-19.pdf" TargetMode="Externa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cms.gov/files/document/rural-health-clinics-and-federally-qualified-health-centers-cms-flexibilities-fight-covid-19.pdf" TargetMode="Externa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hyperlink" Target="https://www.hhs.gov/hipaa/for-professionals/privacy/guidance/hipaa-audio-telehealth/index.html" TargetMode="External"/><Relationship Id="rId2" Type="http://schemas.openxmlformats.org/officeDocument/2006/relationships/hyperlink" Target="https://www.hhs.gov/sites/default/files/telehealth-faqs-508.pdf" TargetMode="Externa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https://www.narhc.org/narhc/TA_Webinars1.asp" TargetMode="External"/><Relationship Id="rId2" Type="http://schemas.openxmlformats.org/officeDocument/2006/relationships/hyperlink" Target="https://www.cms.gov/files/document/rural-health-clinics-and-federally-qualified-health-centers-cms-flexibilities-fight-covid-19.pdf" TargetMode="Externa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hyperlink" Target="https://www.narhc.org/narhc/Good_Faith_Estimate_Policy.asp" TargetMode="Externa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hyperlink" Target="mailto:RHCcovidsupplies@narhc.org" TargetMode="External"/><Relationship Id="rId7" Type="http://schemas.openxmlformats.org/officeDocument/2006/relationships/image" Target="../media/image22.png"/><Relationship Id="rId2" Type="http://schemas.openxmlformats.org/officeDocument/2006/relationships/hyperlink" Target="https://www.hrsa.gov/coronavirus/rural-health-clinics" TargetMode="Externa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narhc.org/narhc/COVID-19_At-Home_Tests.asp#howtoenrol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rhccovidreporting.com/" TargetMode="External"/><Relationship Id="rId2" Type="http://schemas.openxmlformats.org/officeDocument/2006/relationships/hyperlink" Target="https://www.hrsa.gov/coronavirus/rural-health-clinics/testing" TargetMode="External"/><Relationship Id="rId1" Type="http://schemas.openxmlformats.org/officeDocument/2006/relationships/slideLayout" Target="../slideLayouts/slideLayout25.xml"/><Relationship Id="rId5" Type="http://schemas.openxmlformats.org/officeDocument/2006/relationships/hyperlink" Target="mailto:RHCcovidreporting@narhc.org" TargetMode="External"/><Relationship Id="rId4" Type="http://schemas.openxmlformats.org/officeDocument/2006/relationships/hyperlink" Target="https://www.rhccovidreporting.com/wp-content/uploads/2021/07/Provider-Relief-Fund-Returns.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narhc.org/narhc/News1.asp" TargetMode="External"/><Relationship Id="rId2" Type="http://schemas.openxmlformats.org/officeDocument/2006/relationships/image" Target="../media/image23.png"/><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hyperlink" Target="mailto:Sarah.Hohman@narhc.org" TargetMode="Externa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narhc.org/News/29756/Forthcoming-Grant-Opportunities-for-Rural-Health-Clinics" TargetMode="Externa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narhc.org/narhc/Telehealth_Policy.asp"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cms.gov/Medicare/Medicare-General-Information/Telehealth/Telehealth-Codes"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www.narhc.org/narhc/Telehealth_Policy.asp"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573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031" y="348100"/>
            <a:ext cx="11042322" cy="1043363"/>
          </a:xfrm>
          <a:prstGeom prst="rect">
            <a:avLst/>
          </a:prstGeom>
        </p:spPr>
        <p:txBody>
          <a:bodyPr vert="horz" wrap="square" lIns="0" tIns="362712" rIns="0" bIns="0" rtlCol="0">
            <a:spAutoFit/>
          </a:bodyPr>
          <a:lstStyle/>
          <a:p>
            <a:pPr marL="734060" algn="l">
              <a:lnSpc>
                <a:spcPct val="100000"/>
              </a:lnSpc>
              <a:spcBef>
                <a:spcPts val="105"/>
              </a:spcBef>
            </a:pPr>
            <a:r>
              <a:rPr lang="en-US" spc="235" dirty="0">
                <a:latin typeface="Century Gothic" panose="020B0502020202020204" pitchFamily="34" charset="0"/>
                <a:cs typeface="Verdana"/>
              </a:rPr>
              <a:t>MEDPAC</a:t>
            </a:r>
            <a:r>
              <a:rPr lang="en-US" spc="-315" dirty="0">
                <a:latin typeface="Century Gothic" panose="020B0502020202020204" pitchFamily="34" charset="0"/>
                <a:cs typeface="Verdana"/>
              </a:rPr>
              <a:t> </a:t>
            </a:r>
            <a:r>
              <a:rPr lang="en-US" spc="-245" dirty="0">
                <a:latin typeface="Century Gothic" panose="020B0502020202020204" pitchFamily="34" charset="0"/>
                <a:cs typeface="Verdana"/>
              </a:rPr>
              <a:t>STUDY</a:t>
            </a:r>
            <a:r>
              <a:rPr lang="en-US" spc="-305" dirty="0">
                <a:latin typeface="Century Gothic" panose="020B0502020202020204" pitchFamily="34" charset="0"/>
                <a:cs typeface="Verdana"/>
              </a:rPr>
              <a:t> </a:t>
            </a:r>
            <a:r>
              <a:rPr lang="en-US" dirty="0">
                <a:latin typeface="Century Gothic" panose="020B0502020202020204" pitchFamily="34" charset="0"/>
                <a:cs typeface="Verdana"/>
              </a:rPr>
              <a:t>DUE</a:t>
            </a:r>
            <a:r>
              <a:rPr lang="en-US" spc="-295" dirty="0">
                <a:latin typeface="Century Gothic" panose="020B0502020202020204" pitchFamily="34" charset="0"/>
                <a:cs typeface="Verdana"/>
              </a:rPr>
              <a:t> </a:t>
            </a:r>
            <a:r>
              <a:rPr lang="en-US" dirty="0">
                <a:latin typeface="Century Gothic" panose="020B0502020202020204" pitchFamily="34" charset="0"/>
                <a:cs typeface="Verdana"/>
              </a:rPr>
              <a:t>JUNE</a:t>
            </a:r>
            <a:r>
              <a:rPr lang="en-US" spc="-290" dirty="0">
                <a:latin typeface="Century Gothic" panose="020B0502020202020204" pitchFamily="34" charset="0"/>
                <a:cs typeface="Verdana"/>
              </a:rPr>
              <a:t> </a:t>
            </a:r>
            <a:r>
              <a:rPr lang="en-US" spc="-390" dirty="0">
                <a:latin typeface="Century Gothic" panose="020B0502020202020204" pitchFamily="34" charset="0"/>
                <a:cs typeface="Verdana"/>
              </a:rPr>
              <a:t>2023</a:t>
            </a:r>
          </a:p>
        </p:txBody>
      </p:sp>
      <p:sp>
        <p:nvSpPr>
          <p:cNvPr id="4" name="object 4"/>
          <p:cNvSpPr txBox="1">
            <a:spLocks noGrp="1"/>
          </p:cNvSpPr>
          <p:nvPr>
            <p:ph type="ftr" sz="quarter" idx="5"/>
          </p:nvPr>
        </p:nvSpPr>
        <p:spPr>
          <a:xfrm>
            <a:off x="3978402" y="6087130"/>
            <a:ext cx="1892300" cy="180975"/>
          </a:xfrm>
          <a:prstGeom prst="rect">
            <a:avLst/>
          </a:prstGeom>
        </p:spPr>
        <p:txBody>
          <a:bodyPr vert="horz" wrap="square" lIns="0" tIns="0" rIns="0" bIns="0" rtlCol="0">
            <a:spAutoFit/>
          </a:bodyPr>
          <a:lstStyle>
            <a:defPPr>
              <a:defRPr lang="en-US"/>
            </a:defPPr>
            <a:lvl1pPr marL="0" algn="l" defTabSz="914400" rtl="0" eaLnBrk="1" latinLnBrk="0" hangingPunct="1">
              <a:defRPr sz="10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lang="en-US" spc="-90"/>
              <a:t>2</a:t>
            </a:r>
            <a:r>
              <a:rPr lang="en-US" spc="-60"/>
              <a:t> </a:t>
            </a:r>
            <a:r>
              <a:rPr lang="en-US" spc="-105"/>
              <a:t>E.</a:t>
            </a:r>
            <a:r>
              <a:rPr lang="en-US" spc="-70"/>
              <a:t> </a:t>
            </a:r>
            <a:r>
              <a:rPr lang="en-US"/>
              <a:t>Main</a:t>
            </a:r>
            <a:r>
              <a:rPr lang="en-US" spc="-55"/>
              <a:t> </a:t>
            </a:r>
            <a:r>
              <a:rPr lang="en-US" spc="-120"/>
              <a:t>St,</a:t>
            </a:r>
            <a:r>
              <a:rPr lang="en-US" spc="-60"/>
              <a:t> </a:t>
            </a:r>
            <a:r>
              <a:rPr lang="en-US" spc="-50"/>
              <a:t>Fremont,</a:t>
            </a:r>
            <a:r>
              <a:rPr lang="en-US" spc="-60"/>
              <a:t> </a:t>
            </a:r>
            <a:r>
              <a:rPr lang="en-US" spc="-65"/>
              <a:t>MI</a:t>
            </a:r>
            <a:r>
              <a:rPr lang="en-US" spc="-55"/>
              <a:t> 49412</a:t>
            </a:r>
            <a:endParaRPr kumimoji="0" sz="1000" b="0" i="0" u="none" strike="noStrike" kern="0" cap="none" spc="-55" normalizeH="0" baseline="0" noProof="0" dirty="0">
              <a:ln>
                <a:noFill/>
              </a:ln>
              <a:solidFill>
                <a:prstClr val="white"/>
              </a:solidFill>
              <a:effectLst/>
              <a:uLnTx/>
              <a:uFillTx/>
              <a:latin typeface="Verdana"/>
            </a:endParaRPr>
          </a:p>
        </p:txBody>
      </p:sp>
      <p:sp>
        <p:nvSpPr>
          <p:cNvPr id="5" name="object 5"/>
          <p:cNvSpPr txBox="1"/>
          <p:nvPr/>
        </p:nvSpPr>
        <p:spPr>
          <a:xfrm>
            <a:off x="6018883" y="6087130"/>
            <a:ext cx="110489" cy="1809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15" normalizeH="0" baseline="0" noProof="0" dirty="0">
                <a:ln>
                  <a:noFill/>
                </a:ln>
                <a:solidFill>
                  <a:srgbClr val="FFFFFF"/>
                </a:solidFill>
                <a:effectLst/>
                <a:uLnTx/>
                <a:uFillTx/>
                <a:latin typeface="Verdana"/>
                <a:cs typeface="Verdana"/>
              </a:rPr>
              <a:t>|</a:t>
            </a:r>
            <a:endParaRPr kumimoji="0" sz="1000" b="0" i="0" u="none" strike="noStrike" kern="0" cap="none" spc="0" normalizeH="0" baseline="0" noProof="0">
              <a:ln>
                <a:noFill/>
              </a:ln>
              <a:solidFill>
                <a:sysClr val="windowText" lastClr="000000"/>
              </a:solidFill>
              <a:effectLst/>
              <a:uLnTx/>
              <a:uFillTx/>
              <a:latin typeface="Verdana"/>
              <a:cs typeface="Verdana"/>
            </a:endParaRPr>
          </a:p>
        </p:txBody>
      </p:sp>
      <p:sp>
        <p:nvSpPr>
          <p:cNvPr id="6" name="object 6"/>
          <p:cNvSpPr txBox="1">
            <a:spLocks noGrp="1"/>
          </p:cNvSpPr>
          <p:nvPr>
            <p:ph type="dt" sz="half" idx="6"/>
          </p:nvPr>
        </p:nvSpPr>
        <p:spPr>
          <a:xfrm>
            <a:off x="6277812" y="6087130"/>
            <a:ext cx="814070" cy="180975"/>
          </a:xfrm>
          <a:prstGeom prst="rect">
            <a:avLst/>
          </a:prstGeom>
        </p:spPr>
        <p:txBody>
          <a:bodyPr vert="horz" wrap="square" lIns="0" tIns="0" rIns="0" bIns="0" rtlCol="0">
            <a:spAutoFit/>
          </a:bodyPr>
          <a:lstStyle>
            <a:defPPr>
              <a:defRPr lang="en-US"/>
            </a:defPPr>
            <a:lvl1pPr marL="0" algn="l" defTabSz="914400" rtl="0" eaLnBrk="1" latinLnBrk="0" hangingPunct="1">
              <a:defRPr sz="10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lang="en-US" spc="-105"/>
              <a:t>866-306-</a:t>
            </a:r>
            <a:r>
              <a:rPr lang="en-US" spc="-65"/>
              <a:t>1961</a:t>
            </a:r>
            <a:endParaRPr kumimoji="0" sz="1000" b="0" i="0" u="none" strike="noStrike" kern="0" cap="none" spc="-65" normalizeH="0" baseline="0" noProof="0" dirty="0">
              <a:ln>
                <a:noFill/>
              </a:ln>
              <a:solidFill>
                <a:prstClr val="white"/>
              </a:solidFill>
              <a:effectLst/>
              <a:uLnTx/>
              <a:uFillTx/>
              <a:latin typeface="Verdana"/>
            </a:endParaRPr>
          </a:p>
        </p:txBody>
      </p:sp>
      <p:sp>
        <p:nvSpPr>
          <p:cNvPr id="7" name="object 7"/>
          <p:cNvSpPr txBox="1"/>
          <p:nvPr/>
        </p:nvSpPr>
        <p:spPr>
          <a:xfrm>
            <a:off x="7239869" y="6087130"/>
            <a:ext cx="110489" cy="1809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15" normalizeH="0" baseline="0" noProof="0" dirty="0">
                <a:ln>
                  <a:noFill/>
                </a:ln>
                <a:solidFill>
                  <a:srgbClr val="FFFFFF"/>
                </a:solidFill>
                <a:effectLst/>
                <a:uLnTx/>
                <a:uFillTx/>
                <a:latin typeface="Verdana"/>
                <a:cs typeface="Verdana"/>
              </a:rPr>
              <a:t>|</a:t>
            </a:r>
            <a:endParaRPr kumimoji="0" sz="1000" b="0" i="0" u="none" strike="noStrike" kern="0" cap="none" spc="0" normalizeH="0" baseline="0" noProof="0">
              <a:ln>
                <a:noFill/>
              </a:ln>
              <a:solidFill>
                <a:sysClr val="windowText" lastClr="000000"/>
              </a:solidFill>
              <a:effectLst/>
              <a:uLnTx/>
              <a:uFillTx/>
              <a:latin typeface="Verdana"/>
              <a:cs typeface="Verdana"/>
            </a:endParaRPr>
          </a:p>
        </p:txBody>
      </p:sp>
      <p:sp>
        <p:nvSpPr>
          <p:cNvPr id="8" name="object 8"/>
          <p:cNvSpPr txBox="1"/>
          <p:nvPr/>
        </p:nvSpPr>
        <p:spPr>
          <a:xfrm>
            <a:off x="7498798" y="6087130"/>
            <a:ext cx="715645" cy="1809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rgbClr val="FFFFFF"/>
                </a:solidFill>
                <a:effectLst/>
                <a:uLnTx/>
                <a:uFillTx/>
                <a:latin typeface="Verdana"/>
                <a:cs typeface="Verdana"/>
              </a:rPr>
              <a:t>NARHC.org</a:t>
            </a:r>
            <a:endParaRPr kumimoji="0" sz="1000" b="0" i="0" u="none" strike="noStrike" kern="0" cap="none" spc="0" normalizeH="0" baseline="0" noProof="0">
              <a:ln>
                <a:noFill/>
              </a:ln>
              <a:solidFill>
                <a:sysClr val="windowText" lastClr="000000"/>
              </a:solidFill>
              <a:effectLst/>
              <a:uLnTx/>
              <a:uFillTx/>
              <a:latin typeface="Verdana"/>
              <a:cs typeface="Verdana"/>
            </a:endParaRPr>
          </a:p>
        </p:txBody>
      </p:sp>
      <p:sp>
        <p:nvSpPr>
          <p:cNvPr id="3" name="object 3"/>
          <p:cNvSpPr txBox="1"/>
          <p:nvPr/>
        </p:nvSpPr>
        <p:spPr>
          <a:xfrm>
            <a:off x="849798" y="1917075"/>
            <a:ext cx="10241915" cy="3367717"/>
          </a:xfrm>
          <a:prstGeom prst="rect">
            <a:avLst/>
          </a:prstGeom>
        </p:spPr>
        <p:txBody>
          <a:bodyPr vert="horz" wrap="square" lIns="0" tIns="53975" rIns="0" bIns="0" rtlCol="0">
            <a:spAutoFit/>
          </a:bodyPr>
          <a:lstStyle/>
          <a:p>
            <a:pPr marL="254000" marR="265430" lvl="0" indent="-229235" defTabSz="914400" eaLnBrk="1" fontAlgn="auto" latinLnBrk="0" hangingPunct="1">
              <a:lnSpc>
                <a:spcPts val="2590"/>
              </a:lnSpc>
              <a:spcBef>
                <a:spcPts val="425"/>
              </a:spcBef>
              <a:spcAft>
                <a:spcPts val="0"/>
              </a:spcAft>
              <a:buClrTx/>
              <a:buSzTx/>
              <a:buFont typeface="Arial"/>
              <a:buChar char="•"/>
              <a:tabLst>
                <a:tab pos="254635" algn="l"/>
              </a:tabLst>
              <a:defRPr/>
            </a:pPr>
            <a:r>
              <a:rPr kumimoji="0" sz="2400" b="0" i="0" u="none" strike="noStrike" kern="0" cap="none" spc="0" normalizeH="0" baseline="0" noProof="0" dirty="0">
                <a:ln>
                  <a:noFill/>
                </a:ln>
                <a:solidFill>
                  <a:srgbClr val="0E202B"/>
                </a:solidFill>
                <a:effectLst/>
                <a:uLnTx/>
                <a:uFillTx/>
                <a:latin typeface="Century Gothic" panose="020B0502020202020204" pitchFamily="34" charset="0"/>
                <a:cs typeface="Verdana"/>
              </a:rPr>
              <a:t>Consolidated</a:t>
            </a:r>
            <a:r>
              <a:rPr kumimoji="0" sz="2400" b="0" i="0" u="none" strike="noStrike" kern="0" cap="none" spc="-16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50" normalizeH="0" baseline="0" noProof="0" dirty="0">
                <a:ln>
                  <a:noFill/>
                </a:ln>
                <a:solidFill>
                  <a:srgbClr val="0E202B"/>
                </a:solidFill>
                <a:effectLst/>
                <a:uLnTx/>
                <a:uFillTx/>
                <a:latin typeface="Century Gothic" panose="020B0502020202020204" pitchFamily="34" charset="0"/>
                <a:cs typeface="Verdana"/>
              </a:rPr>
              <a:t>Appropriations</a:t>
            </a:r>
            <a:r>
              <a:rPr kumimoji="0" sz="2400" b="0" i="0" u="none" strike="noStrike" kern="0" cap="none" spc="-16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85" normalizeH="0" baseline="0" noProof="0" dirty="0">
                <a:ln>
                  <a:noFill/>
                </a:ln>
                <a:solidFill>
                  <a:srgbClr val="0E202B"/>
                </a:solidFill>
                <a:effectLst/>
                <a:uLnTx/>
                <a:uFillTx/>
                <a:latin typeface="Century Gothic" panose="020B0502020202020204" pitchFamily="34" charset="0"/>
                <a:cs typeface="Verdana"/>
              </a:rPr>
              <a:t>Act</a:t>
            </a:r>
            <a:r>
              <a:rPr kumimoji="0" sz="2400" b="0" i="0" u="none" strike="noStrike" kern="0" cap="none" spc="-13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0" normalizeH="0" baseline="0" noProof="0" dirty="0">
                <a:ln>
                  <a:noFill/>
                </a:ln>
                <a:solidFill>
                  <a:srgbClr val="0E202B"/>
                </a:solidFill>
                <a:effectLst/>
                <a:uLnTx/>
                <a:uFillTx/>
                <a:latin typeface="Century Gothic" panose="020B0502020202020204" pitchFamily="34" charset="0"/>
                <a:cs typeface="Verdana"/>
              </a:rPr>
              <a:t>of</a:t>
            </a:r>
            <a:r>
              <a:rPr kumimoji="0" sz="2400" b="0" i="0" u="none" strike="noStrike" kern="0" cap="none" spc="-13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210" normalizeH="0" baseline="0" noProof="0" dirty="0">
                <a:ln>
                  <a:noFill/>
                </a:ln>
                <a:solidFill>
                  <a:srgbClr val="0E202B"/>
                </a:solidFill>
                <a:effectLst/>
                <a:uLnTx/>
                <a:uFillTx/>
                <a:latin typeface="Century Gothic" panose="020B0502020202020204" pitchFamily="34" charset="0"/>
                <a:cs typeface="Verdana"/>
              </a:rPr>
              <a:t>2022</a:t>
            </a:r>
            <a:r>
              <a:rPr kumimoji="0" sz="2400" b="0" i="0" u="none" strike="noStrike" kern="0" cap="none" spc="-16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10" normalizeH="0" baseline="0" noProof="0" dirty="0">
                <a:ln>
                  <a:noFill/>
                </a:ln>
                <a:solidFill>
                  <a:srgbClr val="0E202B"/>
                </a:solidFill>
                <a:effectLst/>
                <a:uLnTx/>
                <a:uFillTx/>
                <a:latin typeface="Century Gothic" panose="020B0502020202020204" pitchFamily="34" charset="0"/>
                <a:cs typeface="Verdana"/>
              </a:rPr>
              <a:t>directed </a:t>
            </a:r>
            <a:r>
              <a:rPr kumimoji="0" sz="2400" b="0" i="0" u="none" strike="noStrike" kern="0" cap="none" spc="125" normalizeH="0" baseline="0" noProof="0" dirty="0">
                <a:ln>
                  <a:noFill/>
                </a:ln>
                <a:solidFill>
                  <a:srgbClr val="0E202B"/>
                </a:solidFill>
                <a:effectLst/>
                <a:uLnTx/>
                <a:uFillTx/>
                <a:latin typeface="Century Gothic" panose="020B0502020202020204" pitchFamily="34" charset="0"/>
                <a:cs typeface="Verdana"/>
              </a:rPr>
              <a:t>MedPAC</a:t>
            </a:r>
            <a:r>
              <a:rPr kumimoji="0" sz="2400" b="0" i="0" u="none" strike="noStrike" kern="0" cap="none" spc="-16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0" normalizeH="0" baseline="0" noProof="0" dirty="0">
                <a:ln>
                  <a:noFill/>
                </a:ln>
                <a:solidFill>
                  <a:srgbClr val="0E202B"/>
                </a:solidFill>
                <a:effectLst/>
                <a:uLnTx/>
                <a:uFillTx/>
                <a:latin typeface="Century Gothic" panose="020B0502020202020204" pitchFamily="34" charset="0"/>
                <a:cs typeface="Verdana"/>
              </a:rPr>
              <a:t>to</a:t>
            </a:r>
            <a:r>
              <a:rPr kumimoji="0" sz="2400" b="0" i="0" u="none" strike="noStrike" kern="0" cap="none" spc="-15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25" normalizeH="0" baseline="0" noProof="0" dirty="0">
                <a:ln>
                  <a:noFill/>
                </a:ln>
                <a:solidFill>
                  <a:srgbClr val="0E202B"/>
                </a:solidFill>
                <a:effectLst/>
                <a:uLnTx/>
                <a:uFillTx/>
                <a:latin typeface="Century Gothic" panose="020B0502020202020204" pitchFamily="34" charset="0"/>
                <a:cs typeface="Verdana"/>
              </a:rPr>
              <a:t>analyze</a:t>
            </a:r>
            <a:r>
              <a:rPr kumimoji="0" sz="2400" b="0" i="0" u="none" strike="noStrike" kern="0" cap="none" spc="-18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25" normalizeH="0" baseline="0" noProof="0" dirty="0">
                <a:ln>
                  <a:noFill/>
                </a:ln>
                <a:solidFill>
                  <a:srgbClr val="0E202B"/>
                </a:solidFill>
                <a:effectLst/>
                <a:uLnTx/>
                <a:uFillTx/>
                <a:latin typeface="Century Gothic" panose="020B0502020202020204" pitchFamily="34" charset="0"/>
                <a:cs typeface="Verdana"/>
              </a:rPr>
              <a:t>telehealth</a:t>
            </a:r>
            <a:r>
              <a:rPr kumimoji="0" sz="2400" b="0" i="0" u="none" strike="noStrike" kern="0" cap="none" spc="-17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10" normalizeH="0" baseline="0" noProof="0" dirty="0">
                <a:ln>
                  <a:noFill/>
                </a:ln>
                <a:solidFill>
                  <a:srgbClr val="0E202B"/>
                </a:solidFill>
                <a:effectLst/>
                <a:uLnTx/>
                <a:uFillTx/>
                <a:latin typeface="Century Gothic" panose="020B0502020202020204" pitchFamily="34" charset="0"/>
                <a:cs typeface="Verdana"/>
              </a:rPr>
              <a:t>policy</a:t>
            </a:r>
            <a:endParaRPr kumimoji="0" sz="24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Verdana"/>
            </a:endParaRPr>
          </a:p>
          <a:p>
            <a:pPr marL="254000" marR="0" lvl="0" indent="-229235" defTabSz="914400" eaLnBrk="1" fontAlgn="auto" latinLnBrk="0" hangingPunct="1">
              <a:lnSpc>
                <a:spcPct val="100000"/>
              </a:lnSpc>
              <a:spcBef>
                <a:spcPts val="675"/>
              </a:spcBef>
              <a:spcAft>
                <a:spcPts val="0"/>
              </a:spcAft>
              <a:buClrTx/>
              <a:buSzTx/>
              <a:buFont typeface="Arial"/>
              <a:buChar char="•"/>
              <a:tabLst>
                <a:tab pos="254635" algn="l"/>
              </a:tabLst>
              <a:defRPr/>
            </a:pPr>
            <a:r>
              <a:rPr kumimoji="0" sz="2400" b="0" i="0" u="none" strike="noStrike" kern="0" cap="none" spc="-145" normalizeH="0" baseline="0" noProof="0" dirty="0">
                <a:ln>
                  <a:noFill/>
                </a:ln>
                <a:solidFill>
                  <a:srgbClr val="0E202B"/>
                </a:solidFill>
                <a:effectLst/>
                <a:uLnTx/>
                <a:uFillTx/>
                <a:latin typeface="Century Gothic" panose="020B0502020202020204" pitchFamily="34" charset="0"/>
                <a:cs typeface="Verdana"/>
              </a:rPr>
              <a:t>The</a:t>
            </a:r>
            <a:r>
              <a:rPr kumimoji="0" sz="2400" b="0" i="0" u="none" strike="noStrike" kern="0" cap="none" spc="-12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75" normalizeH="0" baseline="0" noProof="0" dirty="0">
                <a:ln>
                  <a:noFill/>
                </a:ln>
                <a:solidFill>
                  <a:srgbClr val="0E202B"/>
                </a:solidFill>
                <a:effectLst/>
                <a:uLnTx/>
                <a:uFillTx/>
                <a:latin typeface="Century Gothic" panose="020B0502020202020204" pitchFamily="34" charset="0"/>
                <a:cs typeface="Verdana"/>
              </a:rPr>
              <a:t>legislation</a:t>
            </a:r>
            <a:r>
              <a:rPr kumimoji="0" sz="2400" b="0" i="0" u="none" strike="noStrike" kern="0" cap="none" spc="-19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0" normalizeH="0" baseline="0" noProof="0" dirty="0">
                <a:ln>
                  <a:noFill/>
                </a:ln>
                <a:solidFill>
                  <a:srgbClr val="0E202B"/>
                </a:solidFill>
                <a:effectLst/>
                <a:uLnTx/>
                <a:uFillTx/>
                <a:latin typeface="Century Gothic" panose="020B0502020202020204" pitchFamily="34" charset="0"/>
                <a:cs typeface="Verdana"/>
              </a:rPr>
              <a:t>mandates</a:t>
            </a:r>
            <a:r>
              <a:rPr kumimoji="0" sz="2400" b="0" i="0" u="none" strike="noStrike" kern="0" cap="none" spc="-15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40" normalizeH="0" baseline="0" noProof="0" dirty="0">
                <a:ln>
                  <a:noFill/>
                </a:ln>
                <a:solidFill>
                  <a:srgbClr val="0E202B"/>
                </a:solidFill>
                <a:effectLst/>
                <a:uLnTx/>
                <a:uFillTx/>
                <a:latin typeface="Century Gothic" panose="020B0502020202020204" pitchFamily="34" charset="0"/>
                <a:cs typeface="Verdana"/>
              </a:rPr>
              <a:t>that</a:t>
            </a:r>
            <a:r>
              <a:rPr kumimoji="0" sz="2400" b="0" i="0" u="none" strike="noStrike" kern="0" cap="none" spc="-15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25" normalizeH="0" baseline="0" noProof="0" dirty="0">
                <a:ln>
                  <a:noFill/>
                </a:ln>
                <a:solidFill>
                  <a:srgbClr val="0E202B"/>
                </a:solidFill>
                <a:effectLst/>
                <a:uLnTx/>
                <a:uFillTx/>
                <a:latin typeface="Century Gothic" panose="020B0502020202020204" pitchFamily="34" charset="0"/>
                <a:cs typeface="Verdana"/>
              </a:rPr>
              <a:t>the</a:t>
            </a:r>
            <a:r>
              <a:rPr kumimoji="0" sz="2400" b="0" i="0" u="none" strike="noStrike" kern="0" cap="none" spc="-14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114" normalizeH="0" baseline="0" noProof="0" dirty="0">
                <a:ln>
                  <a:noFill/>
                </a:ln>
                <a:solidFill>
                  <a:srgbClr val="0E202B"/>
                </a:solidFill>
                <a:effectLst/>
                <a:uLnTx/>
                <a:uFillTx/>
                <a:latin typeface="Century Gothic" panose="020B0502020202020204" pitchFamily="34" charset="0"/>
                <a:cs typeface="Verdana"/>
              </a:rPr>
              <a:t>study</a:t>
            </a:r>
            <a:r>
              <a:rPr kumimoji="0" sz="2400" b="0" i="0" u="none" strike="noStrike" kern="0" cap="none" spc="-14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10" normalizeH="0" baseline="0" noProof="0" dirty="0">
                <a:ln>
                  <a:noFill/>
                </a:ln>
                <a:solidFill>
                  <a:srgbClr val="0E202B"/>
                </a:solidFill>
                <a:effectLst/>
                <a:uLnTx/>
                <a:uFillTx/>
                <a:latin typeface="Century Gothic" panose="020B0502020202020204" pitchFamily="34" charset="0"/>
                <a:cs typeface="Verdana"/>
              </a:rPr>
              <a:t>analyze:</a:t>
            </a:r>
            <a:endParaRPr kumimoji="0" sz="24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Verdana"/>
            </a:endParaRPr>
          </a:p>
          <a:p>
            <a:pPr marL="711200" marR="1155700" lvl="1" indent="-228600" defTabSz="914400" eaLnBrk="1" fontAlgn="auto" latinLnBrk="0" hangingPunct="1">
              <a:lnSpc>
                <a:spcPts val="2590"/>
              </a:lnSpc>
              <a:spcBef>
                <a:spcPts val="545"/>
              </a:spcBef>
              <a:spcAft>
                <a:spcPts val="0"/>
              </a:spcAft>
              <a:buClrTx/>
              <a:buSzTx/>
              <a:buFont typeface="Arial"/>
              <a:buChar char="•"/>
              <a:tabLst>
                <a:tab pos="711835" algn="l"/>
              </a:tabLst>
              <a:defRPr/>
            </a:pPr>
            <a:r>
              <a:rPr kumimoji="0" sz="2400" b="0" i="0" u="none" strike="noStrike" kern="0" cap="none" spc="-90" normalizeH="0" baseline="0" noProof="0" dirty="0">
                <a:ln>
                  <a:noFill/>
                </a:ln>
                <a:solidFill>
                  <a:srgbClr val="0E202B"/>
                </a:solidFill>
                <a:effectLst/>
                <a:uLnTx/>
                <a:uFillTx/>
                <a:latin typeface="Century Gothic" panose="020B0502020202020204" pitchFamily="34" charset="0"/>
                <a:cs typeface="Verdana"/>
              </a:rPr>
              <a:t>“The</a:t>
            </a:r>
            <a:r>
              <a:rPr kumimoji="0" sz="2400" b="0" i="0" u="none" strike="noStrike" kern="0" cap="none" spc="-12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105" normalizeH="0" baseline="0" noProof="0" dirty="0">
                <a:ln>
                  <a:noFill/>
                </a:ln>
                <a:solidFill>
                  <a:srgbClr val="0E202B"/>
                </a:solidFill>
                <a:effectLst/>
                <a:uLnTx/>
                <a:uFillTx/>
                <a:latin typeface="Century Gothic" panose="020B0502020202020204" pitchFamily="34" charset="0"/>
                <a:cs typeface="Verdana"/>
              </a:rPr>
              <a:t>utilization</a:t>
            </a:r>
            <a:r>
              <a:rPr kumimoji="0" sz="2400" b="0" i="0" u="none" strike="noStrike" kern="0" cap="none" spc="-18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0" normalizeH="0" baseline="0" noProof="0" dirty="0">
                <a:ln>
                  <a:noFill/>
                </a:ln>
                <a:solidFill>
                  <a:srgbClr val="0E202B"/>
                </a:solidFill>
                <a:effectLst/>
                <a:uLnTx/>
                <a:uFillTx/>
                <a:latin typeface="Century Gothic" panose="020B0502020202020204" pitchFamily="34" charset="0"/>
                <a:cs typeface="Verdana"/>
              </a:rPr>
              <a:t>of</a:t>
            </a:r>
            <a:r>
              <a:rPr kumimoji="0" sz="2400" b="0" i="0" u="none" strike="noStrike" kern="0" cap="none" spc="-14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30" normalizeH="0" baseline="0" noProof="0" dirty="0">
                <a:ln>
                  <a:noFill/>
                </a:ln>
                <a:solidFill>
                  <a:srgbClr val="0E202B"/>
                </a:solidFill>
                <a:effectLst/>
                <a:uLnTx/>
                <a:uFillTx/>
                <a:latin typeface="Century Gothic" panose="020B0502020202020204" pitchFamily="34" charset="0"/>
                <a:cs typeface="Verdana"/>
              </a:rPr>
              <a:t>telehealth</a:t>
            </a:r>
            <a:r>
              <a:rPr kumimoji="0" sz="2400" b="0" i="0" u="none" strike="noStrike" kern="0" cap="none" spc="-16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95" normalizeH="0" baseline="0" noProof="0" dirty="0">
                <a:ln>
                  <a:noFill/>
                </a:ln>
                <a:solidFill>
                  <a:srgbClr val="0E202B"/>
                </a:solidFill>
                <a:effectLst/>
                <a:uLnTx/>
                <a:uFillTx/>
                <a:latin typeface="Century Gothic" panose="020B0502020202020204" pitchFamily="34" charset="0"/>
                <a:cs typeface="Verdana"/>
              </a:rPr>
              <a:t>services</a:t>
            </a:r>
            <a:r>
              <a:rPr kumimoji="0" sz="2400" b="0" i="0" u="none" strike="noStrike" kern="0" cap="none" spc="-17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30" normalizeH="0" baseline="0" noProof="0" dirty="0">
                <a:ln>
                  <a:noFill/>
                </a:ln>
                <a:solidFill>
                  <a:srgbClr val="0E202B"/>
                </a:solidFill>
                <a:effectLst/>
                <a:uLnTx/>
                <a:uFillTx/>
                <a:latin typeface="Century Gothic" panose="020B0502020202020204" pitchFamily="34" charset="0"/>
                <a:cs typeface="Verdana"/>
              </a:rPr>
              <a:t>under</a:t>
            </a:r>
            <a:r>
              <a:rPr kumimoji="0" sz="2400" b="0" i="0" u="none" strike="noStrike" kern="0" cap="none" spc="-13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25" normalizeH="0" baseline="0" noProof="0" dirty="0">
                <a:ln>
                  <a:noFill/>
                </a:ln>
                <a:solidFill>
                  <a:srgbClr val="0E202B"/>
                </a:solidFill>
                <a:effectLst/>
                <a:uLnTx/>
                <a:uFillTx/>
                <a:latin typeface="Century Gothic" panose="020B0502020202020204" pitchFamily="34" charset="0"/>
                <a:cs typeface="Verdana"/>
              </a:rPr>
              <a:t>the</a:t>
            </a:r>
            <a:r>
              <a:rPr kumimoji="0" sz="2400" b="0" i="0" u="none" strike="noStrike" kern="0" cap="none" spc="-14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65" normalizeH="0" baseline="0" noProof="0" dirty="0">
                <a:ln>
                  <a:noFill/>
                </a:ln>
                <a:solidFill>
                  <a:srgbClr val="0E202B"/>
                </a:solidFill>
                <a:effectLst/>
                <a:uLnTx/>
                <a:uFillTx/>
                <a:latin typeface="Century Gothic" panose="020B0502020202020204" pitchFamily="34" charset="0"/>
                <a:cs typeface="Verdana"/>
              </a:rPr>
              <a:t>Medicare </a:t>
            </a:r>
            <a:r>
              <a:rPr kumimoji="0" sz="2400" b="0" i="0" u="none" strike="noStrike" kern="0" cap="none" spc="-10" normalizeH="0" baseline="0" noProof="0" dirty="0">
                <a:ln>
                  <a:noFill/>
                </a:ln>
                <a:solidFill>
                  <a:srgbClr val="0E202B"/>
                </a:solidFill>
                <a:effectLst/>
                <a:uLnTx/>
                <a:uFillTx/>
                <a:latin typeface="Century Gothic" panose="020B0502020202020204" pitchFamily="34" charset="0"/>
                <a:cs typeface="Verdana"/>
              </a:rPr>
              <a:t>program…</a:t>
            </a:r>
            <a:endParaRPr kumimoji="0" sz="24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Verdana"/>
            </a:endParaRPr>
          </a:p>
          <a:p>
            <a:pPr marL="711200" marR="0" lvl="1" indent="-229235" defTabSz="914400" eaLnBrk="1" fontAlgn="auto" latinLnBrk="0" hangingPunct="1">
              <a:lnSpc>
                <a:spcPct val="100000"/>
              </a:lnSpc>
              <a:spcBef>
                <a:spcPts val="165"/>
              </a:spcBef>
              <a:spcAft>
                <a:spcPts val="0"/>
              </a:spcAft>
              <a:buClrTx/>
              <a:buSzTx/>
              <a:buFont typeface="Arial"/>
              <a:buChar char="•"/>
              <a:tabLst>
                <a:tab pos="711835" algn="l"/>
              </a:tabLst>
              <a:defRPr/>
            </a:pPr>
            <a:r>
              <a:rPr kumimoji="0" sz="2400" b="0" i="0" u="none" strike="noStrike" kern="0" cap="none" spc="75" normalizeH="0" baseline="0" noProof="0" dirty="0">
                <a:ln>
                  <a:noFill/>
                </a:ln>
                <a:solidFill>
                  <a:srgbClr val="0E202B"/>
                </a:solidFill>
                <a:effectLst/>
                <a:uLnTx/>
                <a:uFillTx/>
                <a:latin typeface="Century Gothic" panose="020B0502020202020204" pitchFamily="34" charset="0"/>
                <a:cs typeface="Verdana"/>
              </a:rPr>
              <a:t>Medicare</a:t>
            </a:r>
            <a:r>
              <a:rPr kumimoji="0" sz="2400" b="0" i="0" u="none" strike="noStrike" kern="0" cap="none" spc="-20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35" normalizeH="0" baseline="0" noProof="0" dirty="0">
                <a:ln>
                  <a:noFill/>
                </a:ln>
                <a:solidFill>
                  <a:srgbClr val="0E202B"/>
                </a:solidFill>
                <a:effectLst/>
                <a:uLnTx/>
                <a:uFillTx/>
                <a:latin typeface="Century Gothic" panose="020B0502020202020204" pitchFamily="34" charset="0"/>
                <a:cs typeface="Verdana"/>
              </a:rPr>
              <a:t>program</a:t>
            </a:r>
            <a:r>
              <a:rPr kumimoji="0" sz="2400" b="0" i="0" u="none" strike="noStrike" kern="0" cap="none" spc="-15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10" normalizeH="0" baseline="0" noProof="0" dirty="0">
                <a:ln>
                  <a:noFill/>
                </a:ln>
                <a:solidFill>
                  <a:srgbClr val="0E202B"/>
                </a:solidFill>
                <a:effectLst/>
                <a:uLnTx/>
                <a:uFillTx/>
                <a:latin typeface="Century Gothic" panose="020B0502020202020204" pitchFamily="34" charset="0"/>
                <a:cs typeface="Verdana"/>
              </a:rPr>
              <a:t>expenditures…</a:t>
            </a:r>
            <a:endParaRPr kumimoji="0" sz="24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Verdana"/>
            </a:endParaRPr>
          </a:p>
          <a:p>
            <a:pPr marL="711200" marR="17780" lvl="1" indent="-228600" defTabSz="914400" eaLnBrk="1" fontAlgn="auto" latinLnBrk="0" hangingPunct="1">
              <a:lnSpc>
                <a:spcPct val="90100"/>
              </a:lnSpc>
              <a:spcBef>
                <a:spcPts val="505"/>
              </a:spcBef>
              <a:spcAft>
                <a:spcPts val="0"/>
              </a:spcAft>
              <a:buClrTx/>
              <a:buSzTx/>
              <a:buFont typeface="Arial"/>
              <a:buChar char="•"/>
              <a:tabLst>
                <a:tab pos="711835" algn="l"/>
              </a:tabLst>
              <a:defRPr/>
            </a:pPr>
            <a:r>
              <a:rPr kumimoji="0" sz="2400" b="0" i="0" u="none" strike="noStrike" kern="0" cap="none" spc="75" normalizeH="0" baseline="0" noProof="0" dirty="0">
                <a:ln>
                  <a:noFill/>
                </a:ln>
                <a:solidFill>
                  <a:srgbClr val="0E202B"/>
                </a:solidFill>
                <a:effectLst/>
                <a:uLnTx/>
                <a:uFillTx/>
                <a:latin typeface="Century Gothic" panose="020B0502020202020204" pitchFamily="34" charset="0"/>
                <a:cs typeface="Verdana"/>
              </a:rPr>
              <a:t>Medicare</a:t>
            </a:r>
            <a:r>
              <a:rPr kumimoji="0" sz="2400" b="0" i="0" u="none" strike="noStrike" kern="0" cap="none" spc="-18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0" normalizeH="0" baseline="0" noProof="0" dirty="0">
                <a:ln>
                  <a:noFill/>
                </a:ln>
                <a:solidFill>
                  <a:srgbClr val="0E202B"/>
                </a:solidFill>
                <a:effectLst/>
                <a:uLnTx/>
                <a:uFillTx/>
                <a:latin typeface="Century Gothic" panose="020B0502020202020204" pitchFamily="34" charset="0"/>
                <a:cs typeface="Verdana"/>
              </a:rPr>
              <a:t>payment</a:t>
            </a:r>
            <a:r>
              <a:rPr kumimoji="0" sz="2400" b="0" i="0" u="none" strike="noStrike" kern="0" cap="none" spc="-15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0" normalizeH="0" baseline="0" noProof="0" dirty="0">
                <a:ln>
                  <a:noFill/>
                </a:ln>
                <a:solidFill>
                  <a:srgbClr val="0E202B"/>
                </a:solidFill>
                <a:effectLst/>
                <a:uLnTx/>
                <a:uFillTx/>
                <a:latin typeface="Century Gothic" panose="020B0502020202020204" pitchFamily="34" charset="0"/>
                <a:cs typeface="Verdana"/>
              </a:rPr>
              <a:t>policy</a:t>
            </a:r>
            <a:r>
              <a:rPr kumimoji="0" sz="2400" b="0" i="0" u="none" strike="noStrike" kern="0" cap="none" spc="-19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105" normalizeH="0" baseline="0" noProof="0" dirty="0">
                <a:ln>
                  <a:noFill/>
                </a:ln>
                <a:solidFill>
                  <a:srgbClr val="0E202B"/>
                </a:solidFill>
                <a:effectLst/>
                <a:uLnTx/>
                <a:uFillTx/>
                <a:latin typeface="Century Gothic" panose="020B0502020202020204" pitchFamily="34" charset="0"/>
                <a:cs typeface="Verdana"/>
              </a:rPr>
              <a:t>for</a:t>
            </a:r>
            <a:r>
              <a:rPr kumimoji="0" sz="2400" b="0" i="0" u="none" strike="noStrike" kern="0" cap="none" spc="-15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30" normalizeH="0" baseline="0" noProof="0" dirty="0">
                <a:ln>
                  <a:noFill/>
                </a:ln>
                <a:solidFill>
                  <a:srgbClr val="0E202B"/>
                </a:solidFill>
                <a:effectLst/>
                <a:uLnTx/>
                <a:uFillTx/>
                <a:latin typeface="Century Gothic" panose="020B0502020202020204" pitchFamily="34" charset="0"/>
                <a:cs typeface="Verdana"/>
              </a:rPr>
              <a:t>telehealth</a:t>
            </a:r>
            <a:r>
              <a:rPr kumimoji="0" sz="2400" b="0" i="0" u="none" strike="noStrike" kern="0" cap="none" spc="-18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95" normalizeH="0" baseline="0" noProof="0" dirty="0">
                <a:ln>
                  <a:noFill/>
                </a:ln>
                <a:solidFill>
                  <a:srgbClr val="0E202B"/>
                </a:solidFill>
                <a:effectLst/>
                <a:uLnTx/>
                <a:uFillTx/>
                <a:latin typeface="Century Gothic" panose="020B0502020202020204" pitchFamily="34" charset="0"/>
                <a:cs typeface="Verdana"/>
              </a:rPr>
              <a:t>services</a:t>
            </a:r>
            <a:r>
              <a:rPr kumimoji="0" sz="2400" b="0" i="0" u="none" strike="noStrike" kern="0" cap="none" spc="-18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85" normalizeH="0" baseline="0" noProof="0" dirty="0">
                <a:ln>
                  <a:noFill/>
                </a:ln>
                <a:solidFill>
                  <a:srgbClr val="0E202B"/>
                </a:solidFill>
                <a:effectLst/>
                <a:uLnTx/>
                <a:uFillTx/>
                <a:latin typeface="Century Gothic" panose="020B0502020202020204" pitchFamily="34" charset="0"/>
                <a:cs typeface="Verdana"/>
              </a:rPr>
              <a:t>and</a:t>
            </a:r>
            <a:r>
              <a:rPr kumimoji="0" sz="2400" b="0" i="0" u="none" strike="noStrike" kern="0" cap="none" spc="-15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10" normalizeH="0" baseline="0" noProof="0" dirty="0">
                <a:ln>
                  <a:noFill/>
                </a:ln>
                <a:solidFill>
                  <a:srgbClr val="0E202B"/>
                </a:solidFill>
                <a:effectLst/>
                <a:uLnTx/>
                <a:uFillTx/>
                <a:latin typeface="Century Gothic" panose="020B0502020202020204" pitchFamily="34" charset="0"/>
                <a:cs typeface="Verdana"/>
              </a:rPr>
              <a:t>alternative </a:t>
            </a:r>
            <a:r>
              <a:rPr kumimoji="0" sz="2400" b="0" i="0" u="none" strike="noStrike" kern="0" cap="none" spc="0" normalizeH="0" baseline="0" noProof="0" dirty="0">
                <a:ln>
                  <a:noFill/>
                </a:ln>
                <a:solidFill>
                  <a:srgbClr val="0E202B"/>
                </a:solidFill>
                <a:effectLst/>
                <a:uLnTx/>
                <a:uFillTx/>
                <a:latin typeface="Century Gothic" panose="020B0502020202020204" pitchFamily="34" charset="0"/>
                <a:cs typeface="Verdana"/>
              </a:rPr>
              <a:t>approaches</a:t>
            </a:r>
            <a:r>
              <a:rPr kumimoji="0" sz="2400" b="0" i="0" u="none" strike="noStrike" kern="0" cap="none" spc="-8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0" normalizeH="0" baseline="0" noProof="0" dirty="0">
                <a:ln>
                  <a:noFill/>
                </a:ln>
                <a:solidFill>
                  <a:srgbClr val="0E202B"/>
                </a:solidFill>
                <a:effectLst/>
                <a:uLnTx/>
                <a:uFillTx/>
                <a:latin typeface="Century Gothic" panose="020B0502020202020204" pitchFamily="34" charset="0"/>
                <a:cs typeface="Verdana"/>
              </a:rPr>
              <a:t>to</a:t>
            </a:r>
            <a:r>
              <a:rPr kumimoji="0" sz="2400" b="0" i="0" u="none" strike="noStrike" kern="0" cap="none" spc="-8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55" normalizeH="0" baseline="0" noProof="0" dirty="0">
                <a:ln>
                  <a:noFill/>
                </a:ln>
                <a:solidFill>
                  <a:srgbClr val="0E202B"/>
                </a:solidFill>
                <a:effectLst/>
                <a:uLnTx/>
                <a:uFillTx/>
                <a:latin typeface="Century Gothic" panose="020B0502020202020204" pitchFamily="34" charset="0"/>
                <a:cs typeface="Verdana"/>
              </a:rPr>
              <a:t>such</a:t>
            </a:r>
            <a:r>
              <a:rPr kumimoji="0" sz="2400" b="0" i="0" u="none" strike="noStrike" kern="0" cap="none" spc="-8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10" normalizeH="0" baseline="0" noProof="0" dirty="0">
                <a:ln>
                  <a:noFill/>
                </a:ln>
                <a:solidFill>
                  <a:srgbClr val="0E202B"/>
                </a:solidFill>
                <a:effectLst/>
                <a:uLnTx/>
                <a:uFillTx/>
                <a:latin typeface="Century Gothic" panose="020B0502020202020204" pitchFamily="34" charset="0"/>
                <a:cs typeface="Verdana"/>
              </a:rPr>
              <a:t>payment</a:t>
            </a:r>
            <a:r>
              <a:rPr kumimoji="0" sz="2400" b="0" i="0" u="none" strike="noStrike" kern="0" cap="none" spc="-114"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35" normalizeH="0" baseline="0" noProof="0" dirty="0">
                <a:ln>
                  <a:noFill/>
                </a:ln>
                <a:solidFill>
                  <a:srgbClr val="0E202B"/>
                </a:solidFill>
                <a:effectLst/>
                <a:uLnTx/>
                <a:uFillTx/>
                <a:latin typeface="Century Gothic" panose="020B0502020202020204" pitchFamily="34" charset="0"/>
                <a:cs typeface="Verdana"/>
              </a:rPr>
              <a:t>policy,</a:t>
            </a:r>
            <a:r>
              <a:rPr kumimoji="0" sz="2400" b="0" i="0" u="none" strike="noStrike" kern="0" cap="none" spc="-114"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25" normalizeH="0" baseline="0" noProof="0" dirty="0">
                <a:ln>
                  <a:noFill/>
                </a:ln>
                <a:solidFill>
                  <a:srgbClr val="0E202B"/>
                </a:solidFill>
                <a:effectLst/>
                <a:uLnTx/>
                <a:uFillTx/>
                <a:latin typeface="Century Gothic" panose="020B0502020202020204" pitchFamily="34" charset="0"/>
                <a:cs typeface="Verdana"/>
              </a:rPr>
              <a:t>including</a:t>
            </a:r>
            <a:r>
              <a:rPr kumimoji="0" sz="2400" b="0" i="0" u="none" strike="noStrike" kern="0" cap="none" spc="-9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105" normalizeH="0" baseline="0" noProof="0" dirty="0">
                <a:ln>
                  <a:noFill/>
                </a:ln>
                <a:solidFill>
                  <a:srgbClr val="0E202B"/>
                </a:solidFill>
                <a:effectLst/>
                <a:uLnTx/>
                <a:uFillTx/>
                <a:latin typeface="Century Gothic" panose="020B0502020202020204" pitchFamily="34" charset="0"/>
                <a:cs typeface="Verdana"/>
              </a:rPr>
              <a:t>for</a:t>
            </a:r>
            <a:r>
              <a:rPr kumimoji="0" sz="2400" b="0" i="0" u="none" strike="noStrike" kern="0" cap="none" spc="-12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10" normalizeH="0" baseline="0" noProof="0" dirty="0">
                <a:ln>
                  <a:noFill/>
                </a:ln>
                <a:solidFill>
                  <a:srgbClr val="0E202B"/>
                </a:solidFill>
                <a:effectLst/>
                <a:uLnTx/>
                <a:uFillTx/>
                <a:latin typeface="Century Gothic" panose="020B0502020202020204" pitchFamily="34" charset="0"/>
                <a:cs typeface="Verdana"/>
              </a:rPr>
              <a:t>federally </a:t>
            </a:r>
            <a:r>
              <a:rPr kumimoji="0" sz="2400" b="0" i="0" u="none" strike="noStrike" kern="0" cap="none" spc="-25" normalizeH="0" baseline="0" noProof="0" dirty="0">
                <a:ln>
                  <a:noFill/>
                </a:ln>
                <a:solidFill>
                  <a:srgbClr val="0E202B"/>
                </a:solidFill>
                <a:effectLst/>
                <a:uLnTx/>
                <a:uFillTx/>
                <a:latin typeface="Century Gothic" panose="020B0502020202020204" pitchFamily="34" charset="0"/>
                <a:cs typeface="Verdana"/>
              </a:rPr>
              <a:t>qualified</a:t>
            </a:r>
            <a:r>
              <a:rPr kumimoji="0" sz="2400" b="0" i="0" u="none" strike="noStrike" kern="0" cap="none" spc="-180"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30" normalizeH="0" baseline="0" noProof="0" dirty="0">
                <a:ln>
                  <a:noFill/>
                </a:ln>
                <a:solidFill>
                  <a:srgbClr val="0E202B"/>
                </a:solidFill>
                <a:effectLst/>
                <a:uLnTx/>
                <a:uFillTx/>
                <a:latin typeface="Century Gothic" panose="020B0502020202020204" pitchFamily="34" charset="0"/>
                <a:cs typeface="Verdana"/>
              </a:rPr>
              <a:t>health</a:t>
            </a:r>
            <a:r>
              <a:rPr kumimoji="0" sz="2400" b="0" i="0" u="none" strike="noStrike" kern="0" cap="none" spc="-15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40" normalizeH="0" baseline="0" noProof="0" dirty="0">
                <a:ln>
                  <a:noFill/>
                </a:ln>
                <a:solidFill>
                  <a:srgbClr val="0E202B"/>
                </a:solidFill>
                <a:effectLst/>
                <a:uLnTx/>
                <a:uFillTx/>
                <a:latin typeface="Century Gothic" panose="020B0502020202020204" pitchFamily="34" charset="0"/>
                <a:cs typeface="Verdana"/>
              </a:rPr>
              <a:t>centers</a:t>
            </a:r>
            <a:r>
              <a:rPr kumimoji="0" sz="2400" b="0" i="0" u="none" strike="noStrike" kern="0" cap="none" spc="-145" normalizeH="0" baseline="0" noProof="0" dirty="0">
                <a:ln>
                  <a:noFill/>
                </a:ln>
                <a:solidFill>
                  <a:srgbClr val="0E202B"/>
                </a:solidFill>
                <a:effectLst/>
                <a:uLnTx/>
                <a:uFillTx/>
                <a:latin typeface="Century Gothic" panose="020B0502020202020204" pitchFamily="34" charset="0"/>
                <a:cs typeface="Verdana"/>
              </a:rPr>
              <a:t> </a:t>
            </a:r>
            <a:r>
              <a:rPr kumimoji="0" sz="2400" b="0" i="0" u="none" strike="noStrike" kern="0" cap="none" spc="85" normalizeH="0" baseline="0" noProof="0" dirty="0">
                <a:ln>
                  <a:noFill/>
                </a:ln>
                <a:solidFill>
                  <a:srgbClr val="0E202B"/>
                </a:solidFill>
                <a:effectLst/>
                <a:uLnTx/>
                <a:uFillTx/>
                <a:latin typeface="Century Gothic" panose="020B0502020202020204" pitchFamily="34" charset="0"/>
                <a:cs typeface="Verdana"/>
              </a:rPr>
              <a:t>and</a:t>
            </a:r>
            <a:r>
              <a:rPr kumimoji="0" sz="2400" b="0" i="0" u="none" strike="noStrike" kern="0" cap="none" spc="-145" normalizeH="0" baseline="0" noProof="0" dirty="0">
                <a:ln>
                  <a:noFill/>
                </a:ln>
                <a:solidFill>
                  <a:srgbClr val="0E202B"/>
                </a:solidFill>
                <a:effectLst/>
                <a:uLnTx/>
                <a:uFillTx/>
                <a:latin typeface="Century Gothic" panose="020B0502020202020204" pitchFamily="34" charset="0"/>
                <a:cs typeface="Verdana"/>
              </a:rPr>
              <a:t> </a:t>
            </a:r>
            <a:r>
              <a:rPr kumimoji="0" sz="2400" b="0" i="0" u="sng" strike="noStrike" kern="0" cap="none" spc="-145" normalizeH="0" baseline="0" noProof="0" dirty="0">
                <a:ln>
                  <a:noFill/>
                </a:ln>
                <a:solidFill>
                  <a:srgbClr val="0E202B"/>
                </a:solidFill>
                <a:effectLst/>
                <a:uLnTx/>
                <a:uFillTx/>
                <a:latin typeface="Century Gothic" panose="020B0502020202020204" pitchFamily="34" charset="0"/>
                <a:cs typeface="Verdana"/>
              </a:rPr>
              <a:t>rural </a:t>
            </a:r>
            <a:r>
              <a:rPr kumimoji="0" sz="2400" b="0" i="0" u="sng" strike="noStrike" kern="0" cap="none" spc="-25" normalizeH="0" baseline="0" noProof="0" dirty="0">
                <a:ln>
                  <a:noFill/>
                </a:ln>
                <a:solidFill>
                  <a:srgbClr val="0E202B"/>
                </a:solidFill>
                <a:effectLst/>
                <a:uLnTx/>
                <a:uFillTx/>
                <a:latin typeface="Century Gothic" panose="020B0502020202020204" pitchFamily="34" charset="0"/>
                <a:cs typeface="Verdana"/>
              </a:rPr>
              <a:t>health</a:t>
            </a:r>
            <a:r>
              <a:rPr kumimoji="0" sz="2400" b="0" i="0" u="sng" strike="noStrike" kern="0" cap="none" spc="-170" normalizeH="0" baseline="0" noProof="0" dirty="0">
                <a:ln>
                  <a:noFill/>
                </a:ln>
                <a:solidFill>
                  <a:srgbClr val="0E202B"/>
                </a:solidFill>
                <a:effectLst/>
                <a:uLnTx/>
                <a:uFillTx/>
                <a:latin typeface="Century Gothic" panose="020B0502020202020204" pitchFamily="34" charset="0"/>
                <a:cs typeface="Verdana"/>
              </a:rPr>
              <a:t> </a:t>
            </a:r>
            <a:r>
              <a:rPr kumimoji="0" sz="2400" b="0" i="0" u="sng" strike="noStrike" kern="0" cap="none" spc="-10" normalizeH="0" baseline="0" noProof="0" dirty="0">
                <a:ln>
                  <a:noFill/>
                </a:ln>
                <a:solidFill>
                  <a:srgbClr val="0E202B"/>
                </a:solidFill>
                <a:effectLst/>
                <a:uLnTx/>
                <a:uFillTx/>
                <a:latin typeface="Century Gothic" panose="020B0502020202020204" pitchFamily="34" charset="0"/>
                <a:cs typeface="Verdana"/>
              </a:rPr>
              <a:t>clinics</a:t>
            </a:r>
            <a:r>
              <a:rPr kumimoji="0" sz="2400" b="0" i="0" u="none" strike="noStrike" kern="0" cap="none" spc="-10" normalizeH="0" baseline="0" noProof="0" dirty="0">
                <a:ln>
                  <a:noFill/>
                </a:ln>
                <a:solidFill>
                  <a:srgbClr val="0E202B"/>
                </a:solidFill>
                <a:effectLst/>
                <a:uLnTx/>
                <a:uFillTx/>
                <a:latin typeface="Century Gothic" panose="020B0502020202020204" pitchFamily="34" charset="0"/>
                <a:cs typeface="Verdana"/>
              </a:rPr>
              <a:t>.”</a:t>
            </a:r>
            <a:endParaRPr kumimoji="0" sz="24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A44D-0199-3679-C0AB-2055EFD3294D}"/>
              </a:ext>
            </a:extLst>
          </p:cNvPr>
          <p:cNvSpPr>
            <a:spLocks noGrp="1"/>
          </p:cNvSpPr>
          <p:nvPr>
            <p:ph type="title"/>
          </p:nvPr>
        </p:nvSpPr>
        <p:spPr>
          <a:xfrm>
            <a:off x="838200" y="443079"/>
            <a:ext cx="10515600" cy="1325563"/>
          </a:xfrm>
        </p:spPr>
        <p:txBody>
          <a:bodyPr/>
          <a:lstStyle/>
          <a:p>
            <a:pPr algn="ctr"/>
            <a:r>
              <a:rPr lang="en-US" b="1" dirty="0"/>
              <a:t>TELEHEALTH GOOD NEWS/BAD NEWS</a:t>
            </a:r>
          </a:p>
        </p:txBody>
      </p:sp>
      <p:graphicFrame>
        <p:nvGraphicFramePr>
          <p:cNvPr id="4" name="Diagram 3">
            <a:extLst>
              <a:ext uri="{FF2B5EF4-FFF2-40B4-BE49-F238E27FC236}">
                <a16:creationId xmlns:a16="http://schemas.microsoft.com/office/drawing/2014/main" id="{A3797797-6C3D-AB40-B818-538443682658}"/>
              </a:ext>
            </a:extLst>
          </p:cNvPr>
          <p:cNvGraphicFramePr/>
          <p:nvPr>
            <p:extLst>
              <p:ext uri="{D42A27DB-BD31-4B8C-83A1-F6EECF244321}">
                <p14:modId xmlns:p14="http://schemas.microsoft.com/office/powerpoint/2010/main" val="2125882976"/>
              </p:ext>
            </p:extLst>
          </p:nvPr>
        </p:nvGraphicFramePr>
        <p:xfrm>
          <a:off x="2314742" y="1768642"/>
          <a:ext cx="7394741" cy="3772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3038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74" y="70351"/>
            <a:ext cx="10515600" cy="1325563"/>
          </a:xfrm>
        </p:spPr>
        <p:txBody>
          <a:bodyPr wrap="square" anchor="ctr">
            <a:normAutofit/>
          </a:bodyPr>
          <a:lstStyle/>
          <a:p>
            <a:r>
              <a:rPr lang="en-US" b="1" dirty="0">
                <a:hlinkClick r:id="rId2"/>
              </a:rPr>
              <a:t>RHC Burden Reduction Act (S.198)</a:t>
            </a:r>
            <a:endParaRPr lang="en-US" b="1" dirty="0"/>
          </a:p>
        </p:txBody>
      </p:sp>
      <p:sp>
        <p:nvSpPr>
          <p:cNvPr id="3" name="Content Placeholder 2"/>
          <p:cNvSpPr>
            <a:spLocks noGrp="1"/>
          </p:cNvSpPr>
          <p:nvPr>
            <p:ph sz="half" idx="1"/>
          </p:nvPr>
        </p:nvSpPr>
        <p:spPr>
          <a:xfrm>
            <a:off x="200785" y="1065045"/>
            <a:ext cx="11886941" cy="4854491"/>
          </a:xfrm>
        </p:spPr>
        <p:txBody>
          <a:bodyPr wrap="square" anchor="t">
            <a:normAutofit/>
          </a:bodyPr>
          <a:lstStyle/>
          <a:p>
            <a:r>
              <a:rPr lang="en-US" sz="2000" b="1" dirty="0"/>
              <a:t>Would align RHC physician supervision requirements with state scope of practice laws governing Nurse Practitioners and Physician Associates  </a:t>
            </a:r>
          </a:p>
          <a:p>
            <a:pPr lvl="1"/>
            <a:r>
              <a:rPr lang="en-US" sz="1600" dirty="0"/>
              <a:t>26 states have granted NPs full practice authority, yet NPs practicing in RHCs in those states still have federal supervision requirements</a:t>
            </a:r>
          </a:p>
          <a:p>
            <a:r>
              <a:rPr lang="en-US" sz="2000" b="1" dirty="0"/>
              <a:t>Would allow RHCs to satisfy onsite laboratory requirements if they provide “prompt access” to the required lab services</a:t>
            </a:r>
          </a:p>
          <a:p>
            <a:pPr lvl="1"/>
            <a:r>
              <a:rPr lang="en-US" sz="1600" dirty="0"/>
              <a:t>CMS would be directed to define “prompt access” </a:t>
            </a:r>
          </a:p>
          <a:p>
            <a:r>
              <a:rPr lang="en-US" sz="2000" b="1" dirty="0"/>
              <a:t>Would allow RHCs to employ </a:t>
            </a:r>
            <a:r>
              <a:rPr lang="en-US" sz="2000" b="1" u="sng" dirty="0"/>
              <a:t>or</a:t>
            </a:r>
            <a:r>
              <a:rPr lang="en-US" sz="2000" b="1" dirty="0"/>
              <a:t> contract with their NPs and PAs </a:t>
            </a:r>
          </a:p>
          <a:p>
            <a:pPr lvl="1"/>
            <a:r>
              <a:rPr lang="en-US" sz="1600" dirty="0"/>
              <a:t>Currently one NP/PA must be formally employed, as referenced by a W-2</a:t>
            </a:r>
          </a:p>
          <a:p>
            <a:r>
              <a:rPr lang="en-US" sz="2000" b="1" dirty="0"/>
              <a:t>Would fix “urbanized area” issue in the statute </a:t>
            </a:r>
          </a:p>
          <a:p>
            <a:r>
              <a:rPr lang="en-US" sz="2000" b="1" dirty="0"/>
              <a:t>Would allow RHCs to provide over 49% behavioral health services, if they are located in a mental health-Health Professional Shortage Area (HPSA) </a:t>
            </a:r>
          </a:p>
          <a:p>
            <a:endParaRPr lang="en-US" sz="2000" b="1" dirty="0"/>
          </a:p>
          <a:p>
            <a:pPr marL="0" indent="0">
              <a:buNone/>
            </a:pPr>
            <a:r>
              <a:rPr lang="en-US" sz="2000" b="1" i="1" u="sng" dirty="0"/>
              <a:t>*Bill has been introduced in the Senate, there is currently no House companion bill.*</a:t>
            </a:r>
          </a:p>
        </p:txBody>
      </p:sp>
    </p:spTree>
    <p:extLst>
      <p:ext uri="{BB962C8B-B14F-4D97-AF65-F5344CB8AC3E}">
        <p14:creationId xmlns:p14="http://schemas.microsoft.com/office/powerpoint/2010/main" val="3403909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503" y="150714"/>
            <a:ext cx="10916653" cy="1325563"/>
          </a:xfrm>
        </p:spPr>
        <p:txBody>
          <a:bodyPr/>
          <a:lstStyle/>
          <a:p>
            <a:pPr algn="ctr"/>
            <a:r>
              <a:rPr lang="en-US" b="1" dirty="0"/>
              <a:t>How can </a:t>
            </a:r>
            <a:r>
              <a:rPr lang="en-US" b="1" i="1" dirty="0"/>
              <a:t>you</a:t>
            </a:r>
            <a:r>
              <a:rPr lang="en-US" b="1" dirty="0"/>
              <a:t> effectively advocate?</a:t>
            </a:r>
          </a:p>
        </p:txBody>
      </p:sp>
      <p:pic>
        <p:nvPicPr>
          <p:cNvPr id="4" name="Picture 3">
            <a:extLst>
              <a:ext uri="{FF2B5EF4-FFF2-40B4-BE49-F238E27FC236}">
                <a16:creationId xmlns:a16="http://schemas.microsoft.com/office/drawing/2014/main" id="{D4DF7A98-C142-D202-639E-804D457A9910}"/>
              </a:ext>
            </a:extLst>
          </p:cNvPr>
          <p:cNvPicPr>
            <a:picLocks noChangeAspect="1"/>
          </p:cNvPicPr>
          <p:nvPr/>
        </p:nvPicPr>
        <p:blipFill>
          <a:blip r:embed="rId2"/>
          <a:stretch>
            <a:fillRect/>
          </a:stretch>
        </p:blipFill>
        <p:spPr>
          <a:xfrm>
            <a:off x="2380631" y="1188801"/>
            <a:ext cx="7430737" cy="4687824"/>
          </a:xfrm>
          <a:prstGeom prst="rect">
            <a:avLst/>
          </a:prstGeom>
        </p:spPr>
      </p:pic>
      <p:sp>
        <p:nvSpPr>
          <p:cNvPr id="7" name="Arrow: Left 6">
            <a:extLst>
              <a:ext uri="{FF2B5EF4-FFF2-40B4-BE49-F238E27FC236}">
                <a16:creationId xmlns:a16="http://schemas.microsoft.com/office/drawing/2014/main" id="{553E3109-571D-B36C-AC53-990A263B2A66}"/>
              </a:ext>
            </a:extLst>
          </p:cNvPr>
          <p:cNvSpPr/>
          <p:nvPr/>
        </p:nvSpPr>
        <p:spPr>
          <a:xfrm>
            <a:off x="8953613" y="5354094"/>
            <a:ext cx="1273629" cy="261257"/>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07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A5CB7B-3F03-91F9-614F-8C9DEC949630}"/>
              </a:ext>
            </a:extLst>
          </p:cNvPr>
          <p:cNvPicPr>
            <a:picLocks noChangeAspect="1"/>
          </p:cNvPicPr>
          <p:nvPr/>
        </p:nvPicPr>
        <p:blipFill>
          <a:blip r:embed="rId2"/>
          <a:stretch>
            <a:fillRect/>
          </a:stretch>
        </p:blipFill>
        <p:spPr>
          <a:xfrm>
            <a:off x="1101997" y="0"/>
            <a:ext cx="2622005" cy="6858000"/>
          </a:xfrm>
          <a:prstGeom prst="rect">
            <a:avLst/>
          </a:prstGeom>
        </p:spPr>
      </p:pic>
      <p:sp>
        <p:nvSpPr>
          <p:cNvPr id="7" name="Oval 6">
            <a:extLst>
              <a:ext uri="{FF2B5EF4-FFF2-40B4-BE49-F238E27FC236}">
                <a16:creationId xmlns:a16="http://schemas.microsoft.com/office/drawing/2014/main" id="{58EAE783-2DB0-6431-6FD4-95F3FAE6ABB4}"/>
              </a:ext>
            </a:extLst>
          </p:cNvPr>
          <p:cNvSpPr/>
          <p:nvPr/>
        </p:nvSpPr>
        <p:spPr>
          <a:xfrm>
            <a:off x="714647" y="4845050"/>
            <a:ext cx="3108053"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BC9D2B5-4E41-CFAA-F79F-8475A28656FC}"/>
              </a:ext>
            </a:extLst>
          </p:cNvPr>
          <p:cNvSpPr/>
          <p:nvPr/>
        </p:nvSpPr>
        <p:spPr>
          <a:xfrm>
            <a:off x="1101997" y="501650"/>
            <a:ext cx="1844403" cy="546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4F192B6E-B165-CF08-C009-91D9F2638111}"/>
              </a:ext>
            </a:extLst>
          </p:cNvPr>
          <p:cNvSpPr txBox="1">
            <a:spLocks/>
          </p:cNvSpPr>
          <p:nvPr/>
        </p:nvSpPr>
        <p:spPr>
          <a:xfrm>
            <a:off x="4367212" y="600393"/>
            <a:ext cx="5183188" cy="536257"/>
          </a:xfrm>
          <a:prstGeom prst="rect">
            <a:avLst/>
          </a:prstGeom>
          <a:solidFill>
            <a:schemeClr val="bg2">
              <a:lumMod val="60000"/>
              <a:lumOff val="40000"/>
            </a:schemeClr>
          </a:solidFill>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Options:</a:t>
            </a:r>
          </a:p>
        </p:txBody>
      </p:sp>
      <p:sp>
        <p:nvSpPr>
          <p:cNvPr id="10" name="Content Placeholder 2">
            <a:extLst>
              <a:ext uri="{FF2B5EF4-FFF2-40B4-BE49-F238E27FC236}">
                <a16:creationId xmlns:a16="http://schemas.microsoft.com/office/drawing/2014/main" id="{873F5FE9-E85C-283E-5A76-AB90E1BB2212}"/>
              </a:ext>
            </a:extLst>
          </p:cNvPr>
          <p:cNvSpPr txBox="1">
            <a:spLocks/>
          </p:cNvSpPr>
          <p:nvPr/>
        </p:nvSpPr>
        <p:spPr bwMode="auto">
          <a:xfrm>
            <a:off x="4367212" y="1160462"/>
            <a:ext cx="5183188" cy="3684588"/>
          </a:xfrm>
          <a:prstGeom prst="rect">
            <a:avLst/>
          </a:prstGeom>
          <a:noFill/>
          <a:ln w="9525">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Just click “send message,” or, even better…. </a:t>
            </a:r>
            <a:endParaRPr lang="en-US" sz="2000" b="1" dirty="0"/>
          </a:p>
          <a:p>
            <a:r>
              <a:rPr lang="en-US" sz="2400" b="1" dirty="0"/>
              <a:t>Personalize the message</a:t>
            </a:r>
          </a:p>
          <a:p>
            <a:pPr lvl="1"/>
            <a:r>
              <a:rPr lang="en-US" sz="2000" dirty="0"/>
              <a:t>This legislation came from the RHC community and will impact the RHC community </a:t>
            </a:r>
          </a:p>
          <a:p>
            <a:pPr lvl="1"/>
            <a:r>
              <a:rPr lang="en-US" sz="2000" dirty="0"/>
              <a:t>Introduce your RHC and the patients/community you serve</a:t>
            </a:r>
          </a:p>
          <a:p>
            <a:pPr lvl="1"/>
            <a:r>
              <a:rPr lang="en-US" sz="2000" dirty="0"/>
              <a:t>Pick a provision with implications for your clinic and write </a:t>
            </a:r>
            <a:r>
              <a:rPr lang="en-US" sz="2000" b="1" dirty="0"/>
              <a:t>one sentence </a:t>
            </a:r>
            <a:r>
              <a:rPr lang="en-US" sz="2000" dirty="0"/>
              <a:t>as to why it’s important</a:t>
            </a:r>
            <a:endParaRPr lang="en-US" dirty="0"/>
          </a:p>
        </p:txBody>
      </p:sp>
    </p:spTree>
    <p:extLst>
      <p:ext uri="{BB962C8B-B14F-4D97-AF65-F5344CB8AC3E}">
        <p14:creationId xmlns:p14="http://schemas.microsoft.com/office/powerpoint/2010/main" val="419226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par>
                                <p:cTn id="57" presetID="26"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down)">
                                      <p:cBhvr>
                                        <p:cTn id="59" dur="580">
                                          <p:stCondLst>
                                            <p:cond delay="0"/>
                                          </p:stCondLst>
                                        </p:cTn>
                                        <p:tgtEl>
                                          <p:spTgt spid="10"/>
                                        </p:tgtEl>
                                      </p:cBhvr>
                                    </p:animEffect>
                                    <p:anim calcmode="lin" valueType="num">
                                      <p:cBhvr>
                                        <p:cTn id="6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5" dur="26">
                                          <p:stCondLst>
                                            <p:cond delay="650"/>
                                          </p:stCondLst>
                                        </p:cTn>
                                        <p:tgtEl>
                                          <p:spTgt spid="10"/>
                                        </p:tgtEl>
                                      </p:cBhvr>
                                      <p:to x="100000" y="60000"/>
                                    </p:animScale>
                                    <p:animScale>
                                      <p:cBhvr>
                                        <p:cTn id="66" dur="166" decel="50000">
                                          <p:stCondLst>
                                            <p:cond delay="676"/>
                                          </p:stCondLst>
                                        </p:cTn>
                                        <p:tgtEl>
                                          <p:spTgt spid="10"/>
                                        </p:tgtEl>
                                      </p:cBhvr>
                                      <p:to x="100000" y="100000"/>
                                    </p:animScale>
                                    <p:animScale>
                                      <p:cBhvr>
                                        <p:cTn id="67" dur="26">
                                          <p:stCondLst>
                                            <p:cond delay="1312"/>
                                          </p:stCondLst>
                                        </p:cTn>
                                        <p:tgtEl>
                                          <p:spTgt spid="10"/>
                                        </p:tgtEl>
                                      </p:cBhvr>
                                      <p:to x="100000" y="80000"/>
                                    </p:animScale>
                                    <p:animScale>
                                      <p:cBhvr>
                                        <p:cTn id="68" dur="166" decel="50000">
                                          <p:stCondLst>
                                            <p:cond delay="1338"/>
                                          </p:stCondLst>
                                        </p:cTn>
                                        <p:tgtEl>
                                          <p:spTgt spid="10"/>
                                        </p:tgtEl>
                                      </p:cBhvr>
                                      <p:to x="100000" y="100000"/>
                                    </p:animScale>
                                    <p:animScale>
                                      <p:cBhvr>
                                        <p:cTn id="69" dur="26">
                                          <p:stCondLst>
                                            <p:cond delay="1642"/>
                                          </p:stCondLst>
                                        </p:cTn>
                                        <p:tgtEl>
                                          <p:spTgt spid="10"/>
                                        </p:tgtEl>
                                      </p:cBhvr>
                                      <p:to x="100000" y="90000"/>
                                    </p:animScale>
                                    <p:animScale>
                                      <p:cBhvr>
                                        <p:cTn id="70" dur="166" decel="50000">
                                          <p:stCondLst>
                                            <p:cond delay="1668"/>
                                          </p:stCondLst>
                                        </p:cTn>
                                        <p:tgtEl>
                                          <p:spTgt spid="10"/>
                                        </p:tgtEl>
                                      </p:cBhvr>
                                      <p:to x="100000" y="100000"/>
                                    </p:animScale>
                                    <p:animScale>
                                      <p:cBhvr>
                                        <p:cTn id="71" dur="26">
                                          <p:stCondLst>
                                            <p:cond delay="1808"/>
                                          </p:stCondLst>
                                        </p:cTn>
                                        <p:tgtEl>
                                          <p:spTgt spid="10"/>
                                        </p:tgtEl>
                                      </p:cBhvr>
                                      <p:to x="100000" y="95000"/>
                                    </p:animScale>
                                    <p:animScale>
                                      <p:cBhvr>
                                        <p:cTn id="72" dur="166" decel="50000">
                                          <p:stCondLst>
                                            <p:cond delay="1834"/>
                                          </p:stCondLst>
                                        </p:cTn>
                                        <p:tgtEl>
                                          <p:spTgt spid="10"/>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10">
                                            <p:txEl>
                                              <p:pRg st="0" end="0"/>
                                            </p:txEl>
                                          </p:spTgt>
                                        </p:tgtEl>
                                        <p:attrNameLst>
                                          <p:attrName>style.visibility</p:attrName>
                                        </p:attrNameLst>
                                      </p:cBhvr>
                                      <p:to>
                                        <p:strVal val="visible"/>
                                      </p:to>
                                    </p:set>
                                    <p:animEffect transition="in" filter="wipe(down)">
                                      <p:cBhvr>
                                        <p:cTn id="77" dur="580">
                                          <p:stCondLst>
                                            <p:cond delay="0"/>
                                          </p:stCondLst>
                                        </p:cTn>
                                        <p:tgtEl>
                                          <p:spTgt spid="10">
                                            <p:txEl>
                                              <p:pRg st="0" end="0"/>
                                            </p:txEl>
                                          </p:spTgt>
                                        </p:tgtEl>
                                      </p:cBhvr>
                                    </p:animEffect>
                                    <p:anim calcmode="lin" valueType="num">
                                      <p:cBhvr>
                                        <p:cTn id="78"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10">
                                            <p:txEl>
                                              <p:pRg st="0" end="0"/>
                                            </p:txEl>
                                          </p:spTgt>
                                        </p:tgtEl>
                                      </p:cBhvr>
                                      <p:to x="100000" y="60000"/>
                                    </p:animScale>
                                    <p:animScale>
                                      <p:cBhvr>
                                        <p:cTn id="84" dur="166" decel="50000">
                                          <p:stCondLst>
                                            <p:cond delay="676"/>
                                          </p:stCondLst>
                                        </p:cTn>
                                        <p:tgtEl>
                                          <p:spTgt spid="10">
                                            <p:txEl>
                                              <p:pRg st="0" end="0"/>
                                            </p:txEl>
                                          </p:spTgt>
                                        </p:tgtEl>
                                      </p:cBhvr>
                                      <p:to x="100000" y="100000"/>
                                    </p:animScale>
                                    <p:animScale>
                                      <p:cBhvr>
                                        <p:cTn id="85" dur="26">
                                          <p:stCondLst>
                                            <p:cond delay="1312"/>
                                          </p:stCondLst>
                                        </p:cTn>
                                        <p:tgtEl>
                                          <p:spTgt spid="10">
                                            <p:txEl>
                                              <p:pRg st="0" end="0"/>
                                            </p:txEl>
                                          </p:spTgt>
                                        </p:tgtEl>
                                      </p:cBhvr>
                                      <p:to x="100000" y="80000"/>
                                    </p:animScale>
                                    <p:animScale>
                                      <p:cBhvr>
                                        <p:cTn id="86" dur="166" decel="50000">
                                          <p:stCondLst>
                                            <p:cond delay="1338"/>
                                          </p:stCondLst>
                                        </p:cTn>
                                        <p:tgtEl>
                                          <p:spTgt spid="10">
                                            <p:txEl>
                                              <p:pRg st="0" end="0"/>
                                            </p:txEl>
                                          </p:spTgt>
                                        </p:tgtEl>
                                      </p:cBhvr>
                                      <p:to x="100000" y="100000"/>
                                    </p:animScale>
                                    <p:animScale>
                                      <p:cBhvr>
                                        <p:cTn id="87" dur="26">
                                          <p:stCondLst>
                                            <p:cond delay="1642"/>
                                          </p:stCondLst>
                                        </p:cTn>
                                        <p:tgtEl>
                                          <p:spTgt spid="10">
                                            <p:txEl>
                                              <p:pRg st="0" end="0"/>
                                            </p:txEl>
                                          </p:spTgt>
                                        </p:tgtEl>
                                      </p:cBhvr>
                                      <p:to x="100000" y="90000"/>
                                    </p:animScale>
                                    <p:animScale>
                                      <p:cBhvr>
                                        <p:cTn id="88" dur="166" decel="50000">
                                          <p:stCondLst>
                                            <p:cond delay="1668"/>
                                          </p:stCondLst>
                                        </p:cTn>
                                        <p:tgtEl>
                                          <p:spTgt spid="10">
                                            <p:txEl>
                                              <p:pRg st="0" end="0"/>
                                            </p:txEl>
                                          </p:spTgt>
                                        </p:tgtEl>
                                      </p:cBhvr>
                                      <p:to x="100000" y="100000"/>
                                    </p:animScale>
                                    <p:animScale>
                                      <p:cBhvr>
                                        <p:cTn id="89" dur="26">
                                          <p:stCondLst>
                                            <p:cond delay="1808"/>
                                          </p:stCondLst>
                                        </p:cTn>
                                        <p:tgtEl>
                                          <p:spTgt spid="10">
                                            <p:txEl>
                                              <p:pRg st="0" end="0"/>
                                            </p:txEl>
                                          </p:spTgt>
                                        </p:tgtEl>
                                      </p:cBhvr>
                                      <p:to x="100000" y="95000"/>
                                    </p:animScale>
                                    <p:animScale>
                                      <p:cBhvr>
                                        <p:cTn id="90" dur="166" decel="50000">
                                          <p:stCondLst>
                                            <p:cond delay="1834"/>
                                          </p:stCondLst>
                                        </p:cTn>
                                        <p:tgtEl>
                                          <p:spTgt spid="10">
                                            <p:txEl>
                                              <p:pRg st="0" end="0"/>
                                            </p:txEl>
                                          </p:spTgt>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10">
                                            <p:txEl>
                                              <p:pRg st="1" end="1"/>
                                            </p:txEl>
                                          </p:spTgt>
                                        </p:tgtEl>
                                        <p:attrNameLst>
                                          <p:attrName>style.visibility</p:attrName>
                                        </p:attrNameLst>
                                      </p:cBhvr>
                                      <p:to>
                                        <p:strVal val="visible"/>
                                      </p:to>
                                    </p:set>
                                    <p:animEffect transition="in" filter="wipe(down)">
                                      <p:cBhvr>
                                        <p:cTn id="95" dur="580">
                                          <p:stCondLst>
                                            <p:cond delay="0"/>
                                          </p:stCondLst>
                                        </p:cTn>
                                        <p:tgtEl>
                                          <p:spTgt spid="10">
                                            <p:txEl>
                                              <p:pRg st="1" end="1"/>
                                            </p:txEl>
                                          </p:spTgt>
                                        </p:tgtEl>
                                      </p:cBhvr>
                                    </p:animEffect>
                                    <p:anim calcmode="lin" valueType="num">
                                      <p:cBhvr>
                                        <p:cTn id="96" dur="1822" tmFilter="0,0; 0.14,0.36; 0.43,0.73; 0.71,0.91; 1.0,1.0">
                                          <p:stCondLst>
                                            <p:cond delay="0"/>
                                          </p:stCondLst>
                                        </p:cTn>
                                        <p:tgtEl>
                                          <p:spTgt spid="10">
                                            <p:txEl>
                                              <p:pRg st="1" end="1"/>
                                            </p:txEl>
                                          </p:spTgt>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0">
                                            <p:txEl>
                                              <p:pRg st="1" end="1"/>
                                            </p:txEl>
                                          </p:spTgt>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0">
                                            <p:txEl>
                                              <p:pRg st="1" end="1"/>
                                            </p:txEl>
                                          </p:spTgt>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0">
                                            <p:txEl>
                                              <p:pRg st="1" end="1"/>
                                            </p:txEl>
                                          </p:spTgt>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0">
                                            <p:txEl>
                                              <p:pRg st="1" end="1"/>
                                            </p:txEl>
                                          </p:spTgt>
                                        </p:tgtEl>
                                        <p:attrNameLst>
                                          <p:attrName>ppt_y</p:attrName>
                                        </p:attrNameLst>
                                      </p:cBhvr>
                                      <p:tavLst>
                                        <p:tav tm="0" fmla="#ppt_y-sin(pi*$)/81">
                                          <p:val>
                                            <p:fltVal val="0"/>
                                          </p:val>
                                        </p:tav>
                                        <p:tav tm="100000">
                                          <p:val>
                                            <p:fltVal val="1"/>
                                          </p:val>
                                        </p:tav>
                                      </p:tavLst>
                                    </p:anim>
                                    <p:animScale>
                                      <p:cBhvr>
                                        <p:cTn id="101" dur="26">
                                          <p:stCondLst>
                                            <p:cond delay="650"/>
                                          </p:stCondLst>
                                        </p:cTn>
                                        <p:tgtEl>
                                          <p:spTgt spid="10">
                                            <p:txEl>
                                              <p:pRg st="1" end="1"/>
                                            </p:txEl>
                                          </p:spTgt>
                                        </p:tgtEl>
                                      </p:cBhvr>
                                      <p:to x="100000" y="60000"/>
                                    </p:animScale>
                                    <p:animScale>
                                      <p:cBhvr>
                                        <p:cTn id="102" dur="166" decel="50000">
                                          <p:stCondLst>
                                            <p:cond delay="676"/>
                                          </p:stCondLst>
                                        </p:cTn>
                                        <p:tgtEl>
                                          <p:spTgt spid="10">
                                            <p:txEl>
                                              <p:pRg st="1" end="1"/>
                                            </p:txEl>
                                          </p:spTgt>
                                        </p:tgtEl>
                                      </p:cBhvr>
                                      <p:to x="100000" y="100000"/>
                                    </p:animScale>
                                    <p:animScale>
                                      <p:cBhvr>
                                        <p:cTn id="103" dur="26">
                                          <p:stCondLst>
                                            <p:cond delay="1312"/>
                                          </p:stCondLst>
                                        </p:cTn>
                                        <p:tgtEl>
                                          <p:spTgt spid="10">
                                            <p:txEl>
                                              <p:pRg st="1" end="1"/>
                                            </p:txEl>
                                          </p:spTgt>
                                        </p:tgtEl>
                                      </p:cBhvr>
                                      <p:to x="100000" y="80000"/>
                                    </p:animScale>
                                    <p:animScale>
                                      <p:cBhvr>
                                        <p:cTn id="104" dur="166" decel="50000">
                                          <p:stCondLst>
                                            <p:cond delay="1338"/>
                                          </p:stCondLst>
                                        </p:cTn>
                                        <p:tgtEl>
                                          <p:spTgt spid="10">
                                            <p:txEl>
                                              <p:pRg st="1" end="1"/>
                                            </p:txEl>
                                          </p:spTgt>
                                        </p:tgtEl>
                                      </p:cBhvr>
                                      <p:to x="100000" y="100000"/>
                                    </p:animScale>
                                    <p:animScale>
                                      <p:cBhvr>
                                        <p:cTn id="105" dur="26">
                                          <p:stCondLst>
                                            <p:cond delay="1642"/>
                                          </p:stCondLst>
                                        </p:cTn>
                                        <p:tgtEl>
                                          <p:spTgt spid="10">
                                            <p:txEl>
                                              <p:pRg st="1" end="1"/>
                                            </p:txEl>
                                          </p:spTgt>
                                        </p:tgtEl>
                                      </p:cBhvr>
                                      <p:to x="100000" y="90000"/>
                                    </p:animScale>
                                    <p:animScale>
                                      <p:cBhvr>
                                        <p:cTn id="106" dur="166" decel="50000">
                                          <p:stCondLst>
                                            <p:cond delay="1668"/>
                                          </p:stCondLst>
                                        </p:cTn>
                                        <p:tgtEl>
                                          <p:spTgt spid="10">
                                            <p:txEl>
                                              <p:pRg st="1" end="1"/>
                                            </p:txEl>
                                          </p:spTgt>
                                        </p:tgtEl>
                                      </p:cBhvr>
                                      <p:to x="100000" y="100000"/>
                                    </p:animScale>
                                    <p:animScale>
                                      <p:cBhvr>
                                        <p:cTn id="107" dur="26">
                                          <p:stCondLst>
                                            <p:cond delay="1808"/>
                                          </p:stCondLst>
                                        </p:cTn>
                                        <p:tgtEl>
                                          <p:spTgt spid="10">
                                            <p:txEl>
                                              <p:pRg st="1" end="1"/>
                                            </p:txEl>
                                          </p:spTgt>
                                        </p:tgtEl>
                                      </p:cBhvr>
                                      <p:to x="100000" y="95000"/>
                                    </p:animScale>
                                    <p:animScale>
                                      <p:cBhvr>
                                        <p:cTn id="108" dur="166" decel="50000">
                                          <p:stCondLst>
                                            <p:cond delay="1834"/>
                                          </p:stCondLst>
                                        </p:cTn>
                                        <p:tgtEl>
                                          <p:spTgt spid="10">
                                            <p:txEl>
                                              <p:pRg st="1" end="1"/>
                                            </p:txEl>
                                          </p:spTgt>
                                        </p:tgtEl>
                                      </p:cBhvr>
                                      <p:to x="100000" y="100000"/>
                                    </p:animScale>
                                  </p:childTnLst>
                                </p:cTn>
                              </p:par>
                              <p:par>
                                <p:cTn id="109" presetID="26" presetClass="entr" presetSubtype="0" fill="hold" nodeType="withEffect">
                                  <p:stCondLst>
                                    <p:cond delay="0"/>
                                  </p:stCondLst>
                                  <p:childTnLst>
                                    <p:set>
                                      <p:cBhvr>
                                        <p:cTn id="110" dur="1" fill="hold">
                                          <p:stCondLst>
                                            <p:cond delay="0"/>
                                          </p:stCondLst>
                                        </p:cTn>
                                        <p:tgtEl>
                                          <p:spTgt spid="10">
                                            <p:txEl>
                                              <p:pRg st="2" end="2"/>
                                            </p:txEl>
                                          </p:spTgt>
                                        </p:tgtEl>
                                        <p:attrNameLst>
                                          <p:attrName>style.visibility</p:attrName>
                                        </p:attrNameLst>
                                      </p:cBhvr>
                                      <p:to>
                                        <p:strVal val="visible"/>
                                      </p:to>
                                    </p:set>
                                    <p:animEffect transition="in" filter="wipe(down)">
                                      <p:cBhvr>
                                        <p:cTn id="111" dur="580">
                                          <p:stCondLst>
                                            <p:cond delay="0"/>
                                          </p:stCondLst>
                                        </p:cTn>
                                        <p:tgtEl>
                                          <p:spTgt spid="10">
                                            <p:txEl>
                                              <p:pRg st="2" end="2"/>
                                            </p:txEl>
                                          </p:spTgt>
                                        </p:tgtEl>
                                      </p:cBhvr>
                                    </p:animEffect>
                                    <p:anim calcmode="lin" valueType="num">
                                      <p:cBhvr>
                                        <p:cTn id="112" dur="1822" tmFilter="0,0; 0.14,0.36; 0.43,0.73; 0.71,0.91; 1.0,1.0">
                                          <p:stCondLst>
                                            <p:cond delay="0"/>
                                          </p:stCondLst>
                                        </p:cTn>
                                        <p:tgtEl>
                                          <p:spTgt spid="10">
                                            <p:txEl>
                                              <p:pRg st="2" end="2"/>
                                            </p:txEl>
                                          </p:spTgt>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10">
                                            <p:txEl>
                                              <p:pRg st="2" end="2"/>
                                            </p:txEl>
                                          </p:spTgt>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10">
                                            <p:txEl>
                                              <p:pRg st="2" end="2"/>
                                            </p:txEl>
                                          </p:spTgt>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10">
                                            <p:txEl>
                                              <p:pRg st="2" end="2"/>
                                            </p:txEl>
                                          </p:spTgt>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10">
                                            <p:txEl>
                                              <p:pRg st="2" end="2"/>
                                            </p:txEl>
                                          </p:spTgt>
                                        </p:tgtEl>
                                        <p:attrNameLst>
                                          <p:attrName>ppt_y</p:attrName>
                                        </p:attrNameLst>
                                      </p:cBhvr>
                                      <p:tavLst>
                                        <p:tav tm="0" fmla="#ppt_y-sin(pi*$)/81">
                                          <p:val>
                                            <p:fltVal val="0"/>
                                          </p:val>
                                        </p:tav>
                                        <p:tav tm="100000">
                                          <p:val>
                                            <p:fltVal val="1"/>
                                          </p:val>
                                        </p:tav>
                                      </p:tavLst>
                                    </p:anim>
                                    <p:animScale>
                                      <p:cBhvr>
                                        <p:cTn id="117" dur="26">
                                          <p:stCondLst>
                                            <p:cond delay="650"/>
                                          </p:stCondLst>
                                        </p:cTn>
                                        <p:tgtEl>
                                          <p:spTgt spid="10">
                                            <p:txEl>
                                              <p:pRg st="2" end="2"/>
                                            </p:txEl>
                                          </p:spTgt>
                                        </p:tgtEl>
                                      </p:cBhvr>
                                      <p:to x="100000" y="60000"/>
                                    </p:animScale>
                                    <p:animScale>
                                      <p:cBhvr>
                                        <p:cTn id="118" dur="166" decel="50000">
                                          <p:stCondLst>
                                            <p:cond delay="676"/>
                                          </p:stCondLst>
                                        </p:cTn>
                                        <p:tgtEl>
                                          <p:spTgt spid="10">
                                            <p:txEl>
                                              <p:pRg st="2" end="2"/>
                                            </p:txEl>
                                          </p:spTgt>
                                        </p:tgtEl>
                                      </p:cBhvr>
                                      <p:to x="100000" y="100000"/>
                                    </p:animScale>
                                    <p:animScale>
                                      <p:cBhvr>
                                        <p:cTn id="119" dur="26">
                                          <p:stCondLst>
                                            <p:cond delay="1312"/>
                                          </p:stCondLst>
                                        </p:cTn>
                                        <p:tgtEl>
                                          <p:spTgt spid="10">
                                            <p:txEl>
                                              <p:pRg st="2" end="2"/>
                                            </p:txEl>
                                          </p:spTgt>
                                        </p:tgtEl>
                                      </p:cBhvr>
                                      <p:to x="100000" y="80000"/>
                                    </p:animScale>
                                    <p:animScale>
                                      <p:cBhvr>
                                        <p:cTn id="120" dur="166" decel="50000">
                                          <p:stCondLst>
                                            <p:cond delay="1338"/>
                                          </p:stCondLst>
                                        </p:cTn>
                                        <p:tgtEl>
                                          <p:spTgt spid="10">
                                            <p:txEl>
                                              <p:pRg st="2" end="2"/>
                                            </p:txEl>
                                          </p:spTgt>
                                        </p:tgtEl>
                                      </p:cBhvr>
                                      <p:to x="100000" y="100000"/>
                                    </p:animScale>
                                    <p:animScale>
                                      <p:cBhvr>
                                        <p:cTn id="121" dur="26">
                                          <p:stCondLst>
                                            <p:cond delay="1642"/>
                                          </p:stCondLst>
                                        </p:cTn>
                                        <p:tgtEl>
                                          <p:spTgt spid="10">
                                            <p:txEl>
                                              <p:pRg st="2" end="2"/>
                                            </p:txEl>
                                          </p:spTgt>
                                        </p:tgtEl>
                                      </p:cBhvr>
                                      <p:to x="100000" y="90000"/>
                                    </p:animScale>
                                    <p:animScale>
                                      <p:cBhvr>
                                        <p:cTn id="122" dur="166" decel="50000">
                                          <p:stCondLst>
                                            <p:cond delay="1668"/>
                                          </p:stCondLst>
                                        </p:cTn>
                                        <p:tgtEl>
                                          <p:spTgt spid="10">
                                            <p:txEl>
                                              <p:pRg st="2" end="2"/>
                                            </p:txEl>
                                          </p:spTgt>
                                        </p:tgtEl>
                                      </p:cBhvr>
                                      <p:to x="100000" y="100000"/>
                                    </p:animScale>
                                    <p:animScale>
                                      <p:cBhvr>
                                        <p:cTn id="123" dur="26">
                                          <p:stCondLst>
                                            <p:cond delay="1808"/>
                                          </p:stCondLst>
                                        </p:cTn>
                                        <p:tgtEl>
                                          <p:spTgt spid="10">
                                            <p:txEl>
                                              <p:pRg st="2" end="2"/>
                                            </p:txEl>
                                          </p:spTgt>
                                        </p:tgtEl>
                                      </p:cBhvr>
                                      <p:to x="100000" y="95000"/>
                                    </p:animScale>
                                    <p:animScale>
                                      <p:cBhvr>
                                        <p:cTn id="124" dur="166" decel="50000">
                                          <p:stCondLst>
                                            <p:cond delay="1834"/>
                                          </p:stCondLst>
                                        </p:cTn>
                                        <p:tgtEl>
                                          <p:spTgt spid="10">
                                            <p:txEl>
                                              <p:pRg st="2" end="2"/>
                                            </p:txEl>
                                          </p:spTgt>
                                        </p:tgtEl>
                                      </p:cBhvr>
                                      <p:to x="100000" y="100000"/>
                                    </p:animScale>
                                  </p:childTnLst>
                                </p:cTn>
                              </p:par>
                              <p:par>
                                <p:cTn id="125" presetID="26" presetClass="entr" presetSubtype="0" fill="hold" nodeType="withEffect">
                                  <p:stCondLst>
                                    <p:cond delay="0"/>
                                  </p:stCondLst>
                                  <p:childTnLst>
                                    <p:set>
                                      <p:cBhvr>
                                        <p:cTn id="126" dur="1" fill="hold">
                                          <p:stCondLst>
                                            <p:cond delay="0"/>
                                          </p:stCondLst>
                                        </p:cTn>
                                        <p:tgtEl>
                                          <p:spTgt spid="10">
                                            <p:txEl>
                                              <p:pRg st="3" end="3"/>
                                            </p:txEl>
                                          </p:spTgt>
                                        </p:tgtEl>
                                        <p:attrNameLst>
                                          <p:attrName>style.visibility</p:attrName>
                                        </p:attrNameLst>
                                      </p:cBhvr>
                                      <p:to>
                                        <p:strVal val="visible"/>
                                      </p:to>
                                    </p:set>
                                    <p:animEffect transition="in" filter="wipe(down)">
                                      <p:cBhvr>
                                        <p:cTn id="127" dur="580">
                                          <p:stCondLst>
                                            <p:cond delay="0"/>
                                          </p:stCondLst>
                                        </p:cTn>
                                        <p:tgtEl>
                                          <p:spTgt spid="10">
                                            <p:txEl>
                                              <p:pRg st="3" end="3"/>
                                            </p:txEl>
                                          </p:spTgt>
                                        </p:tgtEl>
                                      </p:cBhvr>
                                    </p:animEffect>
                                    <p:anim calcmode="lin" valueType="num">
                                      <p:cBhvr>
                                        <p:cTn id="128" dur="1822" tmFilter="0,0; 0.14,0.36; 0.43,0.73; 0.71,0.91; 1.0,1.0">
                                          <p:stCondLst>
                                            <p:cond delay="0"/>
                                          </p:stCondLst>
                                        </p:cTn>
                                        <p:tgtEl>
                                          <p:spTgt spid="10">
                                            <p:txEl>
                                              <p:pRg st="3" end="3"/>
                                            </p:txEl>
                                          </p:spTgt>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10">
                                            <p:txEl>
                                              <p:pRg st="3" end="3"/>
                                            </p:txEl>
                                          </p:spTgt>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10">
                                            <p:txEl>
                                              <p:pRg st="3" end="3"/>
                                            </p:txEl>
                                          </p:spTgt>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10">
                                            <p:txEl>
                                              <p:pRg st="3" end="3"/>
                                            </p:txEl>
                                          </p:spTgt>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10">
                                            <p:txEl>
                                              <p:pRg st="3" end="3"/>
                                            </p:txEl>
                                          </p:spTgt>
                                        </p:tgtEl>
                                        <p:attrNameLst>
                                          <p:attrName>ppt_y</p:attrName>
                                        </p:attrNameLst>
                                      </p:cBhvr>
                                      <p:tavLst>
                                        <p:tav tm="0" fmla="#ppt_y-sin(pi*$)/81">
                                          <p:val>
                                            <p:fltVal val="0"/>
                                          </p:val>
                                        </p:tav>
                                        <p:tav tm="100000">
                                          <p:val>
                                            <p:fltVal val="1"/>
                                          </p:val>
                                        </p:tav>
                                      </p:tavLst>
                                    </p:anim>
                                    <p:animScale>
                                      <p:cBhvr>
                                        <p:cTn id="133" dur="26">
                                          <p:stCondLst>
                                            <p:cond delay="650"/>
                                          </p:stCondLst>
                                        </p:cTn>
                                        <p:tgtEl>
                                          <p:spTgt spid="10">
                                            <p:txEl>
                                              <p:pRg st="3" end="3"/>
                                            </p:txEl>
                                          </p:spTgt>
                                        </p:tgtEl>
                                      </p:cBhvr>
                                      <p:to x="100000" y="60000"/>
                                    </p:animScale>
                                    <p:animScale>
                                      <p:cBhvr>
                                        <p:cTn id="134" dur="166" decel="50000">
                                          <p:stCondLst>
                                            <p:cond delay="676"/>
                                          </p:stCondLst>
                                        </p:cTn>
                                        <p:tgtEl>
                                          <p:spTgt spid="10">
                                            <p:txEl>
                                              <p:pRg st="3" end="3"/>
                                            </p:txEl>
                                          </p:spTgt>
                                        </p:tgtEl>
                                      </p:cBhvr>
                                      <p:to x="100000" y="100000"/>
                                    </p:animScale>
                                    <p:animScale>
                                      <p:cBhvr>
                                        <p:cTn id="135" dur="26">
                                          <p:stCondLst>
                                            <p:cond delay="1312"/>
                                          </p:stCondLst>
                                        </p:cTn>
                                        <p:tgtEl>
                                          <p:spTgt spid="10">
                                            <p:txEl>
                                              <p:pRg st="3" end="3"/>
                                            </p:txEl>
                                          </p:spTgt>
                                        </p:tgtEl>
                                      </p:cBhvr>
                                      <p:to x="100000" y="80000"/>
                                    </p:animScale>
                                    <p:animScale>
                                      <p:cBhvr>
                                        <p:cTn id="136" dur="166" decel="50000">
                                          <p:stCondLst>
                                            <p:cond delay="1338"/>
                                          </p:stCondLst>
                                        </p:cTn>
                                        <p:tgtEl>
                                          <p:spTgt spid="10">
                                            <p:txEl>
                                              <p:pRg st="3" end="3"/>
                                            </p:txEl>
                                          </p:spTgt>
                                        </p:tgtEl>
                                      </p:cBhvr>
                                      <p:to x="100000" y="100000"/>
                                    </p:animScale>
                                    <p:animScale>
                                      <p:cBhvr>
                                        <p:cTn id="137" dur="26">
                                          <p:stCondLst>
                                            <p:cond delay="1642"/>
                                          </p:stCondLst>
                                        </p:cTn>
                                        <p:tgtEl>
                                          <p:spTgt spid="10">
                                            <p:txEl>
                                              <p:pRg st="3" end="3"/>
                                            </p:txEl>
                                          </p:spTgt>
                                        </p:tgtEl>
                                      </p:cBhvr>
                                      <p:to x="100000" y="90000"/>
                                    </p:animScale>
                                    <p:animScale>
                                      <p:cBhvr>
                                        <p:cTn id="138" dur="166" decel="50000">
                                          <p:stCondLst>
                                            <p:cond delay="1668"/>
                                          </p:stCondLst>
                                        </p:cTn>
                                        <p:tgtEl>
                                          <p:spTgt spid="10">
                                            <p:txEl>
                                              <p:pRg st="3" end="3"/>
                                            </p:txEl>
                                          </p:spTgt>
                                        </p:tgtEl>
                                      </p:cBhvr>
                                      <p:to x="100000" y="100000"/>
                                    </p:animScale>
                                    <p:animScale>
                                      <p:cBhvr>
                                        <p:cTn id="139" dur="26">
                                          <p:stCondLst>
                                            <p:cond delay="1808"/>
                                          </p:stCondLst>
                                        </p:cTn>
                                        <p:tgtEl>
                                          <p:spTgt spid="10">
                                            <p:txEl>
                                              <p:pRg st="3" end="3"/>
                                            </p:txEl>
                                          </p:spTgt>
                                        </p:tgtEl>
                                      </p:cBhvr>
                                      <p:to x="100000" y="95000"/>
                                    </p:animScale>
                                    <p:animScale>
                                      <p:cBhvr>
                                        <p:cTn id="140" dur="166" decel="50000">
                                          <p:stCondLst>
                                            <p:cond delay="1834"/>
                                          </p:stCondLst>
                                        </p:cTn>
                                        <p:tgtEl>
                                          <p:spTgt spid="10">
                                            <p:txEl>
                                              <p:pRg st="3" end="3"/>
                                            </p:txEl>
                                          </p:spTgt>
                                        </p:tgtEl>
                                      </p:cBhvr>
                                      <p:to x="100000" y="100000"/>
                                    </p:animScale>
                                  </p:childTnLst>
                                </p:cTn>
                              </p:par>
                              <p:par>
                                <p:cTn id="141" presetID="26" presetClass="entr" presetSubtype="0" fill="hold" nodeType="withEffect">
                                  <p:stCondLst>
                                    <p:cond delay="0"/>
                                  </p:stCondLst>
                                  <p:childTnLst>
                                    <p:set>
                                      <p:cBhvr>
                                        <p:cTn id="142" dur="1" fill="hold">
                                          <p:stCondLst>
                                            <p:cond delay="0"/>
                                          </p:stCondLst>
                                        </p:cTn>
                                        <p:tgtEl>
                                          <p:spTgt spid="10">
                                            <p:txEl>
                                              <p:pRg st="4" end="4"/>
                                            </p:txEl>
                                          </p:spTgt>
                                        </p:tgtEl>
                                        <p:attrNameLst>
                                          <p:attrName>style.visibility</p:attrName>
                                        </p:attrNameLst>
                                      </p:cBhvr>
                                      <p:to>
                                        <p:strVal val="visible"/>
                                      </p:to>
                                    </p:set>
                                    <p:animEffect transition="in" filter="wipe(down)">
                                      <p:cBhvr>
                                        <p:cTn id="143" dur="580">
                                          <p:stCondLst>
                                            <p:cond delay="0"/>
                                          </p:stCondLst>
                                        </p:cTn>
                                        <p:tgtEl>
                                          <p:spTgt spid="10">
                                            <p:txEl>
                                              <p:pRg st="4" end="4"/>
                                            </p:txEl>
                                          </p:spTgt>
                                        </p:tgtEl>
                                      </p:cBhvr>
                                    </p:animEffect>
                                    <p:anim calcmode="lin" valueType="num">
                                      <p:cBhvr>
                                        <p:cTn id="144" dur="1822" tmFilter="0,0; 0.14,0.36; 0.43,0.73; 0.71,0.91; 1.0,1.0">
                                          <p:stCondLst>
                                            <p:cond delay="0"/>
                                          </p:stCondLst>
                                        </p:cTn>
                                        <p:tgtEl>
                                          <p:spTgt spid="10">
                                            <p:txEl>
                                              <p:pRg st="4" end="4"/>
                                            </p:txEl>
                                          </p:spTgt>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10">
                                            <p:txEl>
                                              <p:pRg st="4" end="4"/>
                                            </p:txEl>
                                          </p:spTgt>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10">
                                            <p:txEl>
                                              <p:pRg st="4" end="4"/>
                                            </p:txEl>
                                          </p:spTgt>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10">
                                            <p:txEl>
                                              <p:pRg st="4" end="4"/>
                                            </p:txEl>
                                          </p:spTgt>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10">
                                            <p:txEl>
                                              <p:pRg st="4" end="4"/>
                                            </p:txEl>
                                          </p:spTgt>
                                        </p:tgtEl>
                                        <p:attrNameLst>
                                          <p:attrName>ppt_y</p:attrName>
                                        </p:attrNameLst>
                                      </p:cBhvr>
                                      <p:tavLst>
                                        <p:tav tm="0" fmla="#ppt_y-sin(pi*$)/81">
                                          <p:val>
                                            <p:fltVal val="0"/>
                                          </p:val>
                                        </p:tav>
                                        <p:tav tm="100000">
                                          <p:val>
                                            <p:fltVal val="1"/>
                                          </p:val>
                                        </p:tav>
                                      </p:tavLst>
                                    </p:anim>
                                    <p:animScale>
                                      <p:cBhvr>
                                        <p:cTn id="149" dur="26">
                                          <p:stCondLst>
                                            <p:cond delay="650"/>
                                          </p:stCondLst>
                                        </p:cTn>
                                        <p:tgtEl>
                                          <p:spTgt spid="10">
                                            <p:txEl>
                                              <p:pRg st="4" end="4"/>
                                            </p:txEl>
                                          </p:spTgt>
                                        </p:tgtEl>
                                      </p:cBhvr>
                                      <p:to x="100000" y="60000"/>
                                    </p:animScale>
                                    <p:animScale>
                                      <p:cBhvr>
                                        <p:cTn id="150" dur="166" decel="50000">
                                          <p:stCondLst>
                                            <p:cond delay="676"/>
                                          </p:stCondLst>
                                        </p:cTn>
                                        <p:tgtEl>
                                          <p:spTgt spid="10">
                                            <p:txEl>
                                              <p:pRg st="4" end="4"/>
                                            </p:txEl>
                                          </p:spTgt>
                                        </p:tgtEl>
                                      </p:cBhvr>
                                      <p:to x="100000" y="100000"/>
                                    </p:animScale>
                                    <p:animScale>
                                      <p:cBhvr>
                                        <p:cTn id="151" dur="26">
                                          <p:stCondLst>
                                            <p:cond delay="1312"/>
                                          </p:stCondLst>
                                        </p:cTn>
                                        <p:tgtEl>
                                          <p:spTgt spid="10">
                                            <p:txEl>
                                              <p:pRg st="4" end="4"/>
                                            </p:txEl>
                                          </p:spTgt>
                                        </p:tgtEl>
                                      </p:cBhvr>
                                      <p:to x="100000" y="80000"/>
                                    </p:animScale>
                                    <p:animScale>
                                      <p:cBhvr>
                                        <p:cTn id="152" dur="166" decel="50000">
                                          <p:stCondLst>
                                            <p:cond delay="1338"/>
                                          </p:stCondLst>
                                        </p:cTn>
                                        <p:tgtEl>
                                          <p:spTgt spid="10">
                                            <p:txEl>
                                              <p:pRg st="4" end="4"/>
                                            </p:txEl>
                                          </p:spTgt>
                                        </p:tgtEl>
                                      </p:cBhvr>
                                      <p:to x="100000" y="100000"/>
                                    </p:animScale>
                                    <p:animScale>
                                      <p:cBhvr>
                                        <p:cTn id="153" dur="26">
                                          <p:stCondLst>
                                            <p:cond delay="1642"/>
                                          </p:stCondLst>
                                        </p:cTn>
                                        <p:tgtEl>
                                          <p:spTgt spid="10">
                                            <p:txEl>
                                              <p:pRg st="4" end="4"/>
                                            </p:txEl>
                                          </p:spTgt>
                                        </p:tgtEl>
                                      </p:cBhvr>
                                      <p:to x="100000" y="90000"/>
                                    </p:animScale>
                                    <p:animScale>
                                      <p:cBhvr>
                                        <p:cTn id="154" dur="166" decel="50000">
                                          <p:stCondLst>
                                            <p:cond delay="1668"/>
                                          </p:stCondLst>
                                        </p:cTn>
                                        <p:tgtEl>
                                          <p:spTgt spid="10">
                                            <p:txEl>
                                              <p:pRg st="4" end="4"/>
                                            </p:txEl>
                                          </p:spTgt>
                                        </p:tgtEl>
                                      </p:cBhvr>
                                      <p:to x="100000" y="100000"/>
                                    </p:animScale>
                                    <p:animScale>
                                      <p:cBhvr>
                                        <p:cTn id="155" dur="26">
                                          <p:stCondLst>
                                            <p:cond delay="1808"/>
                                          </p:stCondLst>
                                        </p:cTn>
                                        <p:tgtEl>
                                          <p:spTgt spid="10">
                                            <p:txEl>
                                              <p:pRg st="4" end="4"/>
                                            </p:txEl>
                                          </p:spTgt>
                                        </p:tgtEl>
                                      </p:cBhvr>
                                      <p:to x="100000" y="95000"/>
                                    </p:animScale>
                                    <p:animScale>
                                      <p:cBhvr>
                                        <p:cTn id="156" dur="166" decel="50000">
                                          <p:stCondLst>
                                            <p:cond delay="1834"/>
                                          </p:stCondLst>
                                        </p:cTn>
                                        <p:tgtEl>
                                          <p:spTgt spid="10">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98FAC-EDBE-F519-3FD4-D8866B370456}"/>
              </a:ext>
            </a:extLst>
          </p:cNvPr>
          <p:cNvSpPr>
            <a:spLocks noGrp="1"/>
          </p:cNvSpPr>
          <p:nvPr>
            <p:ph type="title"/>
          </p:nvPr>
        </p:nvSpPr>
        <p:spPr>
          <a:xfrm>
            <a:off x="838200" y="636502"/>
            <a:ext cx="10515600" cy="1325563"/>
          </a:xfrm>
        </p:spPr>
        <p:txBody>
          <a:bodyPr/>
          <a:lstStyle/>
          <a:p>
            <a:r>
              <a:rPr lang="en-US" b="1" dirty="0"/>
              <a:t>REGULATORY UPDATES</a:t>
            </a:r>
          </a:p>
        </p:txBody>
      </p:sp>
      <p:sp>
        <p:nvSpPr>
          <p:cNvPr id="3" name="Content Placeholder 2">
            <a:extLst>
              <a:ext uri="{FF2B5EF4-FFF2-40B4-BE49-F238E27FC236}">
                <a16:creationId xmlns:a16="http://schemas.microsoft.com/office/drawing/2014/main" id="{025A0D94-19C1-2445-2278-1E00BF8F7150}"/>
              </a:ext>
            </a:extLst>
          </p:cNvPr>
          <p:cNvSpPr>
            <a:spLocks noGrp="1"/>
          </p:cNvSpPr>
          <p:nvPr>
            <p:ph sz="half" idx="1"/>
          </p:nvPr>
        </p:nvSpPr>
        <p:spPr>
          <a:xfrm>
            <a:off x="838199" y="2231857"/>
            <a:ext cx="8558463" cy="3945105"/>
          </a:xfrm>
        </p:spPr>
        <p:txBody>
          <a:bodyPr/>
          <a:lstStyle/>
          <a:p>
            <a:r>
              <a:rPr lang="en-US" sz="2400" dirty="0"/>
              <a:t>Census Bureau Definition Change &amp; Its Implications</a:t>
            </a:r>
          </a:p>
          <a:p>
            <a:r>
              <a:rPr lang="en-US" sz="2400" dirty="0"/>
              <a:t>2023 Medicare Physician Fee Schedule </a:t>
            </a:r>
          </a:p>
          <a:p>
            <a:r>
              <a:rPr lang="en-US" sz="2400" dirty="0"/>
              <a:t>Public Health Emergency (PHE) ending May 11</a:t>
            </a:r>
            <a:r>
              <a:rPr lang="en-US" sz="2400" baseline="30000" dirty="0"/>
              <a:t>th</a:t>
            </a:r>
            <a:r>
              <a:rPr lang="en-US" sz="2400" dirty="0"/>
              <a:t> </a:t>
            </a:r>
          </a:p>
          <a:p>
            <a:r>
              <a:rPr lang="en-US" sz="2400" dirty="0"/>
              <a:t>CMS Delays Phase II of Good Faith Estimate Policy</a:t>
            </a:r>
          </a:p>
          <a:p>
            <a:r>
              <a:rPr lang="en-US" sz="2400" dirty="0"/>
              <a:t>2024 Medicare Physician Fee Schedule </a:t>
            </a:r>
          </a:p>
          <a:p>
            <a:pPr marL="0" indent="0">
              <a:buNone/>
            </a:pPr>
            <a:endParaRPr lang="en-US" dirty="0"/>
          </a:p>
        </p:txBody>
      </p:sp>
    </p:spTree>
    <p:extLst>
      <p:ext uri="{BB962C8B-B14F-4D97-AF65-F5344CB8AC3E}">
        <p14:creationId xmlns:p14="http://schemas.microsoft.com/office/powerpoint/2010/main" val="1070251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3137-33B0-D302-5B00-4E7627AC9893}"/>
              </a:ext>
            </a:extLst>
          </p:cNvPr>
          <p:cNvSpPr>
            <a:spLocks noGrp="1"/>
          </p:cNvSpPr>
          <p:nvPr>
            <p:ph type="title"/>
          </p:nvPr>
        </p:nvSpPr>
        <p:spPr/>
        <p:txBody>
          <a:bodyPr/>
          <a:lstStyle/>
          <a:p>
            <a:r>
              <a:rPr lang="en-US" b="1" dirty="0"/>
              <a:t>CMS Interim Policy – RHC Rurality </a:t>
            </a:r>
          </a:p>
        </p:txBody>
      </p:sp>
      <p:sp>
        <p:nvSpPr>
          <p:cNvPr id="3" name="Content Placeholder 2">
            <a:extLst>
              <a:ext uri="{FF2B5EF4-FFF2-40B4-BE49-F238E27FC236}">
                <a16:creationId xmlns:a16="http://schemas.microsoft.com/office/drawing/2014/main" id="{C7B3D2DB-4EBF-1876-36DA-3288A3E6C924}"/>
              </a:ext>
            </a:extLst>
          </p:cNvPr>
          <p:cNvSpPr>
            <a:spLocks noGrp="1"/>
          </p:cNvSpPr>
          <p:nvPr>
            <p:ph sz="half" idx="1"/>
          </p:nvPr>
        </p:nvSpPr>
        <p:spPr>
          <a:xfrm>
            <a:off x="838199" y="1816768"/>
            <a:ext cx="10447422" cy="4119564"/>
          </a:xfrm>
        </p:spPr>
        <p:txBody>
          <a:bodyPr/>
          <a:lstStyle/>
          <a:p>
            <a:r>
              <a:rPr lang="en-US" dirty="0"/>
              <a:t>RHCs have always been eligible to be located in an area that is “not an urbanized area” as defined by the Census Bureau</a:t>
            </a:r>
          </a:p>
          <a:p>
            <a:r>
              <a:rPr lang="en-US" dirty="0"/>
              <a:t>With the 2020 maps, the Census Bureau stopped defining “urbanized area” </a:t>
            </a:r>
          </a:p>
          <a:p>
            <a:r>
              <a:rPr lang="en-US" dirty="0"/>
              <a:t>NARHC escalated the issue with CMS and Members of Congress in the absence of a policy</a:t>
            </a:r>
          </a:p>
          <a:p>
            <a:r>
              <a:rPr lang="en-US" dirty="0">
                <a:hlinkClick r:id="rId2"/>
              </a:rPr>
              <a:t>Policy</a:t>
            </a:r>
            <a:r>
              <a:rPr lang="en-US" dirty="0"/>
              <a:t> (essentially maintaining status quo) was released March 31</a:t>
            </a:r>
          </a:p>
          <a:p>
            <a:endParaRPr lang="en-US" dirty="0"/>
          </a:p>
        </p:txBody>
      </p:sp>
    </p:spTree>
    <p:extLst>
      <p:ext uri="{BB962C8B-B14F-4D97-AF65-F5344CB8AC3E}">
        <p14:creationId xmlns:p14="http://schemas.microsoft.com/office/powerpoint/2010/main" val="2082353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3137-33B0-D302-5B00-4E7627AC9893}"/>
              </a:ext>
            </a:extLst>
          </p:cNvPr>
          <p:cNvSpPr>
            <a:spLocks noGrp="1"/>
          </p:cNvSpPr>
          <p:nvPr>
            <p:ph type="title"/>
          </p:nvPr>
        </p:nvSpPr>
        <p:spPr/>
        <p:txBody>
          <a:bodyPr/>
          <a:lstStyle/>
          <a:p>
            <a:r>
              <a:rPr lang="en-US" b="1" dirty="0"/>
              <a:t>2023 Physician Fee Schedule </a:t>
            </a:r>
            <a:r>
              <a:rPr lang="en-US" b="1" dirty="0">
                <a:hlinkClick r:id="rId2"/>
              </a:rPr>
              <a:t>FINAL RULE</a:t>
            </a:r>
            <a:endParaRPr lang="en-US" b="1" dirty="0"/>
          </a:p>
        </p:txBody>
      </p:sp>
      <p:sp>
        <p:nvSpPr>
          <p:cNvPr id="3" name="Content Placeholder 2">
            <a:extLst>
              <a:ext uri="{FF2B5EF4-FFF2-40B4-BE49-F238E27FC236}">
                <a16:creationId xmlns:a16="http://schemas.microsoft.com/office/drawing/2014/main" id="{C7B3D2DB-4EBF-1876-36DA-3288A3E6C924}"/>
              </a:ext>
            </a:extLst>
          </p:cNvPr>
          <p:cNvSpPr>
            <a:spLocks noGrp="1"/>
          </p:cNvSpPr>
          <p:nvPr>
            <p:ph sz="half" idx="1"/>
          </p:nvPr>
        </p:nvSpPr>
        <p:spPr>
          <a:xfrm>
            <a:off x="838199" y="1816768"/>
            <a:ext cx="10447422" cy="4119564"/>
          </a:xfrm>
        </p:spPr>
        <p:txBody>
          <a:bodyPr/>
          <a:lstStyle/>
          <a:p>
            <a:r>
              <a:rPr lang="en-US" dirty="0"/>
              <a:t>Clarified for grandfathered RHCs that their cap would be based on the most recent cost report that represents a full 12 consecutive months</a:t>
            </a:r>
          </a:p>
          <a:p>
            <a:r>
              <a:rPr lang="en-US" dirty="0"/>
              <a:t>New care management codes (beginning January 1, 2023) “General Behavioral Health Integration” and “Chronic Pain Management”</a:t>
            </a:r>
          </a:p>
          <a:p>
            <a:pPr lvl="1"/>
            <a:r>
              <a:rPr lang="en-US" dirty="0"/>
              <a:t>Billed through G0511 but Chronic Pain Management G3002 could also be billed as an encounter with modifier CG</a:t>
            </a:r>
          </a:p>
          <a:p>
            <a:endParaRPr lang="en-US" dirty="0"/>
          </a:p>
          <a:p>
            <a:endParaRPr lang="en-US" dirty="0"/>
          </a:p>
        </p:txBody>
      </p:sp>
    </p:spTree>
    <p:extLst>
      <p:ext uri="{BB962C8B-B14F-4D97-AF65-F5344CB8AC3E}">
        <p14:creationId xmlns:p14="http://schemas.microsoft.com/office/powerpoint/2010/main" val="1539297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8046F-4DD9-825E-16AB-2A8F60C3DA9F}"/>
              </a:ext>
            </a:extLst>
          </p:cNvPr>
          <p:cNvSpPr>
            <a:spLocks noGrp="1"/>
          </p:cNvSpPr>
          <p:nvPr>
            <p:ph type="title"/>
          </p:nvPr>
        </p:nvSpPr>
        <p:spPr>
          <a:xfrm>
            <a:off x="1190897" y="2507434"/>
            <a:ext cx="5334000" cy="1325563"/>
          </a:xfrm>
        </p:spPr>
        <p:txBody>
          <a:bodyPr/>
          <a:lstStyle/>
          <a:p>
            <a:r>
              <a:rPr lang="en-US" sz="4000" b="1" dirty="0">
                <a:hlinkClick r:id="rId2"/>
              </a:rPr>
              <a:t>Public Health Emergency Ends on May 11</a:t>
            </a:r>
            <a:r>
              <a:rPr lang="en-US" sz="4000" b="1" baseline="30000" dirty="0">
                <a:hlinkClick r:id="rId2"/>
              </a:rPr>
              <a:t>th</a:t>
            </a:r>
            <a:r>
              <a:rPr lang="en-US" sz="4000" b="1" dirty="0">
                <a:hlinkClick r:id="rId2"/>
              </a:rPr>
              <a:t>, 2023</a:t>
            </a:r>
            <a:endParaRPr lang="en-US" sz="4000" b="1" dirty="0"/>
          </a:p>
        </p:txBody>
      </p:sp>
      <p:pic>
        <p:nvPicPr>
          <p:cNvPr id="8" name="Picture 7" descr="A picture containing text, businesscard&#10;&#10;Description automatically generated">
            <a:extLst>
              <a:ext uri="{FF2B5EF4-FFF2-40B4-BE49-F238E27FC236}">
                <a16:creationId xmlns:a16="http://schemas.microsoft.com/office/drawing/2014/main" id="{8D293A80-2D07-81B3-70A3-5DE9D8E0666B}"/>
              </a:ext>
            </a:extLst>
          </p:cNvPr>
          <p:cNvPicPr>
            <a:picLocks noChangeAspect="1"/>
          </p:cNvPicPr>
          <p:nvPr/>
        </p:nvPicPr>
        <p:blipFill rotWithShape="1">
          <a:blip r:embed="rId3">
            <a:extLst>
              <a:ext uri="{28A0092B-C50C-407E-A947-70E740481C1C}">
                <a14:useLocalDpi xmlns:a14="http://schemas.microsoft.com/office/drawing/2010/main" val="0"/>
              </a:ext>
            </a:extLst>
          </a:blip>
          <a:srcRect l="42230" t="18381" r="9309" b="25048"/>
          <a:stretch/>
        </p:blipFill>
        <p:spPr>
          <a:xfrm>
            <a:off x="7341325" y="1338944"/>
            <a:ext cx="3964577" cy="3879668"/>
          </a:xfrm>
          <a:prstGeom prst="rect">
            <a:avLst/>
          </a:prstGeom>
        </p:spPr>
      </p:pic>
    </p:spTree>
    <p:extLst>
      <p:ext uri="{BB962C8B-B14F-4D97-AF65-F5344CB8AC3E}">
        <p14:creationId xmlns:p14="http://schemas.microsoft.com/office/powerpoint/2010/main" val="3135571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E8A58-97A4-4B97-A3EC-33237A2FE19D}"/>
              </a:ext>
            </a:extLst>
          </p:cNvPr>
          <p:cNvSpPr>
            <a:spLocks noGrp="1"/>
          </p:cNvSpPr>
          <p:nvPr>
            <p:ph type="title" idx="4294967295"/>
          </p:nvPr>
        </p:nvSpPr>
        <p:spPr>
          <a:xfrm>
            <a:off x="457200" y="290512"/>
            <a:ext cx="10515600" cy="1325563"/>
          </a:xfrm>
        </p:spPr>
        <p:txBody>
          <a:bodyPr/>
          <a:lstStyle/>
          <a:p>
            <a:pPr algn="ctr"/>
            <a:r>
              <a:rPr lang="en-US" b="1" dirty="0"/>
              <a:t>National Emergency Versus </a:t>
            </a:r>
            <a:br>
              <a:rPr lang="en-US" b="1" dirty="0"/>
            </a:br>
            <a:r>
              <a:rPr lang="en-US" b="1" dirty="0"/>
              <a:t>Public Health Emergency </a:t>
            </a:r>
          </a:p>
        </p:txBody>
      </p:sp>
      <p:sp>
        <p:nvSpPr>
          <p:cNvPr id="5" name="Content Placeholder 4">
            <a:extLst>
              <a:ext uri="{FF2B5EF4-FFF2-40B4-BE49-F238E27FC236}">
                <a16:creationId xmlns:a16="http://schemas.microsoft.com/office/drawing/2014/main" id="{2EF1EE95-7FEE-4C4E-8299-5AF751970C8C}"/>
              </a:ext>
            </a:extLst>
          </p:cNvPr>
          <p:cNvSpPr>
            <a:spLocks noGrp="1"/>
          </p:cNvSpPr>
          <p:nvPr>
            <p:ph idx="4294967295"/>
          </p:nvPr>
        </p:nvSpPr>
        <p:spPr>
          <a:xfrm>
            <a:off x="0" y="1831975"/>
            <a:ext cx="12192000" cy="4953000"/>
          </a:xfrm>
        </p:spPr>
        <p:txBody>
          <a:bodyPr/>
          <a:lstStyle/>
          <a:p>
            <a:pPr marL="0" indent="0">
              <a:buNone/>
            </a:pPr>
            <a:r>
              <a:rPr lang="en-US" sz="2400" u="sng" dirty="0"/>
              <a:t>COVID-19 National Emergency </a:t>
            </a:r>
            <a:r>
              <a:rPr lang="en-US" sz="2400" dirty="0"/>
              <a:t>(Section 201 of the National Emergencies Act)</a:t>
            </a:r>
          </a:p>
          <a:p>
            <a:pPr lvl="1"/>
            <a:r>
              <a:rPr lang="en-US" sz="2000" dirty="0"/>
              <a:t>Declared by the President; initially declared on March 13, 2020 and extended twice since </a:t>
            </a:r>
          </a:p>
          <a:p>
            <a:pPr lvl="1"/>
            <a:r>
              <a:rPr lang="en-US" sz="2000" dirty="0"/>
              <a:t>House and Senate recently </a:t>
            </a:r>
            <a:r>
              <a:rPr lang="en-US" sz="2000" b="1" dirty="0"/>
              <a:t>voted to immediately end</a:t>
            </a:r>
            <a:r>
              <a:rPr lang="en-US" sz="2000" dirty="0"/>
              <a:t> the national emergency; President Biden expected to sign  </a:t>
            </a:r>
          </a:p>
          <a:p>
            <a:pPr lvl="1"/>
            <a:endParaRPr lang="en-US" sz="2000" dirty="0"/>
          </a:p>
          <a:p>
            <a:pPr marL="0" indent="0">
              <a:buNone/>
            </a:pPr>
            <a:r>
              <a:rPr lang="en-US" sz="2400" u="sng" dirty="0"/>
              <a:t>Public Health Emergency (PHE)</a:t>
            </a:r>
            <a:r>
              <a:rPr lang="en-US" sz="2400" dirty="0"/>
              <a:t> (Section 319 of the Public Health Service Act) </a:t>
            </a:r>
          </a:p>
          <a:p>
            <a:pPr lvl="1"/>
            <a:r>
              <a:rPr lang="en-US" sz="2000" dirty="0"/>
              <a:t>Declared by Secretary of Health and Human Services (HHS); initially declared on January 27, 2020 and renewed every 90 days since  </a:t>
            </a:r>
          </a:p>
          <a:p>
            <a:pPr lvl="1"/>
            <a:r>
              <a:rPr lang="en-US" sz="2000" b="1" dirty="0"/>
              <a:t>Expiring May 11, 2023 </a:t>
            </a:r>
          </a:p>
          <a:p>
            <a:pPr lvl="1"/>
            <a:endParaRPr lang="en-US" sz="2000" b="1" dirty="0"/>
          </a:p>
          <a:p>
            <a:pPr marL="457200" lvl="1" indent="0">
              <a:buNone/>
            </a:pPr>
            <a:endParaRPr lang="en-US" sz="2000" b="1" dirty="0"/>
          </a:p>
          <a:p>
            <a:pPr marL="457200" lvl="1" indent="0">
              <a:buNone/>
            </a:pPr>
            <a:endParaRPr lang="en-US" sz="2000" b="1" dirty="0"/>
          </a:p>
        </p:txBody>
      </p:sp>
    </p:spTree>
    <p:extLst>
      <p:ext uri="{BB962C8B-B14F-4D97-AF65-F5344CB8AC3E}">
        <p14:creationId xmlns:p14="http://schemas.microsoft.com/office/powerpoint/2010/main" val="1379939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E8A58-97A4-4B97-A3EC-33237A2FE19D}"/>
              </a:ext>
            </a:extLst>
          </p:cNvPr>
          <p:cNvSpPr>
            <a:spLocks noGrp="1"/>
          </p:cNvSpPr>
          <p:nvPr>
            <p:ph type="title"/>
          </p:nvPr>
        </p:nvSpPr>
        <p:spPr>
          <a:xfrm>
            <a:off x="601873" y="586662"/>
            <a:ext cx="2604235" cy="823038"/>
          </a:xfrm>
        </p:spPr>
        <p:txBody>
          <a:bodyPr/>
          <a:lstStyle/>
          <a:p>
            <a:r>
              <a:rPr lang="en-US" sz="3600" b="1" dirty="0"/>
              <a:t>AGENDA</a:t>
            </a:r>
          </a:p>
        </p:txBody>
      </p:sp>
      <p:sp>
        <p:nvSpPr>
          <p:cNvPr id="5" name="Content Placeholder 4">
            <a:extLst>
              <a:ext uri="{FF2B5EF4-FFF2-40B4-BE49-F238E27FC236}">
                <a16:creationId xmlns:a16="http://schemas.microsoft.com/office/drawing/2014/main" id="{2EF1EE95-7FEE-4C4E-8299-5AF751970C8C}"/>
              </a:ext>
            </a:extLst>
          </p:cNvPr>
          <p:cNvSpPr>
            <a:spLocks noGrp="1"/>
          </p:cNvSpPr>
          <p:nvPr>
            <p:ph idx="1"/>
          </p:nvPr>
        </p:nvSpPr>
        <p:spPr>
          <a:xfrm>
            <a:off x="601873" y="1756610"/>
            <a:ext cx="6203876" cy="4232709"/>
          </a:xfrm>
        </p:spPr>
        <p:txBody>
          <a:bodyPr/>
          <a:lstStyle/>
          <a:p>
            <a:pPr marL="400050" indent="-400050">
              <a:buFont typeface="+mj-lt"/>
              <a:buAutoNum type="romanUcPeriod"/>
            </a:pPr>
            <a:r>
              <a:rPr lang="en-US" sz="1800" b="1" dirty="0"/>
              <a:t>Legislative Updates</a:t>
            </a:r>
          </a:p>
          <a:p>
            <a:pPr lvl="1"/>
            <a:r>
              <a:rPr lang="en-US" sz="1600" dirty="0"/>
              <a:t>Consolidated Appropriations Act, 2023</a:t>
            </a:r>
          </a:p>
          <a:p>
            <a:pPr lvl="1"/>
            <a:r>
              <a:rPr lang="en-US" sz="1600" dirty="0"/>
              <a:t>Telehealth Policy</a:t>
            </a:r>
          </a:p>
          <a:p>
            <a:pPr lvl="1"/>
            <a:r>
              <a:rPr lang="en-US" sz="1600" b="1" i="1" dirty="0"/>
              <a:t>RHC Burden Reduction Act </a:t>
            </a:r>
          </a:p>
          <a:p>
            <a:pPr marL="400050" indent="-400050">
              <a:buFont typeface="+mj-lt"/>
              <a:buAutoNum type="romanUcPeriod"/>
            </a:pPr>
            <a:r>
              <a:rPr lang="en-US" sz="1800" b="1" dirty="0"/>
              <a:t>Regulatory Updates</a:t>
            </a:r>
          </a:p>
          <a:p>
            <a:pPr lvl="1"/>
            <a:r>
              <a:rPr lang="en-US" sz="1600" dirty="0"/>
              <a:t>CMS Policy Regarding RHC Rurality Requirements</a:t>
            </a:r>
          </a:p>
          <a:p>
            <a:pPr lvl="1"/>
            <a:r>
              <a:rPr lang="en-US" sz="1600" dirty="0"/>
              <a:t>2023 Medicare Physician Fee Schedule</a:t>
            </a:r>
          </a:p>
          <a:p>
            <a:pPr lvl="1"/>
            <a:r>
              <a:rPr lang="en-US" sz="1600" dirty="0"/>
              <a:t>Public Health Emergency (PHE) ending May 11</a:t>
            </a:r>
            <a:r>
              <a:rPr lang="en-US" sz="1600" baseline="30000" dirty="0"/>
              <a:t>th   </a:t>
            </a:r>
            <a:r>
              <a:rPr lang="en-US" sz="1600" dirty="0"/>
              <a:t> </a:t>
            </a:r>
          </a:p>
          <a:p>
            <a:pPr marL="457200" lvl="1" indent="0">
              <a:buNone/>
            </a:pPr>
            <a:endParaRPr lang="en-US" sz="1600" dirty="0"/>
          </a:p>
        </p:txBody>
      </p:sp>
      <p:pic>
        <p:nvPicPr>
          <p:cNvPr id="3" name="Picture 2" descr="Text&#10;&#10;Description automatically generated">
            <a:extLst>
              <a:ext uri="{FF2B5EF4-FFF2-40B4-BE49-F238E27FC236}">
                <a16:creationId xmlns:a16="http://schemas.microsoft.com/office/drawing/2014/main" id="{C356131D-EEED-2795-B4AA-A9A7BF65C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7777" y="1939351"/>
            <a:ext cx="5091889" cy="2979297"/>
          </a:xfrm>
          <a:prstGeom prst="rect">
            <a:avLst/>
          </a:prstGeom>
        </p:spPr>
      </p:pic>
    </p:spTree>
    <p:extLst>
      <p:ext uri="{BB962C8B-B14F-4D97-AF65-F5344CB8AC3E}">
        <p14:creationId xmlns:p14="http://schemas.microsoft.com/office/powerpoint/2010/main" val="1252685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E8A58-97A4-4B97-A3EC-33237A2FE19D}"/>
              </a:ext>
            </a:extLst>
          </p:cNvPr>
          <p:cNvSpPr>
            <a:spLocks noGrp="1"/>
          </p:cNvSpPr>
          <p:nvPr>
            <p:ph type="title" idx="4294967295"/>
          </p:nvPr>
        </p:nvSpPr>
        <p:spPr>
          <a:xfrm>
            <a:off x="463550" y="-58738"/>
            <a:ext cx="10515600" cy="1325563"/>
          </a:xfrm>
        </p:spPr>
        <p:txBody>
          <a:bodyPr/>
          <a:lstStyle/>
          <a:p>
            <a:pPr algn="ctr"/>
            <a:r>
              <a:rPr lang="en-US" sz="3200" b="1" dirty="0"/>
              <a:t>What is concluding immediately after the </a:t>
            </a:r>
            <a:br>
              <a:rPr lang="en-US" sz="3200" b="1" dirty="0"/>
            </a:br>
            <a:r>
              <a:rPr lang="en-US" sz="3200" b="1" dirty="0"/>
              <a:t>COVID-19 Public Health Emergency expires? </a:t>
            </a:r>
          </a:p>
        </p:txBody>
      </p:sp>
      <p:sp>
        <p:nvSpPr>
          <p:cNvPr id="5" name="Content Placeholder 4">
            <a:extLst>
              <a:ext uri="{FF2B5EF4-FFF2-40B4-BE49-F238E27FC236}">
                <a16:creationId xmlns:a16="http://schemas.microsoft.com/office/drawing/2014/main" id="{2EF1EE95-7FEE-4C4E-8299-5AF751970C8C}"/>
              </a:ext>
            </a:extLst>
          </p:cNvPr>
          <p:cNvSpPr>
            <a:spLocks noGrp="1"/>
          </p:cNvSpPr>
          <p:nvPr>
            <p:ph idx="4294967295"/>
          </p:nvPr>
        </p:nvSpPr>
        <p:spPr>
          <a:xfrm>
            <a:off x="0" y="1266825"/>
            <a:ext cx="12192000" cy="5829300"/>
          </a:xfrm>
        </p:spPr>
        <p:txBody>
          <a:bodyPr/>
          <a:lstStyle/>
          <a:p>
            <a:pPr marL="0" indent="0">
              <a:buNone/>
            </a:pPr>
            <a:r>
              <a:rPr lang="en-US" sz="2400" u="sng" dirty="0">
                <a:hlinkClick r:id="rId2"/>
              </a:rPr>
              <a:t>RHC Specific Waivers</a:t>
            </a:r>
            <a:r>
              <a:rPr lang="en-US" sz="2400" u="sng" dirty="0"/>
              <a:t> - CMS</a:t>
            </a:r>
            <a:endParaRPr lang="en-US" sz="2400" dirty="0"/>
          </a:p>
          <a:p>
            <a:pPr lvl="1"/>
            <a:r>
              <a:rPr lang="en-US" sz="2000" dirty="0"/>
              <a:t>Certain Staffing Requirements 2 CFR 491.8(a)(6)</a:t>
            </a:r>
          </a:p>
          <a:p>
            <a:pPr lvl="2"/>
            <a:r>
              <a:rPr lang="en-US" sz="1600" dirty="0"/>
              <a:t>CMS waived the requirement that a NP, PA, or CNM be available to furnish patient care services at least 50% of the time the RHC is operating. </a:t>
            </a:r>
          </a:p>
          <a:p>
            <a:pPr lvl="1"/>
            <a:r>
              <a:rPr lang="en-US" sz="2000" dirty="0"/>
              <a:t>Temporary Expansion Locations </a:t>
            </a:r>
            <a:r>
              <a:rPr lang="pt-BR" sz="2000" dirty="0"/>
              <a:t>42 CFR §491.5(a)(3)(iii)</a:t>
            </a:r>
          </a:p>
          <a:p>
            <a:pPr lvl="2"/>
            <a:r>
              <a:rPr lang="pt-BR" sz="1600" dirty="0"/>
              <a:t>CMS </a:t>
            </a:r>
            <a:r>
              <a:rPr lang="en-US" sz="1600" dirty="0"/>
              <a:t>waived the requirement that RHCs be separately considered for Medicare survey and certification if services were expanded into more than one permanent location, including areas that would not typically meet RHC location requirements. </a:t>
            </a:r>
          </a:p>
          <a:p>
            <a:pPr lvl="1"/>
            <a:r>
              <a:rPr lang="en-US" sz="2000" dirty="0"/>
              <a:t>Bed Count for Provider-Based RHCs </a:t>
            </a:r>
            <a:endParaRPr lang="pt-BR" sz="2000" dirty="0"/>
          </a:p>
          <a:p>
            <a:pPr lvl="2"/>
            <a:r>
              <a:rPr lang="pt-BR" sz="1600" dirty="0"/>
              <a:t>CMS </a:t>
            </a:r>
            <a:r>
              <a:rPr lang="en-US" sz="1600" dirty="0"/>
              <a:t>permitted provider-based RHCs subject to their clinic-specific, grandfathered upper-payment limit to increase their hospital bed count over 50 without losing their grandfathered status.</a:t>
            </a:r>
          </a:p>
          <a:p>
            <a:pPr marL="457200" lvl="1" indent="0">
              <a:buNone/>
            </a:pPr>
            <a:endParaRPr lang="en-US" sz="2000" b="1" dirty="0"/>
          </a:p>
          <a:p>
            <a:pPr marL="457200" lvl="1" indent="0">
              <a:buNone/>
            </a:pPr>
            <a:endParaRPr lang="en-US" sz="2000" b="1" dirty="0"/>
          </a:p>
        </p:txBody>
      </p:sp>
    </p:spTree>
    <p:extLst>
      <p:ext uri="{BB962C8B-B14F-4D97-AF65-F5344CB8AC3E}">
        <p14:creationId xmlns:p14="http://schemas.microsoft.com/office/powerpoint/2010/main" val="1505901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E8A58-97A4-4B97-A3EC-33237A2FE19D}"/>
              </a:ext>
            </a:extLst>
          </p:cNvPr>
          <p:cNvSpPr>
            <a:spLocks noGrp="1"/>
          </p:cNvSpPr>
          <p:nvPr>
            <p:ph type="title" idx="4294967295"/>
          </p:nvPr>
        </p:nvSpPr>
        <p:spPr>
          <a:xfrm>
            <a:off x="463550" y="-58738"/>
            <a:ext cx="10515600" cy="1325563"/>
          </a:xfrm>
        </p:spPr>
        <p:txBody>
          <a:bodyPr/>
          <a:lstStyle/>
          <a:p>
            <a:pPr algn="ctr"/>
            <a:r>
              <a:rPr lang="en-US" sz="3200" b="1" dirty="0"/>
              <a:t>What is concluding immediately after the </a:t>
            </a:r>
            <a:br>
              <a:rPr lang="en-US" sz="3200" b="1" dirty="0"/>
            </a:br>
            <a:r>
              <a:rPr lang="en-US" sz="3200" b="1" dirty="0"/>
              <a:t>COVID-19 Public Health Emergency expires? </a:t>
            </a:r>
          </a:p>
        </p:txBody>
      </p:sp>
      <p:sp>
        <p:nvSpPr>
          <p:cNvPr id="5" name="Content Placeholder 4">
            <a:extLst>
              <a:ext uri="{FF2B5EF4-FFF2-40B4-BE49-F238E27FC236}">
                <a16:creationId xmlns:a16="http://schemas.microsoft.com/office/drawing/2014/main" id="{2EF1EE95-7FEE-4C4E-8299-5AF751970C8C}"/>
              </a:ext>
            </a:extLst>
          </p:cNvPr>
          <p:cNvSpPr>
            <a:spLocks noGrp="1"/>
          </p:cNvSpPr>
          <p:nvPr>
            <p:ph idx="4294967295"/>
          </p:nvPr>
        </p:nvSpPr>
        <p:spPr>
          <a:xfrm>
            <a:off x="0" y="1266825"/>
            <a:ext cx="7289800" cy="5829300"/>
          </a:xfrm>
        </p:spPr>
        <p:txBody>
          <a:bodyPr/>
          <a:lstStyle/>
          <a:p>
            <a:pPr marL="0" indent="0">
              <a:buNone/>
            </a:pPr>
            <a:r>
              <a:rPr lang="en-US" sz="2400" u="sng" dirty="0">
                <a:hlinkClick r:id="rId2"/>
              </a:rPr>
              <a:t>RHC Specific Waivers</a:t>
            </a:r>
            <a:r>
              <a:rPr lang="en-US" sz="2400" u="sng" dirty="0"/>
              <a:t> Continued</a:t>
            </a:r>
            <a:endParaRPr lang="en-US" sz="2400" dirty="0"/>
          </a:p>
          <a:p>
            <a:pPr lvl="1"/>
            <a:r>
              <a:rPr lang="en-US" sz="2000" dirty="0"/>
              <a:t>Home Nursing Visits </a:t>
            </a:r>
          </a:p>
          <a:p>
            <a:pPr lvl="2"/>
            <a:r>
              <a:rPr lang="en-US" sz="1600" dirty="0"/>
              <a:t>CMS removed the requirement that RHCs in an area without a current home health area shortage needed a written request and justification in order to provide home nursing services.</a:t>
            </a:r>
          </a:p>
          <a:p>
            <a:pPr lvl="1"/>
            <a:r>
              <a:rPr lang="en-US" sz="2000" dirty="0"/>
              <a:t>Virtual Communication Services</a:t>
            </a:r>
          </a:p>
          <a:p>
            <a:pPr lvl="2"/>
            <a:r>
              <a:rPr lang="en-US" sz="1600" dirty="0"/>
              <a:t>CMS allowed for online digital evaluation and management services (99421, 99422, and 99423) to be reimbursed under G0071. </a:t>
            </a:r>
          </a:p>
          <a:p>
            <a:pPr lvl="3"/>
            <a:r>
              <a:rPr lang="en-US" sz="1400" dirty="0"/>
              <a:t>After the PHE, G0071 should only be used for G2012 and G2010. </a:t>
            </a:r>
            <a:endParaRPr lang="en-US" sz="2000" b="1" dirty="0"/>
          </a:p>
        </p:txBody>
      </p:sp>
      <p:pic>
        <p:nvPicPr>
          <p:cNvPr id="3" name="Picture 2" descr="A picture containing sandglass&#10;&#10;Description automatically generated">
            <a:extLst>
              <a:ext uri="{FF2B5EF4-FFF2-40B4-BE49-F238E27FC236}">
                <a16:creationId xmlns:a16="http://schemas.microsoft.com/office/drawing/2014/main" id="{361EA4BF-EC6E-5923-EAEB-A6F11BDAB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950" y="2178050"/>
            <a:ext cx="3352800" cy="2235200"/>
          </a:xfrm>
          <a:prstGeom prst="rect">
            <a:avLst/>
          </a:prstGeom>
        </p:spPr>
      </p:pic>
    </p:spTree>
    <p:extLst>
      <p:ext uri="{BB962C8B-B14F-4D97-AF65-F5344CB8AC3E}">
        <p14:creationId xmlns:p14="http://schemas.microsoft.com/office/powerpoint/2010/main" val="2520043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E8A58-97A4-4B97-A3EC-33237A2FE19D}"/>
              </a:ext>
            </a:extLst>
          </p:cNvPr>
          <p:cNvSpPr>
            <a:spLocks noGrp="1"/>
          </p:cNvSpPr>
          <p:nvPr>
            <p:ph type="title" idx="4294967295"/>
          </p:nvPr>
        </p:nvSpPr>
        <p:spPr>
          <a:xfrm>
            <a:off x="463550" y="49212"/>
            <a:ext cx="10515600" cy="1325563"/>
          </a:xfrm>
        </p:spPr>
        <p:txBody>
          <a:bodyPr/>
          <a:lstStyle/>
          <a:p>
            <a:pPr algn="ctr"/>
            <a:r>
              <a:rPr lang="en-US" sz="3600" b="1" dirty="0"/>
              <a:t>Other waivers concluding immediately after the COVID-19 PHE expires:</a:t>
            </a:r>
          </a:p>
        </p:txBody>
      </p:sp>
      <p:sp>
        <p:nvSpPr>
          <p:cNvPr id="5" name="Content Placeholder 4">
            <a:extLst>
              <a:ext uri="{FF2B5EF4-FFF2-40B4-BE49-F238E27FC236}">
                <a16:creationId xmlns:a16="http://schemas.microsoft.com/office/drawing/2014/main" id="{2EF1EE95-7FEE-4C4E-8299-5AF751970C8C}"/>
              </a:ext>
            </a:extLst>
          </p:cNvPr>
          <p:cNvSpPr>
            <a:spLocks noGrp="1"/>
          </p:cNvSpPr>
          <p:nvPr>
            <p:ph idx="4294967295"/>
          </p:nvPr>
        </p:nvSpPr>
        <p:spPr>
          <a:xfrm>
            <a:off x="203200" y="1590675"/>
            <a:ext cx="11531600" cy="5829300"/>
          </a:xfrm>
        </p:spPr>
        <p:txBody>
          <a:bodyPr/>
          <a:lstStyle/>
          <a:p>
            <a:pPr marL="0" indent="0">
              <a:buNone/>
            </a:pPr>
            <a:r>
              <a:rPr lang="en-US" sz="2800" dirty="0">
                <a:hlinkClick r:id="rId2"/>
              </a:rPr>
              <a:t>HIPAA Notification of Enforcement Discretion</a:t>
            </a:r>
            <a:r>
              <a:rPr lang="en-US" sz="2800" dirty="0"/>
              <a:t> - HHS Office for Civil Rights (OCR) </a:t>
            </a:r>
          </a:p>
          <a:p>
            <a:pPr lvl="2"/>
            <a:r>
              <a:rPr lang="en-US" sz="1800" dirty="0"/>
              <a:t>“OCR will exercise its enforcement discretion and will not impose penalties on covered health care providers for noncompliance with the requirements of the HIPAA Rules in connection with the good faith provision of telehealth using non-public facing audio or video remote communication technologies {Zoom, Facebook Messenger, Skype, FaceTime} during the COVID-19 PHE.” </a:t>
            </a:r>
          </a:p>
          <a:p>
            <a:pPr lvl="2"/>
            <a:endParaRPr lang="en-US" sz="1800" dirty="0"/>
          </a:p>
          <a:p>
            <a:pPr lvl="2"/>
            <a:r>
              <a:rPr lang="en-US" sz="1800" dirty="0"/>
              <a:t>Once this expires, providers can be penalized for noncompliance with HIPAA rules in connection to telehealth </a:t>
            </a:r>
          </a:p>
          <a:p>
            <a:pPr lvl="3"/>
            <a:r>
              <a:rPr lang="en-US" sz="1600" dirty="0"/>
              <a:t>Audio-only telehealth services can still be provided in </a:t>
            </a:r>
            <a:r>
              <a:rPr lang="en-US" sz="1600" dirty="0">
                <a:hlinkClick r:id="rId3"/>
              </a:rPr>
              <a:t>compliance</a:t>
            </a:r>
            <a:r>
              <a:rPr lang="en-US" sz="1600" dirty="0"/>
              <a:t> with the HIPAA Privacy Rule</a:t>
            </a:r>
          </a:p>
          <a:p>
            <a:pPr marL="914400" lvl="2" indent="0">
              <a:buNone/>
            </a:pPr>
            <a:endParaRPr lang="en-US" sz="1600" dirty="0"/>
          </a:p>
          <a:p>
            <a:pPr marL="457200" lvl="1" indent="0">
              <a:buNone/>
            </a:pPr>
            <a:endParaRPr lang="en-US" sz="2800" b="1" dirty="0"/>
          </a:p>
          <a:p>
            <a:pPr marL="457200" lvl="1" indent="0">
              <a:buNone/>
            </a:pPr>
            <a:endParaRPr lang="en-US" sz="2000" b="1" dirty="0"/>
          </a:p>
        </p:txBody>
      </p:sp>
    </p:spTree>
    <p:extLst>
      <p:ext uri="{BB962C8B-B14F-4D97-AF65-F5344CB8AC3E}">
        <p14:creationId xmlns:p14="http://schemas.microsoft.com/office/powerpoint/2010/main" val="3536857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E8A58-97A4-4B97-A3EC-33237A2FE19D}"/>
              </a:ext>
            </a:extLst>
          </p:cNvPr>
          <p:cNvSpPr>
            <a:spLocks noGrp="1"/>
          </p:cNvSpPr>
          <p:nvPr>
            <p:ph type="title" idx="4294967295"/>
          </p:nvPr>
        </p:nvSpPr>
        <p:spPr>
          <a:xfrm>
            <a:off x="457200" y="290512"/>
            <a:ext cx="10515600" cy="1325563"/>
          </a:xfrm>
        </p:spPr>
        <p:txBody>
          <a:bodyPr/>
          <a:lstStyle/>
          <a:p>
            <a:pPr algn="ctr"/>
            <a:r>
              <a:rPr lang="en-US" b="1" dirty="0"/>
              <a:t>Waivers </a:t>
            </a:r>
            <a:r>
              <a:rPr lang="en-US" b="1" u="sng" dirty="0"/>
              <a:t>Separate</a:t>
            </a:r>
            <a:r>
              <a:rPr lang="en-US" b="1" dirty="0"/>
              <a:t> from the PHE</a:t>
            </a:r>
          </a:p>
        </p:txBody>
      </p:sp>
      <p:sp>
        <p:nvSpPr>
          <p:cNvPr id="5" name="Content Placeholder 4">
            <a:extLst>
              <a:ext uri="{FF2B5EF4-FFF2-40B4-BE49-F238E27FC236}">
                <a16:creationId xmlns:a16="http://schemas.microsoft.com/office/drawing/2014/main" id="{2EF1EE95-7FEE-4C4E-8299-5AF751970C8C}"/>
              </a:ext>
            </a:extLst>
          </p:cNvPr>
          <p:cNvSpPr>
            <a:spLocks noGrp="1"/>
          </p:cNvSpPr>
          <p:nvPr>
            <p:ph idx="4294967295"/>
          </p:nvPr>
        </p:nvSpPr>
        <p:spPr>
          <a:xfrm>
            <a:off x="0" y="1831975"/>
            <a:ext cx="12192000" cy="4953000"/>
          </a:xfrm>
        </p:spPr>
        <p:txBody>
          <a:bodyPr/>
          <a:lstStyle/>
          <a:p>
            <a:pPr marL="0" indent="0">
              <a:buNone/>
            </a:pPr>
            <a:r>
              <a:rPr lang="en-US" sz="3200" u="sng" dirty="0">
                <a:hlinkClick r:id="rId2"/>
              </a:rPr>
              <a:t>RHC Specific Waivers</a:t>
            </a:r>
            <a:r>
              <a:rPr lang="en-US" sz="3200" u="sng" dirty="0"/>
              <a:t> - CMS</a:t>
            </a:r>
            <a:endParaRPr lang="en-US" sz="3200" dirty="0"/>
          </a:p>
          <a:p>
            <a:pPr lvl="1"/>
            <a:r>
              <a:rPr lang="en-US" sz="2800" dirty="0"/>
              <a:t>Physician Supervision of NPs in RHCs and FQHCs. 42 CFR 491.8(b)(1)</a:t>
            </a:r>
          </a:p>
          <a:p>
            <a:pPr lvl="2"/>
            <a:r>
              <a:rPr lang="en-US" sz="1600" dirty="0"/>
              <a:t>CMS waived the requirement that physicians provide medical direction for the RHCs’ nurse practitioners, to the extent permitted by state law.</a:t>
            </a:r>
          </a:p>
          <a:p>
            <a:pPr lvl="2"/>
            <a:r>
              <a:rPr lang="en-US" sz="1600" dirty="0"/>
              <a:t>This waiver will end on December 31, 2023 </a:t>
            </a:r>
            <a:endParaRPr lang="en-US" sz="2800" dirty="0"/>
          </a:p>
          <a:p>
            <a:pPr marL="457200" lvl="1" indent="0">
              <a:buNone/>
            </a:pPr>
            <a:endParaRPr lang="en-US" sz="2000" b="1" dirty="0"/>
          </a:p>
          <a:p>
            <a:pPr marL="457200" lvl="1" indent="0">
              <a:buNone/>
            </a:pPr>
            <a:endParaRPr lang="en-US" sz="2000" b="1" dirty="0"/>
          </a:p>
          <a:p>
            <a:pPr marL="457200" lvl="1" indent="0">
              <a:buNone/>
            </a:pPr>
            <a:r>
              <a:rPr lang="en-US" sz="2000" b="1" dirty="0">
                <a:hlinkClick r:id="rId3"/>
              </a:rPr>
              <a:t>NARHC webinar</a:t>
            </a:r>
            <a:r>
              <a:rPr lang="en-US" sz="2000" b="1" dirty="0"/>
              <a:t> from April 5</a:t>
            </a:r>
            <a:r>
              <a:rPr lang="en-US" sz="2000" b="1" baseline="30000" dirty="0"/>
              <a:t>th</a:t>
            </a:r>
            <a:r>
              <a:rPr lang="en-US" sz="2000" b="1" dirty="0"/>
              <a:t> on the conclusion of the PHE! </a:t>
            </a:r>
          </a:p>
        </p:txBody>
      </p:sp>
    </p:spTree>
    <p:extLst>
      <p:ext uri="{BB962C8B-B14F-4D97-AF65-F5344CB8AC3E}">
        <p14:creationId xmlns:p14="http://schemas.microsoft.com/office/powerpoint/2010/main" val="1377250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1F65B-C3ED-732E-15AF-44A0AAD45EED}"/>
              </a:ext>
            </a:extLst>
          </p:cNvPr>
          <p:cNvSpPr>
            <a:spLocks noGrp="1"/>
          </p:cNvSpPr>
          <p:nvPr>
            <p:ph type="title"/>
          </p:nvPr>
        </p:nvSpPr>
        <p:spPr>
          <a:xfrm>
            <a:off x="838200" y="263651"/>
            <a:ext cx="10515600" cy="1325563"/>
          </a:xfrm>
        </p:spPr>
        <p:txBody>
          <a:bodyPr/>
          <a:lstStyle/>
          <a:p>
            <a:r>
              <a:rPr lang="en-US" b="1" dirty="0"/>
              <a:t>PHASE II OF GFE POLICY DELAYED</a:t>
            </a:r>
          </a:p>
        </p:txBody>
      </p:sp>
      <p:sp>
        <p:nvSpPr>
          <p:cNvPr id="3" name="Content Placeholder 2">
            <a:extLst>
              <a:ext uri="{FF2B5EF4-FFF2-40B4-BE49-F238E27FC236}">
                <a16:creationId xmlns:a16="http://schemas.microsoft.com/office/drawing/2014/main" id="{F67C90D9-1AA1-647E-7008-3FA90D645DAF}"/>
              </a:ext>
            </a:extLst>
          </p:cNvPr>
          <p:cNvSpPr>
            <a:spLocks noGrp="1"/>
          </p:cNvSpPr>
          <p:nvPr>
            <p:ph sz="half" idx="1"/>
          </p:nvPr>
        </p:nvSpPr>
        <p:spPr>
          <a:xfrm>
            <a:off x="838200" y="1672389"/>
            <a:ext cx="10303042" cy="4259178"/>
          </a:xfrm>
        </p:spPr>
        <p:txBody>
          <a:bodyPr/>
          <a:lstStyle/>
          <a:p>
            <a:r>
              <a:rPr lang="en-US" dirty="0"/>
              <a:t>Phase II would require RHCs to include charges from “co-providers” or “co-facilities” on the Good Faith Estimate</a:t>
            </a:r>
          </a:p>
          <a:p>
            <a:r>
              <a:rPr lang="en-US" dirty="0"/>
              <a:t>Phase I remains in effect</a:t>
            </a:r>
          </a:p>
          <a:p>
            <a:r>
              <a:rPr lang="en-US" dirty="0">
                <a:hlinkClick r:id="rId2"/>
              </a:rPr>
              <a:t>Click here to find comprehensive GFE resource</a:t>
            </a:r>
            <a:endParaRPr lang="en-US" sz="1200" dirty="0"/>
          </a:p>
        </p:txBody>
      </p:sp>
    </p:spTree>
    <p:extLst>
      <p:ext uri="{BB962C8B-B14F-4D97-AF65-F5344CB8AC3E}">
        <p14:creationId xmlns:p14="http://schemas.microsoft.com/office/powerpoint/2010/main" val="3052786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E8A58-97A4-4B97-A3EC-33237A2FE19D}"/>
              </a:ext>
            </a:extLst>
          </p:cNvPr>
          <p:cNvSpPr>
            <a:spLocks noGrp="1"/>
          </p:cNvSpPr>
          <p:nvPr>
            <p:ph type="title" idx="4294967295"/>
          </p:nvPr>
        </p:nvSpPr>
        <p:spPr>
          <a:xfrm>
            <a:off x="457199" y="290512"/>
            <a:ext cx="10853057" cy="1325563"/>
          </a:xfrm>
        </p:spPr>
        <p:txBody>
          <a:bodyPr/>
          <a:lstStyle/>
          <a:p>
            <a:pPr algn="ctr"/>
            <a:r>
              <a:rPr lang="en-US" b="1" dirty="0"/>
              <a:t>Ongoing Access to COVID-19 Products</a:t>
            </a:r>
          </a:p>
        </p:txBody>
      </p:sp>
      <p:sp>
        <p:nvSpPr>
          <p:cNvPr id="5" name="Content Placeholder 4">
            <a:extLst>
              <a:ext uri="{FF2B5EF4-FFF2-40B4-BE49-F238E27FC236}">
                <a16:creationId xmlns:a16="http://schemas.microsoft.com/office/drawing/2014/main" id="{2EF1EE95-7FEE-4C4E-8299-5AF751970C8C}"/>
              </a:ext>
            </a:extLst>
          </p:cNvPr>
          <p:cNvSpPr>
            <a:spLocks noGrp="1"/>
          </p:cNvSpPr>
          <p:nvPr>
            <p:ph idx="4294967295"/>
          </p:nvPr>
        </p:nvSpPr>
        <p:spPr>
          <a:xfrm>
            <a:off x="0" y="1616075"/>
            <a:ext cx="12192000" cy="2778125"/>
          </a:xfrm>
        </p:spPr>
        <p:txBody>
          <a:bodyPr/>
          <a:lstStyle/>
          <a:p>
            <a:pPr marL="0" indent="0">
              <a:buNone/>
            </a:pPr>
            <a:r>
              <a:rPr lang="en-US" dirty="0">
                <a:hlinkClick r:id="rId2"/>
              </a:rPr>
              <a:t>HRSA Programs</a:t>
            </a:r>
            <a:r>
              <a:rPr lang="en-US" dirty="0"/>
              <a:t> continue to offer free, direct access to COVID-19 at-home tests, vaccines, and therapeutics. </a:t>
            </a:r>
          </a:p>
          <a:p>
            <a:pPr lvl="1"/>
            <a:r>
              <a:rPr lang="en-US" dirty="0"/>
              <a:t>The availability of these are not tied to the PHE or other emergency declaration.</a:t>
            </a:r>
          </a:p>
          <a:p>
            <a:pPr lvl="1"/>
            <a:r>
              <a:rPr lang="en-US" dirty="0"/>
              <a:t>Email </a:t>
            </a:r>
            <a:r>
              <a:rPr lang="en-US" dirty="0">
                <a:hlinkClick r:id="rId3"/>
              </a:rPr>
              <a:t>RHCcovidsupplies@narhc.org</a:t>
            </a:r>
            <a:r>
              <a:rPr lang="en-US" dirty="0"/>
              <a:t> for questions and </a:t>
            </a:r>
            <a:r>
              <a:rPr lang="en-US" dirty="0">
                <a:hlinkClick r:id="rId4"/>
              </a:rPr>
              <a:t>enrollment instructions</a:t>
            </a:r>
            <a:r>
              <a:rPr lang="en-US" dirty="0"/>
              <a:t>. </a:t>
            </a:r>
            <a:endParaRPr lang="en-US" sz="1400" dirty="0"/>
          </a:p>
        </p:txBody>
      </p:sp>
      <p:pic>
        <p:nvPicPr>
          <p:cNvPr id="10" name="Picture 9">
            <a:extLst>
              <a:ext uri="{FF2B5EF4-FFF2-40B4-BE49-F238E27FC236}">
                <a16:creationId xmlns:a16="http://schemas.microsoft.com/office/drawing/2014/main" id="{47292F10-E1F2-7A85-FD8A-D0D404CF9446}"/>
              </a:ext>
            </a:extLst>
          </p:cNvPr>
          <p:cNvPicPr>
            <a:picLocks noChangeAspect="1"/>
          </p:cNvPicPr>
          <p:nvPr/>
        </p:nvPicPr>
        <p:blipFill>
          <a:blip r:embed="rId5"/>
          <a:stretch>
            <a:fillRect/>
          </a:stretch>
        </p:blipFill>
        <p:spPr>
          <a:xfrm>
            <a:off x="2905726" y="3987469"/>
            <a:ext cx="1133633" cy="1495634"/>
          </a:xfrm>
          <a:prstGeom prst="rect">
            <a:avLst/>
          </a:prstGeom>
        </p:spPr>
      </p:pic>
      <p:pic>
        <p:nvPicPr>
          <p:cNvPr id="12" name="Picture 11">
            <a:extLst>
              <a:ext uri="{FF2B5EF4-FFF2-40B4-BE49-F238E27FC236}">
                <a16:creationId xmlns:a16="http://schemas.microsoft.com/office/drawing/2014/main" id="{C337177F-546E-7727-61AA-A0FF939F09BC}"/>
              </a:ext>
            </a:extLst>
          </p:cNvPr>
          <p:cNvPicPr>
            <a:picLocks noChangeAspect="1"/>
          </p:cNvPicPr>
          <p:nvPr/>
        </p:nvPicPr>
        <p:blipFill>
          <a:blip r:embed="rId6"/>
          <a:stretch>
            <a:fillRect/>
          </a:stretch>
        </p:blipFill>
        <p:spPr>
          <a:xfrm>
            <a:off x="5491078" y="4092259"/>
            <a:ext cx="1209844" cy="1286054"/>
          </a:xfrm>
          <a:prstGeom prst="rect">
            <a:avLst/>
          </a:prstGeom>
        </p:spPr>
      </p:pic>
      <p:pic>
        <p:nvPicPr>
          <p:cNvPr id="14" name="Picture 13">
            <a:extLst>
              <a:ext uri="{FF2B5EF4-FFF2-40B4-BE49-F238E27FC236}">
                <a16:creationId xmlns:a16="http://schemas.microsoft.com/office/drawing/2014/main" id="{9F5B8C9A-1EE1-158F-2BF6-0841C041AB6C}"/>
              </a:ext>
            </a:extLst>
          </p:cNvPr>
          <p:cNvPicPr>
            <a:picLocks noChangeAspect="1"/>
          </p:cNvPicPr>
          <p:nvPr/>
        </p:nvPicPr>
        <p:blipFill>
          <a:blip r:embed="rId7"/>
          <a:stretch>
            <a:fillRect/>
          </a:stretch>
        </p:blipFill>
        <p:spPr>
          <a:xfrm>
            <a:off x="8247904" y="4068443"/>
            <a:ext cx="1038370" cy="1333686"/>
          </a:xfrm>
          <a:prstGeom prst="rect">
            <a:avLst/>
          </a:prstGeom>
        </p:spPr>
      </p:pic>
    </p:spTree>
    <p:extLst>
      <p:ext uri="{BB962C8B-B14F-4D97-AF65-F5344CB8AC3E}">
        <p14:creationId xmlns:p14="http://schemas.microsoft.com/office/powerpoint/2010/main" val="80858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heel(1)">
                                      <p:cBhvr>
                                        <p:cTn id="13"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E8A58-97A4-4B97-A3EC-33237A2FE19D}"/>
              </a:ext>
            </a:extLst>
          </p:cNvPr>
          <p:cNvSpPr>
            <a:spLocks noGrp="1"/>
          </p:cNvSpPr>
          <p:nvPr>
            <p:ph type="title" idx="4294967295"/>
          </p:nvPr>
        </p:nvSpPr>
        <p:spPr>
          <a:xfrm>
            <a:off x="0" y="290512"/>
            <a:ext cx="11944350" cy="1325563"/>
          </a:xfrm>
        </p:spPr>
        <p:txBody>
          <a:bodyPr/>
          <a:lstStyle/>
          <a:p>
            <a:pPr algn="ctr"/>
            <a:r>
              <a:rPr lang="en-US" b="1" dirty="0"/>
              <a:t>Other Reminders – RHC Testing and Mitigation Program Reporting &amp; Returns</a:t>
            </a:r>
          </a:p>
        </p:txBody>
      </p:sp>
      <p:sp>
        <p:nvSpPr>
          <p:cNvPr id="5" name="Content Placeholder 4">
            <a:extLst>
              <a:ext uri="{FF2B5EF4-FFF2-40B4-BE49-F238E27FC236}">
                <a16:creationId xmlns:a16="http://schemas.microsoft.com/office/drawing/2014/main" id="{2EF1EE95-7FEE-4C4E-8299-5AF751970C8C}"/>
              </a:ext>
            </a:extLst>
          </p:cNvPr>
          <p:cNvSpPr>
            <a:spLocks noGrp="1"/>
          </p:cNvSpPr>
          <p:nvPr>
            <p:ph idx="4294967295"/>
          </p:nvPr>
        </p:nvSpPr>
        <p:spPr>
          <a:xfrm>
            <a:off x="0" y="1831975"/>
            <a:ext cx="12192000" cy="4953000"/>
          </a:xfrm>
        </p:spPr>
        <p:txBody>
          <a:bodyPr/>
          <a:lstStyle/>
          <a:p>
            <a:pPr lvl="1"/>
            <a:r>
              <a:rPr lang="en-US" sz="2000" dirty="0"/>
              <a:t>RHCs were </a:t>
            </a:r>
            <a:r>
              <a:rPr lang="en-US" sz="2000" dirty="0">
                <a:hlinkClick r:id="rId2"/>
              </a:rPr>
              <a:t>allocated</a:t>
            </a:r>
            <a:r>
              <a:rPr lang="en-US" sz="2000" dirty="0"/>
              <a:t> $100,000 per clinic in 2021, issued at the TIN level, for Testing and Mitigation efforts</a:t>
            </a:r>
          </a:p>
          <a:p>
            <a:pPr lvl="1"/>
            <a:r>
              <a:rPr lang="en-US" sz="2000" dirty="0"/>
              <a:t>Project period: January 1, 2021 – December 31, 2022 </a:t>
            </a:r>
          </a:p>
          <a:p>
            <a:pPr lvl="1"/>
            <a:r>
              <a:rPr lang="en-US" sz="2000" dirty="0"/>
              <a:t>Reporting was due on </a:t>
            </a:r>
            <a:r>
              <a:rPr lang="en-US" sz="2000" dirty="0">
                <a:hlinkClick r:id="rId3"/>
              </a:rPr>
              <a:t>RHCcovidreporting.com</a:t>
            </a:r>
            <a:r>
              <a:rPr lang="en-US" sz="2000" dirty="0"/>
              <a:t> on January 31, 2023 and the </a:t>
            </a:r>
            <a:r>
              <a:rPr lang="en-US" sz="2000" dirty="0">
                <a:hlinkClick r:id="rId4"/>
              </a:rPr>
              <a:t>return</a:t>
            </a:r>
            <a:r>
              <a:rPr lang="en-US" sz="2000" dirty="0"/>
              <a:t> of any unspent funds was due March 2, 2023 </a:t>
            </a:r>
          </a:p>
          <a:p>
            <a:pPr lvl="1"/>
            <a:endParaRPr lang="en-US" sz="2000" dirty="0"/>
          </a:p>
          <a:p>
            <a:pPr lvl="1"/>
            <a:endParaRPr lang="en-US" sz="2000" dirty="0"/>
          </a:p>
          <a:p>
            <a:pPr marL="457200" lvl="1" indent="0">
              <a:buNone/>
            </a:pPr>
            <a:r>
              <a:rPr lang="en-US" sz="2000" dirty="0"/>
              <a:t>*If you know your organization is past due, or you want to confirm reporting compliance, please email </a:t>
            </a:r>
            <a:r>
              <a:rPr lang="en-US" sz="2000" dirty="0">
                <a:hlinkClick r:id="rId5"/>
              </a:rPr>
              <a:t>RHCcovidreporting@narhc.org</a:t>
            </a:r>
            <a:r>
              <a:rPr lang="en-US" sz="2000" dirty="0"/>
              <a:t> </a:t>
            </a:r>
          </a:p>
        </p:txBody>
      </p:sp>
    </p:spTree>
    <p:extLst>
      <p:ext uri="{BB962C8B-B14F-4D97-AF65-F5344CB8AC3E}">
        <p14:creationId xmlns:p14="http://schemas.microsoft.com/office/powerpoint/2010/main" val="972761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ardrop 8">
            <a:extLst>
              <a:ext uri="{FF2B5EF4-FFF2-40B4-BE49-F238E27FC236}">
                <a16:creationId xmlns:a16="http://schemas.microsoft.com/office/drawing/2014/main" id="{EEB5619D-EAA6-6BF7-58F1-6973163EE989}"/>
              </a:ext>
            </a:extLst>
          </p:cNvPr>
          <p:cNvSpPr/>
          <p:nvPr/>
        </p:nvSpPr>
        <p:spPr>
          <a:xfrm>
            <a:off x="282741" y="411037"/>
            <a:ext cx="3942347" cy="3691732"/>
          </a:xfrm>
          <a:prstGeom prst="teardrop">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b="1" dirty="0">
                <a:solidFill>
                  <a:srgbClr val="FFFFFF"/>
                </a:solidFill>
                <a:latin typeface="Century Gothic" panose="020B0502020202020204" pitchFamily="34" charset="0"/>
              </a:rPr>
              <a:t>STAY UP</a:t>
            </a:r>
            <a:br>
              <a:rPr lang="en-US" sz="4600" b="1" dirty="0">
                <a:solidFill>
                  <a:srgbClr val="FFFFFF"/>
                </a:solidFill>
                <a:latin typeface="Century Gothic" panose="020B0502020202020204" pitchFamily="34" charset="0"/>
              </a:rPr>
            </a:br>
            <a:r>
              <a:rPr lang="en-US" sz="4600" b="1" dirty="0">
                <a:solidFill>
                  <a:srgbClr val="FFFFFF"/>
                </a:solidFill>
                <a:latin typeface="Century Gothic" panose="020B0502020202020204" pitchFamily="34" charset="0"/>
              </a:rPr>
              <a:t>TO DATE!</a:t>
            </a:r>
          </a:p>
          <a:p>
            <a:pPr algn="ctr"/>
            <a:endParaRPr lang="en-US" sz="500" b="1" dirty="0">
              <a:solidFill>
                <a:srgbClr val="FFFFFF"/>
              </a:solidFill>
              <a:latin typeface="Century Gothic" panose="020B0502020202020204" pitchFamily="34" charset="0"/>
            </a:endParaRPr>
          </a:p>
        </p:txBody>
      </p:sp>
      <p:pic>
        <p:nvPicPr>
          <p:cNvPr id="5" name="Content Placeholder 4" descr="Graphical user interface, website&#10;&#10;Description automatically generated">
            <a:extLst>
              <a:ext uri="{FF2B5EF4-FFF2-40B4-BE49-F238E27FC236}">
                <a16:creationId xmlns:a16="http://schemas.microsoft.com/office/drawing/2014/main" id="{E57383F5-CC7D-9B3E-12A6-9FF80BC972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9891" y="128381"/>
            <a:ext cx="3957818" cy="392024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F583FFD-3F9F-18E8-9BA4-FCB70993ED91}"/>
              </a:ext>
            </a:extLst>
          </p:cNvPr>
          <p:cNvSpPr txBox="1"/>
          <p:nvPr/>
        </p:nvSpPr>
        <p:spPr>
          <a:xfrm>
            <a:off x="914398" y="3028890"/>
            <a:ext cx="2679031" cy="400110"/>
          </a:xfrm>
          <a:prstGeom prst="rect">
            <a:avLst/>
          </a:prstGeom>
          <a:noFill/>
        </p:spPr>
        <p:txBody>
          <a:bodyPr wrap="square">
            <a:spAutoFit/>
          </a:bodyPr>
          <a:lstStyle/>
          <a:p>
            <a:pPr algn="ctr"/>
            <a:r>
              <a:rPr lang="en-US" sz="2000" i="1" dirty="0">
                <a:solidFill>
                  <a:srgbClr val="FFFFFF"/>
                </a:solidFill>
                <a:latin typeface="Century Gothic" panose="020B0502020202020204" pitchFamily="34" charset="0"/>
                <a:hlinkClick r:id="rId3">
                  <a:extLst>
                    <a:ext uri="{A12FA001-AC4F-418D-AE19-62706E023703}">
                      <ahyp:hlinkClr xmlns:ahyp="http://schemas.microsoft.com/office/drawing/2018/hyperlinkcolor" val="tx"/>
                    </a:ext>
                  </a:extLst>
                </a:hlinkClick>
              </a:rPr>
              <a:t>www.narhc.org</a:t>
            </a:r>
            <a:endParaRPr lang="en-US" sz="2000" i="1" dirty="0">
              <a:solidFill>
                <a:srgbClr val="FFFFFF"/>
              </a:solidFill>
              <a:latin typeface="Century Gothic" panose="020B0502020202020204" pitchFamily="34" charset="0"/>
            </a:endParaRPr>
          </a:p>
        </p:txBody>
      </p:sp>
      <p:pic>
        <p:nvPicPr>
          <p:cNvPr id="3" name="Picture 2">
            <a:extLst>
              <a:ext uri="{FF2B5EF4-FFF2-40B4-BE49-F238E27FC236}">
                <a16:creationId xmlns:a16="http://schemas.microsoft.com/office/drawing/2014/main" id="{108FB9CD-218C-B97A-625A-2BAC0065D7E1}"/>
              </a:ext>
            </a:extLst>
          </p:cNvPr>
          <p:cNvPicPr>
            <a:picLocks noChangeAspect="1"/>
          </p:cNvPicPr>
          <p:nvPr/>
        </p:nvPicPr>
        <p:blipFill>
          <a:blip r:embed="rId4"/>
          <a:stretch>
            <a:fillRect/>
          </a:stretch>
        </p:blipFill>
        <p:spPr>
          <a:xfrm>
            <a:off x="6972299" y="2180896"/>
            <a:ext cx="4497375" cy="37354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18815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466B1-F6A5-49A3-8F3D-19818D9C7506}"/>
              </a:ext>
            </a:extLst>
          </p:cNvPr>
          <p:cNvSpPr>
            <a:spLocks noGrp="1"/>
          </p:cNvSpPr>
          <p:nvPr>
            <p:ph idx="1"/>
          </p:nvPr>
        </p:nvSpPr>
        <p:spPr>
          <a:xfrm>
            <a:off x="838200" y="1425742"/>
            <a:ext cx="10515600" cy="3665604"/>
          </a:xfrm>
        </p:spPr>
        <p:txBody>
          <a:bodyPr/>
          <a:lstStyle/>
          <a:p>
            <a:pPr marL="0" indent="0" algn="ctr">
              <a:buNone/>
            </a:pPr>
            <a:r>
              <a:rPr lang="en-US" sz="4400" b="1" dirty="0"/>
              <a:t>SARAH HOHMAN</a:t>
            </a:r>
          </a:p>
          <a:p>
            <a:pPr marL="0" indent="0" algn="ctr">
              <a:buNone/>
            </a:pPr>
            <a:r>
              <a:rPr lang="en-US" dirty="0"/>
              <a:t>Director of Government Affairs</a:t>
            </a:r>
          </a:p>
          <a:p>
            <a:pPr marL="0" indent="0" algn="ctr">
              <a:buNone/>
            </a:pPr>
            <a:r>
              <a:rPr lang="en-US" dirty="0"/>
              <a:t>National Association of Rural Health Clinics</a:t>
            </a:r>
          </a:p>
          <a:p>
            <a:pPr algn="ctr"/>
            <a:endParaRPr lang="en-US" dirty="0"/>
          </a:p>
          <a:p>
            <a:pPr marL="0" indent="0" algn="ctr">
              <a:buNone/>
            </a:pPr>
            <a:r>
              <a:rPr lang="en-US" dirty="0"/>
              <a:t>(202) 543-0348</a:t>
            </a:r>
          </a:p>
          <a:p>
            <a:pPr marL="0" indent="0" algn="ctr">
              <a:buNone/>
            </a:pPr>
            <a:r>
              <a:rPr lang="en-US" dirty="0">
                <a:hlinkClick r:id="rId2"/>
              </a:rPr>
              <a:t>Sarah.Hohman@narhc.org</a:t>
            </a:r>
            <a:r>
              <a:rPr lang="en-US" dirty="0"/>
              <a:t> </a:t>
            </a:r>
          </a:p>
        </p:txBody>
      </p:sp>
    </p:spTree>
    <p:extLst>
      <p:ext uri="{BB962C8B-B14F-4D97-AF65-F5344CB8AC3E}">
        <p14:creationId xmlns:p14="http://schemas.microsoft.com/office/powerpoint/2010/main" val="1582952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4782-BEB3-6013-679E-30883B53E73C}"/>
              </a:ext>
            </a:extLst>
          </p:cNvPr>
          <p:cNvSpPr>
            <a:spLocks noGrp="1"/>
          </p:cNvSpPr>
          <p:nvPr>
            <p:ph type="title"/>
          </p:nvPr>
        </p:nvSpPr>
        <p:spPr/>
        <p:txBody>
          <a:bodyPr/>
          <a:lstStyle/>
          <a:p>
            <a:r>
              <a:rPr lang="en-US" b="1" dirty="0"/>
              <a:t>LEGISLATIVE UPDATES</a:t>
            </a:r>
          </a:p>
        </p:txBody>
      </p:sp>
      <p:sp>
        <p:nvSpPr>
          <p:cNvPr id="3" name="Content Placeholder 2">
            <a:extLst>
              <a:ext uri="{FF2B5EF4-FFF2-40B4-BE49-F238E27FC236}">
                <a16:creationId xmlns:a16="http://schemas.microsoft.com/office/drawing/2014/main" id="{C1DA16F8-225C-7D45-963B-56968AEA30CF}"/>
              </a:ext>
            </a:extLst>
          </p:cNvPr>
          <p:cNvSpPr>
            <a:spLocks noGrp="1"/>
          </p:cNvSpPr>
          <p:nvPr>
            <p:ph sz="half" idx="1"/>
          </p:nvPr>
        </p:nvSpPr>
        <p:spPr>
          <a:xfrm>
            <a:off x="838200" y="1843673"/>
            <a:ext cx="7186863" cy="3961564"/>
          </a:xfrm>
        </p:spPr>
        <p:txBody>
          <a:bodyPr/>
          <a:lstStyle/>
          <a:p>
            <a:r>
              <a:rPr lang="en-US" sz="3600" dirty="0"/>
              <a:t>Signed into law:</a:t>
            </a:r>
          </a:p>
          <a:p>
            <a:pPr lvl="1"/>
            <a:r>
              <a:rPr lang="en-US" dirty="0"/>
              <a:t>Consolidated Appropriations Act of 2023</a:t>
            </a:r>
          </a:p>
          <a:p>
            <a:r>
              <a:rPr lang="en-US" sz="3600" dirty="0"/>
              <a:t>Introduced:</a:t>
            </a:r>
          </a:p>
          <a:p>
            <a:pPr lvl="1"/>
            <a:r>
              <a:rPr lang="en-US" dirty="0"/>
              <a:t>RHC Burden Reduction Act ~ S. 198</a:t>
            </a:r>
          </a:p>
          <a:p>
            <a:r>
              <a:rPr lang="en-US" sz="3600" dirty="0"/>
              <a:t>Ongoing:</a:t>
            </a:r>
          </a:p>
          <a:p>
            <a:pPr lvl="1"/>
            <a:r>
              <a:rPr lang="en-US" dirty="0"/>
              <a:t>Telehealth Policy</a:t>
            </a:r>
          </a:p>
          <a:p>
            <a:pPr marL="0" indent="0">
              <a:buNone/>
            </a:pPr>
            <a:endParaRPr lang="en-US" dirty="0"/>
          </a:p>
          <a:p>
            <a:endParaRPr lang="en-US" dirty="0"/>
          </a:p>
        </p:txBody>
      </p:sp>
      <p:pic>
        <p:nvPicPr>
          <p:cNvPr id="4" name="Picture 3">
            <a:extLst>
              <a:ext uri="{FF2B5EF4-FFF2-40B4-BE49-F238E27FC236}">
                <a16:creationId xmlns:a16="http://schemas.microsoft.com/office/drawing/2014/main" id="{2EEC040B-D0FD-780E-37B0-DDD2D404C4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81339" y="3170320"/>
            <a:ext cx="4230416" cy="24752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5276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6BD23-1A6E-5B69-6808-A565669B6082}"/>
              </a:ext>
            </a:extLst>
          </p:cNvPr>
          <p:cNvSpPr>
            <a:spLocks noGrp="1"/>
          </p:cNvSpPr>
          <p:nvPr>
            <p:ph type="title"/>
          </p:nvPr>
        </p:nvSpPr>
        <p:spPr>
          <a:xfrm>
            <a:off x="838200" y="503488"/>
            <a:ext cx="10515600" cy="1060617"/>
          </a:xfrm>
        </p:spPr>
        <p:txBody>
          <a:bodyPr/>
          <a:lstStyle/>
          <a:p>
            <a:r>
              <a:rPr lang="en-US" sz="4000" b="1" dirty="0"/>
              <a:t>CONSOLIDATED APPROPRIATIONS </a:t>
            </a:r>
            <a:br>
              <a:rPr lang="en-US" sz="4000" b="1" dirty="0"/>
            </a:br>
            <a:r>
              <a:rPr lang="en-US" sz="4000" b="1" dirty="0"/>
              <a:t>ACT OF 2023</a:t>
            </a:r>
          </a:p>
        </p:txBody>
      </p:sp>
      <p:sp>
        <p:nvSpPr>
          <p:cNvPr id="3" name="Content Placeholder 2">
            <a:extLst>
              <a:ext uri="{FF2B5EF4-FFF2-40B4-BE49-F238E27FC236}">
                <a16:creationId xmlns:a16="http://schemas.microsoft.com/office/drawing/2014/main" id="{8C889B58-C8ED-33DD-7037-4E736C8ADB21}"/>
              </a:ext>
            </a:extLst>
          </p:cNvPr>
          <p:cNvSpPr>
            <a:spLocks noGrp="1"/>
          </p:cNvSpPr>
          <p:nvPr>
            <p:ph idx="1"/>
          </p:nvPr>
        </p:nvSpPr>
        <p:spPr>
          <a:xfrm>
            <a:off x="4030579" y="1684421"/>
            <a:ext cx="7461584" cy="4018545"/>
          </a:xfrm>
        </p:spPr>
        <p:txBody>
          <a:bodyPr/>
          <a:lstStyle/>
          <a:p>
            <a:r>
              <a:rPr lang="en-US" sz="1800" dirty="0"/>
              <a:t>Expanded Medicare coverage to include Marriage and Family Therapists (MFTs) and Mental Health Counselors – beginning January 1, 2024.</a:t>
            </a:r>
          </a:p>
          <a:p>
            <a:r>
              <a:rPr lang="en-US" sz="1800" dirty="0"/>
              <a:t>Waived 4% “pay as you go” or PAYGO Medicare reduction (for two years) which was previously set to kick in January 1, 2023.</a:t>
            </a:r>
          </a:p>
          <a:p>
            <a:r>
              <a:rPr lang="en-US" sz="1800" dirty="0"/>
              <a:t>Extended several Medicare telehealth provisions.. More on this later! </a:t>
            </a:r>
          </a:p>
          <a:p>
            <a:r>
              <a:rPr lang="en-US" sz="1800" dirty="0">
                <a:hlinkClick r:id="rId2"/>
              </a:rPr>
              <a:t>Grant programs </a:t>
            </a:r>
            <a:r>
              <a:rPr lang="en-US" sz="1800" dirty="0"/>
              <a:t>for which RHCs are </a:t>
            </a:r>
            <a:r>
              <a:rPr lang="en-US" sz="1800" i="1" dirty="0"/>
              <a:t>eligible</a:t>
            </a:r>
            <a:r>
              <a:rPr lang="en-US" sz="1800" dirty="0"/>
              <a:t> entities</a:t>
            </a:r>
          </a:p>
          <a:p>
            <a:r>
              <a:rPr lang="en-US" sz="1800" dirty="0"/>
              <a:t>Created “intensive outpatient services” treatment category of which RHCs are eligible providers under a special payment rule – beginning January 1, 2024 </a:t>
            </a:r>
          </a:p>
          <a:p>
            <a:pPr lvl="1"/>
            <a:r>
              <a:rPr lang="en-US" sz="1400" dirty="0"/>
              <a:t>Intensive Outpatient Service is a level of care below partial hospitalization requiring between 9 and 20 hours of treatment per week. </a:t>
            </a:r>
          </a:p>
          <a:p>
            <a:pPr lvl="1"/>
            <a:endParaRPr lang="en-US" sz="1400" dirty="0"/>
          </a:p>
          <a:p>
            <a:pPr marL="457200" lvl="1" indent="0">
              <a:buNone/>
            </a:pPr>
            <a:endParaRPr lang="en-US" sz="1400" dirty="0"/>
          </a:p>
        </p:txBody>
      </p:sp>
      <p:pic>
        <p:nvPicPr>
          <p:cNvPr id="6" name="Graphic 5" descr="Checklist with solid fill">
            <a:extLst>
              <a:ext uri="{FF2B5EF4-FFF2-40B4-BE49-F238E27FC236}">
                <a16:creationId xmlns:a16="http://schemas.microsoft.com/office/drawing/2014/main" id="{886AF10D-1BCA-4D60-0AC3-950ED43E1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1973179"/>
            <a:ext cx="2803358" cy="2803358"/>
          </a:xfrm>
          <a:prstGeom prst="rect">
            <a:avLst/>
          </a:prstGeom>
        </p:spPr>
      </p:pic>
    </p:spTree>
    <p:extLst>
      <p:ext uri="{BB962C8B-B14F-4D97-AF65-F5344CB8AC3E}">
        <p14:creationId xmlns:p14="http://schemas.microsoft.com/office/powerpoint/2010/main" val="2780951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2889-BC95-80E2-3F26-4A40F9DE677B}"/>
              </a:ext>
            </a:extLst>
          </p:cNvPr>
          <p:cNvSpPr>
            <a:spLocks noGrp="1"/>
          </p:cNvSpPr>
          <p:nvPr>
            <p:ph type="title"/>
          </p:nvPr>
        </p:nvSpPr>
        <p:spPr/>
        <p:txBody>
          <a:bodyPr/>
          <a:lstStyle/>
          <a:p>
            <a:r>
              <a:rPr lang="en-US" b="1" dirty="0"/>
              <a:t>BIDEN BUDGET REQUEST FY 2024</a:t>
            </a:r>
          </a:p>
        </p:txBody>
      </p:sp>
      <p:sp>
        <p:nvSpPr>
          <p:cNvPr id="3" name="Content Placeholder 2">
            <a:extLst>
              <a:ext uri="{FF2B5EF4-FFF2-40B4-BE49-F238E27FC236}">
                <a16:creationId xmlns:a16="http://schemas.microsoft.com/office/drawing/2014/main" id="{EC2541DF-39BE-7DA4-6E0F-F7965B9CCE35}"/>
              </a:ext>
            </a:extLst>
          </p:cNvPr>
          <p:cNvSpPr>
            <a:spLocks noGrp="1"/>
          </p:cNvSpPr>
          <p:nvPr>
            <p:ph idx="1"/>
          </p:nvPr>
        </p:nvSpPr>
        <p:spPr>
          <a:xfrm>
            <a:off x="4878806" y="1690688"/>
            <a:ext cx="6474994" cy="4205288"/>
          </a:xfrm>
        </p:spPr>
        <p:txBody>
          <a:bodyPr/>
          <a:lstStyle/>
          <a:p>
            <a:pPr marL="0" indent="0">
              <a:buNone/>
            </a:pPr>
            <a:r>
              <a:rPr lang="en-US" b="1" dirty="0"/>
              <a:t>Rural Behavioral Health Initiative </a:t>
            </a:r>
          </a:p>
          <a:p>
            <a:pPr marL="0" indent="0">
              <a:lnSpc>
                <a:spcPct val="100000"/>
              </a:lnSpc>
              <a:buNone/>
            </a:pPr>
            <a:r>
              <a:rPr lang="en-US" sz="2000" i="1" dirty="0"/>
              <a:t>“Rural areas represent nearly 60 percent of Mental Health Professional Shortage Areas, encompassing more than 25 million people who do not have adequate access to mental healthcare providers. Rural health clinics serve as a key access point for healthcare service where there is no Federally Qualified Health Center. </a:t>
            </a:r>
            <a:r>
              <a:rPr lang="en-US" sz="2000" b="1" i="1" dirty="0"/>
              <a:t>The budget for rural health includes $10 million for a new Rural Health Clinic Behavioral Health Initiative to expand access to mental health services in rural communities</a:t>
            </a:r>
            <a:r>
              <a:rPr lang="en-US" sz="2000" i="1" dirty="0"/>
              <a:t>.”</a:t>
            </a:r>
          </a:p>
        </p:txBody>
      </p:sp>
      <p:pic>
        <p:nvPicPr>
          <p:cNvPr id="8" name="Picture 7" descr="A white building with a fountain in front of it&#10;&#10;Description automatically generated with medium confidence">
            <a:extLst>
              <a:ext uri="{FF2B5EF4-FFF2-40B4-BE49-F238E27FC236}">
                <a16:creationId xmlns:a16="http://schemas.microsoft.com/office/drawing/2014/main" id="{8C766764-1DC3-7185-3C18-48B243F9B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016553"/>
            <a:ext cx="3369798" cy="2824894"/>
          </a:xfrm>
          <a:prstGeom prst="rect">
            <a:avLst/>
          </a:prstGeom>
        </p:spPr>
      </p:pic>
    </p:spTree>
    <p:extLst>
      <p:ext uri="{BB962C8B-B14F-4D97-AF65-F5344CB8AC3E}">
        <p14:creationId xmlns:p14="http://schemas.microsoft.com/office/powerpoint/2010/main" val="38546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0F844-2535-F094-0E97-A27609311778}"/>
              </a:ext>
            </a:extLst>
          </p:cNvPr>
          <p:cNvSpPr>
            <a:spLocks noGrp="1"/>
          </p:cNvSpPr>
          <p:nvPr>
            <p:ph type="title"/>
          </p:nvPr>
        </p:nvSpPr>
        <p:spPr>
          <a:xfrm>
            <a:off x="838200" y="195308"/>
            <a:ext cx="10515600" cy="1325563"/>
          </a:xfrm>
        </p:spPr>
        <p:txBody>
          <a:bodyPr/>
          <a:lstStyle/>
          <a:p>
            <a:pPr algn="ctr"/>
            <a:r>
              <a:rPr lang="en-US" sz="4000" b="1" dirty="0">
                <a:hlinkClick r:id="rId2"/>
              </a:rPr>
              <a:t>TELEHEALTH POLICY</a:t>
            </a:r>
            <a:endParaRPr lang="en-US" sz="4000" b="1" dirty="0"/>
          </a:p>
        </p:txBody>
      </p:sp>
      <p:pic>
        <p:nvPicPr>
          <p:cNvPr id="5" name="Content Placeholder 4">
            <a:extLst>
              <a:ext uri="{FF2B5EF4-FFF2-40B4-BE49-F238E27FC236}">
                <a16:creationId xmlns:a16="http://schemas.microsoft.com/office/drawing/2014/main" id="{A44BD0F5-DADB-EB41-C76F-32F53474049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942034" y="1475151"/>
            <a:ext cx="6307932" cy="4205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6590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213" y="0"/>
            <a:ext cx="11225574" cy="1325563"/>
          </a:xfrm>
        </p:spPr>
        <p:txBody>
          <a:bodyPr/>
          <a:lstStyle/>
          <a:p>
            <a:pPr algn="ctr"/>
            <a:r>
              <a:rPr lang="en-US" b="1" dirty="0"/>
              <a:t>Consolidated Appropriations Act, 2023</a:t>
            </a:r>
          </a:p>
        </p:txBody>
      </p:sp>
      <p:sp>
        <p:nvSpPr>
          <p:cNvPr id="3" name="Content Placeholder 2"/>
          <p:cNvSpPr>
            <a:spLocks noGrp="1"/>
          </p:cNvSpPr>
          <p:nvPr>
            <p:ph idx="1"/>
          </p:nvPr>
        </p:nvSpPr>
        <p:spPr>
          <a:xfrm>
            <a:off x="563275" y="1493980"/>
            <a:ext cx="8070086" cy="4205288"/>
          </a:xfrm>
        </p:spPr>
        <p:txBody>
          <a:bodyPr/>
          <a:lstStyle/>
          <a:p>
            <a:r>
              <a:rPr lang="en-US" dirty="0"/>
              <a:t>De-links Medicare telehealth policies from PHE+151-day existing policy, including G2025 policy for RHCs</a:t>
            </a:r>
          </a:p>
          <a:p>
            <a:r>
              <a:rPr lang="en-US" dirty="0"/>
              <a:t>RHCs can continue to be distant site providers through December 31, 2024 (at least) </a:t>
            </a:r>
          </a:p>
          <a:p>
            <a:r>
              <a:rPr lang="en-US" dirty="0"/>
              <a:t>Paid $98.27 for all services on </a:t>
            </a:r>
            <a:r>
              <a:rPr lang="en-US" dirty="0">
                <a:hlinkClick r:id="rId2"/>
              </a:rPr>
              <a:t>Medicare’s telehealth list</a:t>
            </a:r>
            <a:r>
              <a:rPr lang="en-US" dirty="0"/>
              <a:t> (200+ codes)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791" y="2686116"/>
            <a:ext cx="2915392" cy="2915392"/>
          </a:xfrm>
          <a:prstGeom prst="rect">
            <a:avLst/>
          </a:prstGeom>
        </p:spPr>
      </p:pic>
    </p:spTree>
    <p:extLst>
      <p:ext uri="{BB962C8B-B14F-4D97-AF65-F5344CB8AC3E}">
        <p14:creationId xmlns:p14="http://schemas.microsoft.com/office/powerpoint/2010/main" val="1018323675"/>
      </p:ext>
    </p:extLst>
  </p:cSld>
  <p:clrMapOvr>
    <a:masterClrMapping/>
  </p:clrMapOvr>
  <mc:AlternateContent xmlns:mc="http://schemas.openxmlformats.org/markup-compatibility/2006" xmlns:p14="http://schemas.microsoft.com/office/powerpoint/2010/main">
    <mc:Choice Requires="p14">
      <p:transition spd="slow" p14:dur="2000" advTm="87341"/>
    </mc:Choice>
    <mc:Fallback xmlns="">
      <p:transition spd="slow" advTm="8734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7762F-883E-47AB-B3B6-69FCC193546D}"/>
              </a:ext>
            </a:extLst>
          </p:cNvPr>
          <p:cNvSpPr>
            <a:spLocks noGrp="1"/>
          </p:cNvSpPr>
          <p:nvPr>
            <p:ph type="title"/>
          </p:nvPr>
        </p:nvSpPr>
        <p:spPr>
          <a:xfrm>
            <a:off x="838200" y="145991"/>
            <a:ext cx="10515600" cy="1325563"/>
          </a:xfrm>
        </p:spPr>
        <p:txBody>
          <a:bodyPr/>
          <a:lstStyle/>
          <a:p>
            <a:pPr algn="ctr"/>
            <a:r>
              <a:rPr lang="en-US" b="1" dirty="0"/>
              <a:t>Mental Health via Telehealth</a:t>
            </a:r>
          </a:p>
        </p:txBody>
      </p:sp>
      <p:sp>
        <p:nvSpPr>
          <p:cNvPr id="3" name="Content Placeholder 2">
            <a:extLst>
              <a:ext uri="{FF2B5EF4-FFF2-40B4-BE49-F238E27FC236}">
                <a16:creationId xmlns:a16="http://schemas.microsoft.com/office/drawing/2014/main" id="{E68D4DFA-D01F-4146-8AAC-02FADC891543}"/>
              </a:ext>
            </a:extLst>
          </p:cNvPr>
          <p:cNvSpPr>
            <a:spLocks noGrp="1"/>
          </p:cNvSpPr>
          <p:nvPr>
            <p:ph idx="1"/>
          </p:nvPr>
        </p:nvSpPr>
        <p:spPr>
          <a:xfrm>
            <a:off x="200526" y="1597873"/>
            <a:ext cx="10515600" cy="4205288"/>
          </a:xfrm>
        </p:spPr>
        <p:txBody>
          <a:bodyPr/>
          <a:lstStyle/>
          <a:p>
            <a:r>
              <a:rPr lang="en-US" dirty="0"/>
              <a:t>Permanent coverage in the RHC setting, reimbursed at All-Inclusive Rate, counted as a visit</a:t>
            </a:r>
          </a:p>
          <a:p>
            <a:r>
              <a:rPr lang="en-US" dirty="0"/>
              <a:t>In-person requirements are waived until January 1, 2025</a:t>
            </a:r>
          </a:p>
          <a:p>
            <a:pPr lvl="1"/>
            <a:r>
              <a:rPr lang="en-US" b="1" dirty="0"/>
              <a:t>After this period, beneficiaries must have an in-person visit within 6 months of furnishing mental health via telehealth service and an in-person service must be provided at least every 12 months thereafter.</a:t>
            </a:r>
          </a:p>
          <a:p>
            <a:pPr lvl="2"/>
            <a:r>
              <a:rPr lang="en-US" dirty="0"/>
              <a:t>Some exceptions may be made based on patient need</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5044" y="3748017"/>
            <a:ext cx="1833792" cy="2181463"/>
          </a:xfrm>
          <a:prstGeom prst="rect">
            <a:avLst/>
          </a:prstGeom>
        </p:spPr>
      </p:pic>
      <p:pic>
        <p:nvPicPr>
          <p:cNvPr id="8" name="Audio 7">
            <a:hlinkClick r:id="" action="ppaction://media"/>
            <a:extLst>
              <a:ext uri="{FF2B5EF4-FFF2-40B4-BE49-F238E27FC236}">
                <a16:creationId xmlns:a16="http://schemas.microsoft.com/office/drawing/2014/main" id="{8AD44BEE-28B7-07F0-B3EF-FE8C7AC645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2906882"/>
      </p:ext>
    </p:extLst>
  </p:cSld>
  <p:clrMapOvr>
    <a:masterClrMapping/>
  </p:clrMapOvr>
  <mc:AlternateContent xmlns:mc="http://schemas.openxmlformats.org/markup-compatibility/2006" xmlns:p14="http://schemas.microsoft.com/office/powerpoint/2010/main">
    <mc:Choice Requires="p14">
      <p:transition spd="slow" p14:dur="2000" advTm="103125"/>
    </mc:Choice>
    <mc:Fallback xmlns="">
      <p:transition spd="slow" advTm="103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534" y="143247"/>
            <a:ext cx="7129250" cy="1325563"/>
          </a:xfrm>
        </p:spPr>
        <p:txBody>
          <a:bodyPr/>
          <a:lstStyle/>
          <a:p>
            <a:r>
              <a:rPr lang="en-US" sz="3600" b="1" dirty="0"/>
              <a:t>CURRENT MEDICARE </a:t>
            </a:r>
            <a:r>
              <a:rPr lang="en-US" sz="3600" b="1" dirty="0">
                <a:hlinkClick r:id="rId3"/>
              </a:rPr>
              <a:t>TELEHEALTH</a:t>
            </a:r>
            <a:r>
              <a:rPr lang="en-US" sz="3600" b="1" dirty="0"/>
              <a:t> BILLING POLICIES</a:t>
            </a:r>
          </a:p>
        </p:txBody>
      </p:sp>
      <p:graphicFrame>
        <p:nvGraphicFramePr>
          <p:cNvPr id="4" name="Table 3"/>
          <p:cNvGraphicFramePr>
            <a:graphicFrameLocks noGrp="1"/>
          </p:cNvGraphicFramePr>
          <p:nvPr>
            <p:extLst>
              <p:ext uri="{D42A27DB-BD31-4B8C-83A1-F6EECF244321}">
                <p14:modId xmlns:p14="http://schemas.microsoft.com/office/powerpoint/2010/main" val="2784252081"/>
              </p:ext>
            </p:extLst>
          </p:nvPr>
        </p:nvGraphicFramePr>
        <p:xfrm>
          <a:off x="499310" y="1424324"/>
          <a:ext cx="9685421" cy="4389119"/>
        </p:xfrm>
        <a:graphic>
          <a:graphicData uri="http://schemas.openxmlformats.org/drawingml/2006/table">
            <a:tbl>
              <a:tblPr firstRow="1" firstCol="1" bandRow="1">
                <a:tableStyleId>{073A0DAA-6AF3-43AB-8588-CEC1D06C72B9}</a:tableStyleId>
              </a:tblPr>
              <a:tblGrid>
                <a:gridCol w="2065164">
                  <a:extLst>
                    <a:ext uri="{9D8B030D-6E8A-4147-A177-3AD203B41FA5}">
                      <a16:colId xmlns:a16="http://schemas.microsoft.com/office/drawing/2014/main" val="20000"/>
                    </a:ext>
                  </a:extLst>
                </a:gridCol>
                <a:gridCol w="2761326">
                  <a:extLst>
                    <a:ext uri="{9D8B030D-6E8A-4147-A177-3AD203B41FA5}">
                      <a16:colId xmlns:a16="http://schemas.microsoft.com/office/drawing/2014/main" val="20001"/>
                    </a:ext>
                  </a:extLst>
                </a:gridCol>
                <a:gridCol w="3471003">
                  <a:extLst>
                    <a:ext uri="{9D8B030D-6E8A-4147-A177-3AD203B41FA5}">
                      <a16:colId xmlns:a16="http://schemas.microsoft.com/office/drawing/2014/main" val="20002"/>
                    </a:ext>
                  </a:extLst>
                </a:gridCol>
                <a:gridCol w="1387928">
                  <a:extLst>
                    <a:ext uri="{9D8B030D-6E8A-4147-A177-3AD203B41FA5}">
                      <a16:colId xmlns:a16="http://schemas.microsoft.com/office/drawing/2014/main" val="20003"/>
                    </a:ext>
                  </a:extLst>
                </a:gridCol>
              </a:tblGrid>
              <a:tr h="329767">
                <a:tc>
                  <a:txBody>
                    <a:bodyPr/>
                    <a:lstStyle/>
                    <a:p>
                      <a:pPr marL="0" marR="0" fontAlgn="base">
                        <a:lnSpc>
                          <a:spcPct val="107000"/>
                        </a:lnSpc>
                        <a:spcBef>
                          <a:spcPts val="0"/>
                        </a:spcBef>
                        <a:spcAft>
                          <a:spcPts val="0"/>
                        </a:spcAft>
                      </a:pPr>
                      <a:r>
                        <a:rPr lang="en-US" sz="1100" dirty="0">
                          <a:solidFill>
                            <a:schemeClr val="accent6">
                              <a:lumMod val="20000"/>
                              <a:lumOff val="80000"/>
                            </a:schemeClr>
                          </a:solidFill>
                          <a:effectLst/>
                        </a:rPr>
                        <a:t>Name of Telehealth Service </a:t>
                      </a:r>
                      <a:endParaRPr lang="en-US" sz="1100" dirty="0">
                        <a:solidFill>
                          <a:schemeClr val="accent6">
                            <a:lumMod val="20000"/>
                            <a:lumOff val="8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fontAlgn="base">
                        <a:lnSpc>
                          <a:spcPct val="107000"/>
                        </a:lnSpc>
                        <a:spcBef>
                          <a:spcPts val="0"/>
                        </a:spcBef>
                        <a:spcAft>
                          <a:spcPts val="0"/>
                        </a:spcAft>
                      </a:pPr>
                      <a:r>
                        <a:rPr lang="en-US" sz="1100" dirty="0">
                          <a:solidFill>
                            <a:schemeClr val="accent6">
                              <a:lumMod val="20000"/>
                              <a:lumOff val="80000"/>
                            </a:schemeClr>
                          </a:solidFill>
                          <a:effectLst/>
                        </a:rPr>
                        <a:t>Brief Description</a:t>
                      </a:r>
                      <a:endParaRPr lang="en-US" sz="1100" dirty="0">
                        <a:solidFill>
                          <a:schemeClr val="accent6">
                            <a:lumMod val="20000"/>
                            <a:lumOff val="8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fontAlgn="base">
                        <a:lnSpc>
                          <a:spcPct val="107000"/>
                        </a:lnSpc>
                        <a:spcBef>
                          <a:spcPts val="0"/>
                        </a:spcBef>
                        <a:spcAft>
                          <a:spcPts val="0"/>
                        </a:spcAft>
                      </a:pPr>
                      <a:r>
                        <a:rPr lang="en-US" sz="1100" dirty="0">
                          <a:solidFill>
                            <a:schemeClr val="accent6">
                              <a:lumMod val="20000"/>
                              <a:lumOff val="80000"/>
                            </a:schemeClr>
                          </a:solidFill>
                          <a:effectLst/>
                        </a:rPr>
                        <a:t>How to Bill</a:t>
                      </a:r>
                      <a:endParaRPr lang="en-US" sz="1100" dirty="0">
                        <a:solidFill>
                          <a:schemeClr val="accent6">
                            <a:lumMod val="20000"/>
                            <a:lumOff val="8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fontAlgn="base">
                        <a:lnSpc>
                          <a:spcPct val="107000"/>
                        </a:lnSpc>
                        <a:spcBef>
                          <a:spcPts val="0"/>
                        </a:spcBef>
                        <a:spcAft>
                          <a:spcPts val="0"/>
                        </a:spcAft>
                      </a:pPr>
                      <a:r>
                        <a:rPr lang="en-US" sz="1100" dirty="0">
                          <a:solidFill>
                            <a:schemeClr val="accent6">
                              <a:lumMod val="20000"/>
                              <a:lumOff val="80000"/>
                            </a:schemeClr>
                          </a:solidFill>
                          <a:effectLst/>
                        </a:rPr>
                        <a:t>Amount (2023)</a:t>
                      </a:r>
                      <a:endParaRPr lang="en-US" sz="1100" dirty="0">
                        <a:solidFill>
                          <a:schemeClr val="accent6">
                            <a:lumMod val="20000"/>
                            <a:lumOff val="8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567052">
                <a:tc>
                  <a:txBody>
                    <a:bodyPr/>
                    <a:lstStyle/>
                    <a:p>
                      <a:pPr marL="0" marR="0" algn="r" fontAlgn="base">
                        <a:lnSpc>
                          <a:spcPct val="107000"/>
                        </a:lnSpc>
                        <a:spcBef>
                          <a:spcPts val="0"/>
                        </a:spcBef>
                        <a:spcAft>
                          <a:spcPts val="0"/>
                        </a:spcAft>
                      </a:pPr>
                      <a:r>
                        <a:rPr lang="en-US" sz="1100" dirty="0">
                          <a:solidFill>
                            <a:schemeClr val="accent6">
                              <a:lumMod val="20000"/>
                              <a:lumOff val="80000"/>
                            </a:schemeClr>
                          </a:solidFill>
                          <a:effectLst/>
                        </a:rPr>
                        <a:t>Virtual Check-In or Virtual Care Communications </a:t>
                      </a:r>
                      <a:endParaRPr lang="en-US" sz="1100" dirty="0">
                        <a:solidFill>
                          <a:schemeClr val="accent6">
                            <a:lumMod val="20000"/>
                            <a:lumOff val="8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dirty="0">
                          <a:effectLst/>
                        </a:rPr>
                        <a:t>Remote evaluation – G2010</a:t>
                      </a:r>
                    </a:p>
                    <a:p>
                      <a:pPr marL="0" marR="0" fontAlgn="base">
                        <a:lnSpc>
                          <a:spcPct val="107000"/>
                        </a:lnSpc>
                        <a:spcBef>
                          <a:spcPts val="0"/>
                        </a:spcBef>
                        <a:spcAft>
                          <a:spcPts val="0"/>
                        </a:spcAft>
                      </a:pPr>
                      <a:r>
                        <a:rPr lang="en-US" sz="1100" dirty="0">
                          <a:effectLst/>
                        </a:rPr>
                        <a:t>Brief communication with patient (5 min) – G2012</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dirty="0">
                          <a:effectLst/>
                        </a:rPr>
                        <a:t>G0071</a:t>
                      </a:r>
                    </a:p>
                    <a:p>
                      <a:pPr marL="0" marR="0" fontAlgn="base">
                        <a:lnSpc>
                          <a:spcPct val="107000"/>
                        </a:lnSpc>
                        <a:spcBef>
                          <a:spcPts val="0"/>
                        </a:spcBef>
                        <a:spcAft>
                          <a:spcPts val="0"/>
                        </a:spcAft>
                      </a:pPr>
                      <a:r>
                        <a:rPr lang="en-US" sz="1100" dirty="0">
                          <a:effectLst/>
                        </a:rPr>
                        <a:t>No modifier necessary</a:t>
                      </a:r>
                    </a:p>
                    <a:p>
                      <a:pPr marL="0" marR="0" fontAlgn="base">
                        <a:lnSpc>
                          <a:spcPct val="107000"/>
                        </a:lnSpc>
                        <a:spcBef>
                          <a:spcPts val="0"/>
                        </a:spcBef>
                        <a:spcAft>
                          <a:spcPts val="0"/>
                        </a:spcAft>
                      </a:pPr>
                      <a:r>
                        <a:rPr lang="en-US" sz="1100" dirty="0">
                          <a:effectLst/>
                        </a:rPr>
                        <a:t>Rev Code 052X</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dirty="0">
                          <a:effectLst/>
                        </a:rPr>
                        <a:t>$23.72</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67052">
                <a:tc>
                  <a:txBody>
                    <a:bodyPr/>
                    <a:lstStyle/>
                    <a:p>
                      <a:pPr marL="0" marR="0" algn="r" fontAlgn="base">
                        <a:lnSpc>
                          <a:spcPct val="107000"/>
                        </a:lnSpc>
                        <a:spcBef>
                          <a:spcPts val="0"/>
                        </a:spcBef>
                        <a:spcAft>
                          <a:spcPts val="0"/>
                        </a:spcAft>
                      </a:pPr>
                      <a:r>
                        <a:rPr lang="en-US" sz="1100" dirty="0">
                          <a:solidFill>
                            <a:schemeClr val="accent6">
                              <a:lumMod val="20000"/>
                              <a:lumOff val="80000"/>
                            </a:schemeClr>
                          </a:solidFill>
                          <a:effectLst/>
                        </a:rPr>
                        <a:t>Chronic Care Management</a:t>
                      </a:r>
                      <a:endParaRPr lang="en-US" sz="1100" dirty="0">
                        <a:solidFill>
                          <a:schemeClr val="accent6">
                            <a:lumMod val="20000"/>
                            <a:lumOff val="8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b="0" dirty="0">
                          <a:effectLst/>
                        </a:rPr>
                        <a:t>99484</a:t>
                      </a:r>
                      <a:r>
                        <a:rPr lang="en-US" sz="1100" dirty="0">
                          <a:effectLst/>
                        </a:rPr>
                        <a:t>, 99487, 99490, 99491, </a:t>
                      </a:r>
                      <a:r>
                        <a:rPr lang="en-US" sz="1100" b="0" dirty="0">
                          <a:effectLst/>
                        </a:rPr>
                        <a:t>99424</a:t>
                      </a:r>
                      <a:r>
                        <a:rPr lang="en-US" sz="1100" dirty="0">
                          <a:effectLst/>
                        </a:rPr>
                        <a:t>, and </a:t>
                      </a:r>
                      <a:r>
                        <a:rPr lang="en-US" sz="1100" b="0" dirty="0">
                          <a:effectLst/>
                        </a:rPr>
                        <a:t>99425</a:t>
                      </a:r>
                      <a:r>
                        <a:rPr lang="en-US" sz="1100" dirty="0">
                          <a:effectLst/>
                        </a:rPr>
                        <a:t> = G0511</a:t>
                      </a:r>
                    </a:p>
                    <a:p>
                      <a:pPr marL="0" marR="0" fontAlgn="base">
                        <a:lnSpc>
                          <a:spcPct val="107000"/>
                        </a:lnSpc>
                        <a:spcBef>
                          <a:spcPts val="0"/>
                        </a:spcBef>
                        <a:spcAft>
                          <a:spcPts val="0"/>
                        </a:spcAft>
                      </a:pPr>
                      <a:r>
                        <a:rPr lang="en-US" sz="1100" dirty="0">
                          <a:effectLst/>
                        </a:rPr>
                        <a:t>99492, 99493 = G0512</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dirty="0">
                          <a:effectLst/>
                        </a:rPr>
                        <a:t>G0511 – Care Management</a:t>
                      </a:r>
                      <a:br>
                        <a:rPr lang="en-US" sz="1100" dirty="0">
                          <a:effectLst/>
                        </a:rPr>
                      </a:br>
                      <a:r>
                        <a:rPr lang="en-US" sz="1100" dirty="0">
                          <a:effectLst/>
                        </a:rPr>
                        <a:t>G0512 – Psychiatric Care Management</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dirty="0">
                          <a:effectLst/>
                        </a:rPr>
                        <a:t>G0511 - $77.94</a:t>
                      </a:r>
                      <a:br>
                        <a:rPr lang="en-US" sz="1100" dirty="0">
                          <a:effectLst/>
                        </a:rPr>
                      </a:br>
                      <a:r>
                        <a:rPr lang="en-US" sz="1100" dirty="0">
                          <a:effectLst/>
                        </a:rPr>
                        <a:t>G0512 - $146.73</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3783574"/>
                  </a:ext>
                </a:extLst>
              </a:tr>
              <a:tr h="603388">
                <a:tc>
                  <a:txBody>
                    <a:bodyPr/>
                    <a:lstStyle/>
                    <a:p>
                      <a:pPr marL="0" marR="0" algn="r" fontAlgn="base">
                        <a:lnSpc>
                          <a:spcPct val="107000"/>
                        </a:lnSpc>
                        <a:spcBef>
                          <a:spcPts val="0"/>
                        </a:spcBef>
                        <a:spcAft>
                          <a:spcPts val="0"/>
                        </a:spcAft>
                      </a:pPr>
                      <a:r>
                        <a:rPr lang="en-US" sz="1100" dirty="0">
                          <a:solidFill>
                            <a:schemeClr val="accent6">
                              <a:lumMod val="20000"/>
                              <a:lumOff val="80000"/>
                            </a:schemeClr>
                          </a:solidFill>
                          <a:effectLst/>
                        </a:rPr>
                        <a:t>Digital e-visits</a:t>
                      </a:r>
                      <a:endParaRPr lang="en-US" sz="1100" dirty="0">
                        <a:solidFill>
                          <a:schemeClr val="accent6">
                            <a:lumMod val="20000"/>
                            <a:lumOff val="8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dirty="0">
                          <a:effectLst/>
                        </a:rPr>
                        <a:t>Online digital evaluation and management</a:t>
                      </a:r>
                    </a:p>
                    <a:p>
                      <a:pPr marL="0" marR="0" fontAlgn="base">
                        <a:lnSpc>
                          <a:spcPct val="107000"/>
                        </a:lnSpc>
                        <a:spcBef>
                          <a:spcPts val="0"/>
                        </a:spcBef>
                        <a:spcAft>
                          <a:spcPts val="0"/>
                        </a:spcAft>
                      </a:pPr>
                      <a:r>
                        <a:rPr lang="en-US" sz="1100" dirty="0">
                          <a:effectLst/>
                        </a:rPr>
                        <a:t>99421-99423</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dirty="0">
                          <a:effectLst/>
                        </a:rPr>
                        <a:t>G0071</a:t>
                      </a:r>
                    </a:p>
                    <a:p>
                      <a:pPr marL="0" marR="0" fontAlgn="base">
                        <a:lnSpc>
                          <a:spcPct val="107000"/>
                        </a:lnSpc>
                        <a:spcBef>
                          <a:spcPts val="0"/>
                        </a:spcBef>
                        <a:spcAft>
                          <a:spcPts val="0"/>
                        </a:spcAft>
                      </a:pPr>
                      <a:r>
                        <a:rPr lang="en-US" sz="1100" dirty="0">
                          <a:effectLst/>
                        </a:rPr>
                        <a:t>No modifier </a:t>
                      </a:r>
                    </a:p>
                    <a:p>
                      <a:pPr marL="0" marR="0" fontAlgn="base">
                        <a:lnSpc>
                          <a:spcPct val="107000"/>
                        </a:lnSpc>
                        <a:spcBef>
                          <a:spcPts val="0"/>
                        </a:spcBef>
                        <a:spcAft>
                          <a:spcPts val="0"/>
                        </a:spcAft>
                      </a:pPr>
                      <a:r>
                        <a:rPr lang="en-US" sz="1100" dirty="0">
                          <a:effectLst/>
                        </a:rPr>
                        <a:t>Rev Code 052X</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dirty="0">
                          <a:effectLst/>
                        </a:rPr>
                        <a:t>$23.72</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172786">
                <a:tc>
                  <a:txBody>
                    <a:bodyPr/>
                    <a:lstStyle/>
                    <a:p>
                      <a:pPr marL="0" marR="0" algn="r" fontAlgn="base">
                        <a:lnSpc>
                          <a:spcPct val="107000"/>
                        </a:lnSpc>
                        <a:spcBef>
                          <a:spcPts val="0"/>
                        </a:spcBef>
                        <a:spcAft>
                          <a:spcPts val="0"/>
                        </a:spcAft>
                      </a:pPr>
                      <a:r>
                        <a:rPr lang="en-US" sz="1100" dirty="0">
                          <a:solidFill>
                            <a:schemeClr val="accent6">
                              <a:lumMod val="20000"/>
                              <a:lumOff val="80000"/>
                            </a:schemeClr>
                          </a:solidFill>
                          <a:effectLst/>
                        </a:rPr>
                        <a:t>Telehealth Visits</a:t>
                      </a:r>
                      <a:endParaRPr lang="en-US" sz="1100" dirty="0">
                        <a:solidFill>
                          <a:schemeClr val="accent6">
                            <a:lumMod val="20000"/>
                            <a:lumOff val="8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dirty="0">
                          <a:effectLst/>
                        </a:rPr>
                        <a:t>One to one substitutes for in-person services/visits</a:t>
                      </a:r>
                    </a:p>
                    <a:p>
                      <a:pPr marL="0" marR="0" fontAlgn="base">
                        <a:lnSpc>
                          <a:spcPct val="107000"/>
                        </a:lnSpc>
                        <a:spcBef>
                          <a:spcPts val="0"/>
                        </a:spcBef>
                        <a:spcAft>
                          <a:spcPts val="0"/>
                        </a:spcAft>
                      </a:pPr>
                      <a:r>
                        <a:rPr lang="en-US" sz="1100" dirty="0">
                          <a:effectLst/>
                        </a:rPr>
                        <a:t>List of allowable services maintained by CMS</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b="1" dirty="0">
                          <a:effectLst/>
                        </a:rPr>
                        <a:t>G2025</a:t>
                      </a:r>
                    </a:p>
                    <a:p>
                      <a:pPr marL="0" marR="0" fontAlgn="base">
                        <a:lnSpc>
                          <a:spcPct val="107000"/>
                        </a:lnSpc>
                        <a:spcBef>
                          <a:spcPts val="0"/>
                        </a:spcBef>
                        <a:spcAft>
                          <a:spcPts val="0"/>
                        </a:spcAft>
                      </a:pPr>
                      <a:r>
                        <a:rPr lang="en-US" sz="1100" dirty="0">
                          <a:effectLst/>
                        </a:rPr>
                        <a:t>Modifier 95 optional</a:t>
                      </a:r>
                    </a:p>
                    <a:p>
                      <a:pPr marL="0" marR="0" fontAlgn="base">
                        <a:lnSpc>
                          <a:spcPct val="107000"/>
                        </a:lnSpc>
                        <a:spcBef>
                          <a:spcPts val="0"/>
                        </a:spcBef>
                        <a:spcAft>
                          <a:spcPts val="0"/>
                        </a:spcAft>
                      </a:pPr>
                      <a:r>
                        <a:rPr lang="en-US" sz="1100" dirty="0">
                          <a:effectLst/>
                        </a:rPr>
                        <a:t>Modifier CS (for services where cost sharing is waived) </a:t>
                      </a:r>
                    </a:p>
                    <a:p>
                      <a:pPr marL="0" marR="0" fontAlgn="base">
                        <a:lnSpc>
                          <a:spcPct val="107000"/>
                        </a:lnSpc>
                        <a:spcBef>
                          <a:spcPts val="0"/>
                        </a:spcBef>
                        <a:spcAft>
                          <a:spcPts val="0"/>
                        </a:spcAft>
                      </a:pPr>
                      <a:r>
                        <a:rPr lang="en-US" sz="1100" dirty="0">
                          <a:effectLst/>
                        </a:rPr>
                        <a:t>Rev Code 052X</a:t>
                      </a:r>
                    </a:p>
                    <a:p>
                      <a:pPr marL="0" marR="0" fontAlgn="base">
                        <a:lnSpc>
                          <a:spcPct val="107000"/>
                        </a:lnSpc>
                        <a:spcBef>
                          <a:spcPts val="0"/>
                        </a:spcBef>
                        <a:spcAft>
                          <a:spcPts val="0"/>
                        </a:spcAft>
                      </a:pPr>
                      <a:r>
                        <a:rPr lang="en-US" sz="1100" dirty="0">
                          <a:effectLst/>
                        </a:rPr>
                        <a:t>Costs and encounters carved out of cost report</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dirty="0">
                          <a:effectLst/>
                        </a:rPr>
                        <a:t>$98.27</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149074">
                <a:tc>
                  <a:txBody>
                    <a:bodyPr/>
                    <a:lstStyle/>
                    <a:p>
                      <a:pPr marL="0" marR="0" algn="r" fontAlgn="base">
                        <a:lnSpc>
                          <a:spcPct val="107000"/>
                        </a:lnSpc>
                        <a:spcBef>
                          <a:spcPts val="0"/>
                        </a:spcBef>
                        <a:spcAft>
                          <a:spcPts val="0"/>
                        </a:spcAft>
                      </a:pPr>
                      <a:r>
                        <a:rPr lang="en-US" sz="1100" dirty="0">
                          <a:solidFill>
                            <a:schemeClr val="accent6">
                              <a:lumMod val="20000"/>
                              <a:lumOff val="80000"/>
                            </a:schemeClr>
                          </a:solidFill>
                          <a:effectLst/>
                        </a:rPr>
                        <a:t>Mental Health Telehealth Visits</a:t>
                      </a:r>
                      <a:endParaRPr lang="en-US" sz="1100" dirty="0">
                        <a:solidFill>
                          <a:schemeClr val="accent6">
                            <a:lumMod val="20000"/>
                            <a:lumOff val="8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dirty="0">
                          <a:effectLst/>
                        </a:rPr>
                        <a:t>CPT Codes that can be billed with 0900 revenue code</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dirty="0">
                          <a:effectLst/>
                        </a:rPr>
                        <a:t>Rev Code 0900</a:t>
                      </a:r>
                    </a:p>
                    <a:p>
                      <a:pPr marL="0" marR="0" fontAlgn="base">
                        <a:lnSpc>
                          <a:spcPct val="107000"/>
                        </a:lnSpc>
                        <a:spcBef>
                          <a:spcPts val="0"/>
                        </a:spcBef>
                        <a:spcAft>
                          <a:spcPts val="0"/>
                        </a:spcAft>
                      </a:pPr>
                      <a:r>
                        <a:rPr lang="en-US" sz="1100" dirty="0">
                          <a:effectLst/>
                        </a:rPr>
                        <a:t>Use proper mental health CPT code</a:t>
                      </a:r>
                    </a:p>
                    <a:p>
                      <a:pPr marL="0" marR="0" fontAlgn="base">
                        <a:lnSpc>
                          <a:spcPct val="107000"/>
                        </a:lnSpc>
                        <a:spcBef>
                          <a:spcPts val="0"/>
                        </a:spcBef>
                        <a:spcAft>
                          <a:spcPts val="0"/>
                        </a:spcAft>
                      </a:pPr>
                      <a:r>
                        <a:rPr lang="en-US" sz="1100" dirty="0">
                          <a:effectLst/>
                        </a:rPr>
                        <a:t>Modifier CG always</a:t>
                      </a:r>
                    </a:p>
                    <a:p>
                      <a:pPr marL="0" marR="0" fontAlgn="base">
                        <a:lnSpc>
                          <a:spcPct val="107000"/>
                        </a:lnSpc>
                        <a:spcBef>
                          <a:spcPts val="0"/>
                        </a:spcBef>
                        <a:spcAft>
                          <a:spcPts val="0"/>
                        </a:spcAft>
                      </a:pPr>
                      <a:r>
                        <a:rPr lang="en-US" sz="1100" dirty="0">
                          <a:effectLst/>
                        </a:rPr>
                        <a:t>Modifier 95 if audio-video</a:t>
                      </a:r>
                    </a:p>
                    <a:p>
                      <a:pPr marL="0" marR="0" fontAlgn="base">
                        <a:lnSpc>
                          <a:spcPct val="107000"/>
                        </a:lnSpc>
                        <a:spcBef>
                          <a:spcPts val="0"/>
                        </a:spcBef>
                        <a:spcAft>
                          <a:spcPts val="0"/>
                        </a:spcAft>
                      </a:pPr>
                      <a:r>
                        <a:rPr lang="en-US" sz="1100" dirty="0">
                          <a:effectLst/>
                        </a:rPr>
                        <a:t>Modifier FQ if audio-only</a:t>
                      </a:r>
                    </a:p>
                    <a:p>
                      <a:pPr marL="0" marR="0" fontAlgn="base">
                        <a:lnSpc>
                          <a:spcPct val="107000"/>
                        </a:lnSpc>
                        <a:spcBef>
                          <a:spcPts val="0"/>
                        </a:spcBef>
                        <a:spcAft>
                          <a:spcPts val="0"/>
                        </a:spcAft>
                      </a:pPr>
                      <a:r>
                        <a:rPr lang="en-US" sz="1100" dirty="0">
                          <a:effectLst/>
                        </a:rPr>
                        <a:t>Count costs and encounters on cost report</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107000"/>
                        </a:lnSpc>
                        <a:spcBef>
                          <a:spcPts val="0"/>
                        </a:spcBef>
                        <a:spcAft>
                          <a:spcPts val="0"/>
                        </a:spcAft>
                      </a:pPr>
                      <a:r>
                        <a:rPr lang="en-US" sz="1100" dirty="0">
                          <a:effectLst/>
                        </a:rPr>
                        <a:t>All-Inclusive</a:t>
                      </a:r>
                      <a:r>
                        <a:rPr lang="en-US" sz="1100" baseline="0" dirty="0">
                          <a:effectLst/>
                        </a:rPr>
                        <a:t> Rate</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0929667"/>
                  </a:ext>
                </a:extLst>
              </a:tr>
            </a:tbl>
          </a:graphicData>
        </a:graphic>
      </p:graphicFrame>
      <p:pic>
        <p:nvPicPr>
          <p:cNvPr id="3" name="Picture 2"/>
          <p:cNvPicPr>
            <a:picLocks noChangeAspect="1"/>
          </p:cNvPicPr>
          <p:nvPr/>
        </p:nvPicPr>
        <p:blipFill rotWithShape="1">
          <a:blip r:embed="rId4"/>
          <a:srcRect l="22521" r="23896"/>
          <a:stretch/>
        </p:blipFill>
        <p:spPr>
          <a:xfrm>
            <a:off x="10184731" y="1636295"/>
            <a:ext cx="423479" cy="1900990"/>
          </a:xfrm>
          <a:prstGeom prst="rect">
            <a:avLst/>
          </a:prstGeom>
        </p:spPr>
      </p:pic>
      <p:sp>
        <p:nvSpPr>
          <p:cNvPr id="5" name="5-Point Star 4"/>
          <p:cNvSpPr/>
          <p:nvPr/>
        </p:nvSpPr>
        <p:spPr>
          <a:xfrm>
            <a:off x="10338030" y="3964327"/>
            <a:ext cx="370075" cy="342979"/>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3BFCB"/>
              </a:solidFill>
              <a:effectLst/>
              <a:uLnTx/>
              <a:uFillTx/>
              <a:latin typeface="Calibri" panose="020F0502020204030204"/>
              <a:ea typeface="+mn-ea"/>
              <a:cs typeface="+mn-cs"/>
            </a:endParaRPr>
          </a:p>
        </p:txBody>
      </p:sp>
      <p:sp>
        <p:nvSpPr>
          <p:cNvPr id="7" name="TextBox 6"/>
          <p:cNvSpPr txBox="1"/>
          <p:nvPr/>
        </p:nvSpPr>
        <p:spPr>
          <a:xfrm>
            <a:off x="10608211" y="2024212"/>
            <a:ext cx="10844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212B"/>
                </a:solidFill>
                <a:effectLst/>
                <a:uLnTx/>
                <a:uFillTx/>
                <a:latin typeface="Century Gothic" panose="020B0502020202020204" pitchFamily="34" charset="0"/>
              </a:rPr>
              <a:t>Telehealth Services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dirty="0">
                <a:ln>
                  <a:noFill/>
                </a:ln>
                <a:solidFill>
                  <a:srgbClr val="0F212B"/>
                </a:solidFill>
                <a:effectLst/>
                <a:uLnTx/>
                <a:uFillTx/>
                <a:latin typeface="Century Gothic" panose="020B0502020202020204" pitchFamily="34" charset="0"/>
              </a:rPr>
              <a:t>but </a:t>
            </a:r>
            <a:r>
              <a:rPr kumimoji="0" lang="en-US" sz="1200" b="1" i="0" u="sng" strike="noStrike" kern="1200" cap="none" spc="0" normalizeH="0" baseline="0" noProof="0" dirty="0">
                <a:ln>
                  <a:noFill/>
                </a:ln>
                <a:solidFill>
                  <a:srgbClr val="0F212B"/>
                </a:solidFill>
                <a:effectLst/>
                <a:uLnTx/>
                <a:uFillTx/>
                <a:latin typeface="Century Gothic" panose="020B0502020202020204" pitchFamily="34" charset="0"/>
              </a:rPr>
              <a:t>not </a:t>
            </a:r>
            <a:r>
              <a:rPr kumimoji="0" lang="en-US" sz="1200" b="1" i="0" u="none" strike="noStrike" kern="1200" cap="none" spc="0" normalizeH="0" baseline="0" noProof="0" dirty="0">
                <a:ln>
                  <a:noFill/>
                </a:ln>
                <a:solidFill>
                  <a:srgbClr val="0F212B"/>
                </a:solidFill>
                <a:effectLst/>
                <a:uLnTx/>
                <a:uFillTx/>
                <a:latin typeface="Century Gothic" panose="020B0502020202020204" pitchFamily="34" charset="0"/>
              </a:rPr>
              <a:t>considered a telehealth “visit”</a:t>
            </a:r>
          </a:p>
        </p:txBody>
      </p:sp>
      <p:sp>
        <p:nvSpPr>
          <p:cNvPr id="9" name="5-Point Star 4">
            <a:extLst>
              <a:ext uri="{FF2B5EF4-FFF2-40B4-BE49-F238E27FC236}">
                <a16:creationId xmlns:a16="http://schemas.microsoft.com/office/drawing/2014/main" id="{6FDBE782-B321-A340-F202-EF84A1F75574}"/>
              </a:ext>
            </a:extLst>
          </p:cNvPr>
          <p:cNvSpPr/>
          <p:nvPr/>
        </p:nvSpPr>
        <p:spPr>
          <a:xfrm>
            <a:off x="10325862" y="5016856"/>
            <a:ext cx="370075" cy="342979"/>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3BFC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351898"/>
      </p:ext>
    </p:extLst>
  </p:cSld>
  <p:clrMapOvr>
    <a:masterClrMapping/>
  </p:clrMapOvr>
</p:sld>
</file>

<file path=ppt/theme/theme1.xml><?xml version="1.0" encoding="utf-8"?>
<a:theme xmlns:a="http://schemas.openxmlformats.org/drawingml/2006/main" name="1_Theme 1">
  <a:themeElements>
    <a:clrScheme name="Custom 32">
      <a:dk1>
        <a:srgbClr val="0F212B"/>
      </a:dk1>
      <a:lt1>
        <a:srgbClr val="73BFCB"/>
      </a:lt1>
      <a:dk2>
        <a:srgbClr val="C8EDEE"/>
      </a:dk2>
      <a:lt2>
        <a:srgbClr val="73BFCB"/>
      </a:lt2>
      <a:accent1>
        <a:srgbClr val="8FE5E9"/>
      </a:accent1>
      <a:accent2>
        <a:srgbClr val="2683C6"/>
      </a:accent2>
      <a:accent3>
        <a:srgbClr val="6ADEE4"/>
      </a:accent3>
      <a:accent4>
        <a:srgbClr val="42BA97"/>
      </a:accent4>
      <a:accent5>
        <a:srgbClr val="3E8853"/>
      </a:accent5>
      <a:accent6>
        <a:srgbClr val="75AFAB"/>
      </a:accent6>
      <a:hlink>
        <a:srgbClr val="1C6294"/>
      </a:hlink>
      <a:folHlink>
        <a:srgbClr val="1731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1" id="{8D465D6D-0D03-4315-8141-BA57B49A36C8}" vid="{3664EFF5-3133-4AC4-B14E-A83F9FB93A75}"/>
    </a:ext>
  </a:extLst>
</a:theme>
</file>

<file path=ppt/theme/theme2.xml><?xml version="1.0" encoding="utf-8"?>
<a:theme xmlns:a="http://schemas.openxmlformats.org/drawingml/2006/main" name="Theme 1">
  <a:themeElements>
    <a:clrScheme name="Custom 32">
      <a:dk1>
        <a:srgbClr val="0F212B"/>
      </a:dk1>
      <a:lt1>
        <a:srgbClr val="73BFCB"/>
      </a:lt1>
      <a:dk2>
        <a:srgbClr val="C8EDEE"/>
      </a:dk2>
      <a:lt2>
        <a:srgbClr val="73BFCB"/>
      </a:lt2>
      <a:accent1>
        <a:srgbClr val="8FE5E9"/>
      </a:accent1>
      <a:accent2>
        <a:srgbClr val="2683C6"/>
      </a:accent2>
      <a:accent3>
        <a:srgbClr val="6ADEE4"/>
      </a:accent3>
      <a:accent4>
        <a:srgbClr val="42BA97"/>
      </a:accent4>
      <a:accent5>
        <a:srgbClr val="3E8853"/>
      </a:accent5>
      <a:accent6>
        <a:srgbClr val="75AFAB"/>
      </a:accent6>
      <a:hlink>
        <a:srgbClr val="1C6294"/>
      </a:hlink>
      <a:folHlink>
        <a:srgbClr val="1731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1" id="{8D465D6D-0D03-4315-8141-BA57B49A36C8}" vid="{3664EFF5-3133-4AC4-B14E-A83F9FB93A7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82AF8437C0A6448873B642849F91CE" ma:contentTypeVersion="13" ma:contentTypeDescription="Create a new document." ma:contentTypeScope="" ma:versionID="32b8a4351fd265297852a6095b86f7ba">
  <xsd:schema xmlns:xsd="http://www.w3.org/2001/XMLSchema" xmlns:xs="http://www.w3.org/2001/XMLSchema" xmlns:p="http://schemas.microsoft.com/office/2006/metadata/properties" xmlns:ns2="4858dbe0-58b0-4e43-9b7f-b0c77bc3307f" xmlns:ns3="927d0b5a-5a97-4a74-856d-5ecdf1a10984" targetNamespace="http://schemas.microsoft.com/office/2006/metadata/properties" ma:root="true" ma:fieldsID="f464ea50a74af110f302b1bc1b8d9c7c" ns2:_="" ns3:_="">
    <xsd:import namespace="4858dbe0-58b0-4e43-9b7f-b0c77bc3307f"/>
    <xsd:import namespace="927d0b5a-5a97-4a74-856d-5ecdf1a109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58dbe0-58b0-4e43-9b7f-b0c77bc330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f40b4d2-87c4-4fbc-85fc-4ebbdf1007c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7d0b5a-5a97-4a74-856d-5ecdf1a109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e20ad24-6d05-45ec-86bb-585045422dab}" ma:internalName="TaxCatchAll" ma:showField="CatchAllData" ma:web="927d0b5a-5a97-4a74-856d-5ecdf1a1098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E611FA-2701-407E-B34F-0BE8521521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58dbe0-58b0-4e43-9b7f-b0c77bc3307f"/>
    <ds:schemaRef ds:uri="927d0b5a-5a97-4a74-856d-5ecdf1a109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DF1B14-9671-4C82-88C3-5B3AEDDE55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16251</TotalTime>
  <Words>1904</Words>
  <Application>Microsoft Office PowerPoint</Application>
  <PresentationFormat>Widescreen</PresentationFormat>
  <Paragraphs>196</Paragraphs>
  <Slides>28</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Century Gothic</vt:lpstr>
      <vt:lpstr>Verdana</vt:lpstr>
      <vt:lpstr>1_Theme 1</vt:lpstr>
      <vt:lpstr>Theme 1</vt:lpstr>
      <vt:lpstr>PowerPoint Presentation</vt:lpstr>
      <vt:lpstr>AGENDA</vt:lpstr>
      <vt:lpstr>LEGISLATIVE UPDATES</vt:lpstr>
      <vt:lpstr>CONSOLIDATED APPROPRIATIONS  ACT OF 2023</vt:lpstr>
      <vt:lpstr>BIDEN BUDGET REQUEST FY 2024</vt:lpstr>
      <vt:lpstr>TELEHEALTH POLICY</vt:lpstr>
      <vt:lpstr>Consolidated Appropriations Act, 2023</vt:lpstr>
      <vt:lpstr>Mental Health via Telehealth</vt:lpstr>
      <vt:lpstr>CURRENT MEDICARE TELEHEALTH BILLING POLICIES</vt:lpstr>
      <vt:lpstr>MEDPAC STUDY DUE JUNE 2023</vt:lpstr>
      <vt:lpstr>TELEHEALTH GOOD NEWS/BAD NEWS</vt:lpstr>
      <vt:lpstr>RHC Burden Reduction Act (S.198)</vt:lpstr>
      <vt:lpstr>How can you effectively advocate?</vt:lpstr>
      <vt:lpstr>PowerPoint Presentation</vt:lpstr>
      <vt:lpstr>REGULATORY UPDATES</vt:lpstr>
      <vt:lpstr>CMS Interim Policy – RHC Rurality </vt:lpstr>
      <vt:lpstr>2023 Physician Fee Schedule FINAL RULE</vt:lpstr>
      <vt:lpstr>Public Health Emergency Ends on May 11th, 2023</vt:lpstr>
      <vt:lpstr>National Emergency Versus  Public Health Emergency </vt:lpstr>
      <vt:lpstr>What is concluding immediately after the  COVID-19 Public Health Emergency expires? </vt:lpstr>
      <vt:lpstr>What is concluding immediately after the  COVID-19 Public Health Emergency expires? </vt:lpstr>
      <vt:lpstr>Other waivers concluding immediately after the COVID-19 PHE expires:</vt:lpstr>
      <vt:lpstr>Waivers Separate from the PHE</vt:lpstr>
      <vt:lpstr>PHASE II OF GFE POLICY DELAYED</vt:lpstr>
      <vt:lpstr>Ongoing Access to COVID-19 Products</vt:lpstr>
      <vt:lpstr>Other Reminders – RHC Testing and Mitigation Program Reporting &amp; Returns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NARHC Annual Meeting Washington Update  Bill Finer frock Executive Director National Association of Rural Health Clinics</dc:title>
  <dc:creator>Bill Finerfrock</dc:creator>
  <cp:lastModifiedBy>Sarah Hohman</cp:lastModifiedBy>
  <cp:revision>88</cp:revision>
  <dcterms:created xsi:type="dcterms:W3CDTF">2021-10-06T14:42:20Z</dcterms:created>
  <dcterms:modified xsi:type="dcterms:W3CDTF">2023-04-03T18:47:18Z</dcterms:modified>
</cp:coreProperties>
</file>